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529" r:id="rId3"/>
    <p:sldId id="523" r:id="rId4"/>
    <p:sldId id="411" r:id="rId5"/>
    <p:sldId id="505" r:id="rId6"/>
    <p:sldId id="506" r:id="rId7"/>
    <p:sldId id="507" r:id="rId8"/>
    <p:sldId id="492" r:id="rId9"/>
    <p:sldId id="495" r:id="rId10"/>
    <p:sldId id="496" r:id="rId11"/>
    <p:sldId id="441" r:id="rId12"/>
    <p:sldId id="442" r:id="rId13"/>
    <p:sldId id="443" r:id="rId14"/>
    <p:sldId id="446" r:id="rId15"/>
    <p:sldId id="447" r:id="rId16"/>
    <p:sldId id="449" r:id="rId17"/>
    <p:sldId id="450" r:id="rId18"/>
    <p:sldId id="451" r:id="rId19"/>
    <p:sldId id="454" r:id="rId20"/>
    <p:sldId id="455" r:id="rId21"/>
    <p:sldId id="456" r:id="rId22"/>
    <p:sldId id="462" r:id="rId23"/>
    <p:sldId id="463" r:id="rId24"/>
    <p:sldId id="464" r:id="rId25"/>
    <p:sldId id="465" r:id="rId26"/>
    <p:sldId id="466" r:id="rId27"/>
    <p:sldId id="468" r:id="rId28"/>
    <p:sldId id="469" r:id="rId29"/>
    <p:sldId id="470" r:id="rId30"/>
    <p:sldId id="471" r:id="rId31"/>
    <p:sldId id="498" r:id="rId32"/>
    <p:sldId id="500" r:id="rId33"/>
    <p:sldId id="472" r:id="rId34"/>
    <p:sldId id="473" r:id="rId35"/>
    <p:sldId id="530" r:id="rId36"/>
    <p:sldId id="531" r:id="rId37"/>
    <p:sldId id="532" r:id="rId38"/>
    <p:sldId id="533" r:id="rId39"/>
    <p:sldId id="534" r:id="rId40"/>
    <p:sldId id="535" r:id="rId41"/>
    <p:sldId id="479" r:id="rId42"/>
    <p:sldId id="509" r:id="rId43"/>
    <p:sldId id="510" r:id="rId44"/>
    <p:sldId id="511" r:id="rId45"/>
    <p:sldId id="512" r:id="rId46"/>
    <p:sldId id="483" r:id="rId47"/>
    <p:sldId id="536" r:id="rId48"/>
    <p:sldId id="297" r:id="rId4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99" autoAdjust="0"/>
  </p:normalViewPr>
  <p:slideViewPr>
    <p:cSldViewPr snapToGrid="0" snapToObjects="1">
      <p:cViewPr varScale="1">
        <p:scale>
          <a:sx n="98" d="100"/>
          <a:sy n="98" d="100"/>
        </p:scale>
        <p:origin x="1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Relative gain</c:v>
                </c:pt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Sheet1!$I$19:$I$36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xVal>
          <c:yVal>
            <c:numRef>
              <c:f>Sheet1!$J$19:$J$36</c:f>
              <c:numCache>
                <c:formatCode>General</c:formatCode>
                <c:ptCount val="18"/>
                <c:pt idx="0">
                  <c:v>1</c:v>
                </c:pt>
                <c:pt idx="1">
                  <c:v>1.2214027581601701</c:v>
                </c:pt>
                <c:pt idx="2">
                  <c:v>1.491824697641269</c:v>
                </c:pt>
                <c:pt idx="3">
                  <c:v>1.82211880039051</c:v>
                </c:pt>
                <c:pt idx="4">
                  <c:v>2.2255409284924679</c:v>
                </c:pt>
                <c:pt idx="5">
                  <c:v>2.7182818284590469</c:v>
                </c:pt>
                <c:pt idx="6">
                  <c:v>3.320116922736549</c:v>
                </c:pt>
                <c:pt idx="7">
                  <c:v>4.0551999668446754</c:v>
                </c:pt>
                <c:pt idx="8">
                  <c:v>4.9530324243951176</c:v>
                </c:pt>
                <c:pt idx="9">
                  <c:v>6.0496474644129501</c:v>
                </c:pt>
                <c:pt idx="10">
                  <c:v>7.3890560989306513</c:v>
                </c:pt>
                <c:pt idx="11">
                  <c:v>9.0250134994341185</c:v>
                </c:pt>
                <c:pt idx="12">
                  <c:v>11.023176380641599</c:v>
                </c:pt>
                <c:pt idx="13">
                  <c:v>13.4637380350017</c:v>
                </c:pt>
                <c:pt idx="14">
                  <c:v>16.44464677109702</c:v>
                </c:pt>
                <c:pt idx="15">
                  <c:v>20.085536923187579</c:v>
                </c:pt>
                <c:pt idx="16">
                  <c:v>24.53253019710932</c:v>
                </c:pt>
                <c:pt idx="17">
                  <c:v>29.964100047397011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E4-2247-AA1A-5673EAA2F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599432"/>
        <c:axId val="-2138597592"/>
      </c:scatterChart>
      <c:valAx>
        <c:axId val="-2138599432"/>
        <c:scaling>
          <c:orientation val="minMax"/>
          <c:max val="20"/>
          <c:min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-2138597592"/>
        <c:crosses val="autoZero"/>
        <c:crossBetween val="midCat"/>
        <c:majorUnit val="1"/>
      </c:valAx>
      <c:valAx>
        <c:axId val="-2138597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59943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0.14175</cdr:x>
      <cdr:y>0.18045</cdr:y>
    </cdr:from>
    <cdr:to>
      <cdr:x>0.75848</cdr:x>
      <cdr:y>0.49054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424" y="651330"/>
          <a:ext cx="2542747" cy="11192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20000"/>
            </a:lnSpc>
          </a:pPr>
          <a:r>
            <a:rPr lang="fr-CH" sz="1400" b="0" noProof="0" dirty="0">
              <a:latin typeface="Arial" pitchFamily="34" charset="0"/>
              <a:cs typeface="Arial" pitchFamily="34" charset="0"/>
            </a:rPr>
            <a:t>Réduction de 14 à 11 verres/j réduit le risque de mortalité 10x plus qu’une réduction de 3 à 0 verres !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fld id="{7843C285-2978-0E4D-B865-D898008225D8}" type="slidenum">
              <a:rPr lang="en-US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AA9FF71-D87A-4ECD-83C9-673C62A6461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BC8016-4B9E-4B76-B85E-1B994A986844}" type="slidenum">
              <a:rPr lang="da-DK" altLang="en-US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BlissLight" pitchFamily="2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da-DK" altLang="en-US">
              <a:solidFill>
                <a:srgbClr val="000000"/>
              </a:solidFill>
              <a:latin typeface="Arial" pitchFamily="34" charset="0"/>
              <a:ea typeface="ヒラギノ角ゴ Pro W3"/>
              <a:cs typeface="BlissLight" pitchFamily="2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In the pooled analysis of the two 6-month efficacy studies, the following results were obtained in the patients with a high or very high DRL at baseline and randomisation:</a:t>
            </a:r>
            <a:endParaRPr lang="en-US" altLang="en-US" dirty="0"/>
          </a:p>
          <a:p>
            <a:pPr eaLnBrk="1" hangingPunct="1"/>
            <a:r>
              <a:rPr lang="en-GB" altLang="en-US" dirty="0"/>
              <a:t> </a:t>
            </a:r>
            <a:endParaRPr lang="en-US" altLang="en-US" dirty="0"/>
          </a:p>
          <a:p>
            <a:pPr eaLnBrk="1" hangingPunct="1"/>
            <a:r>
              <a:rPr lang="en-GB" altLang="en-US" dirty="0"/>
              <a:t>- Two-category downward shift responder analysis: 57% of the patients in the </a:t>
            </a:r>
            <a:r>
              <a:rPr lang="en-GB" altLang="en-US" dirty="0" err="1"/>
              <a:t>nalmefene</a:t>
            </a:r>
            <a:r>
              <a:rPr lang="en-GB" altLang="en-US" dirty="0"/>
              <a:t> group and 42% of the patients in the placebo group were responders based on RSDRL at Month 6 (OR for response: 1.87; 95% CI [1.35 to 2.59]), which translates to an NNTB of 7.</a:t>
            </a:r>
            <a:endParaRPr lang="en-US" altLang="en-US" dirty="0"/>
          </a:p>
          <a:p>
            <a:pPr eaLnBrk="1" hangingPunct="1"/>
            <a:r>
              <a:rPr lang="en-GB" altLang="en-US" dirty="0"/>
              <a:t> </a:t>
            </a:r>
            <a:endParaRPr lang="en-US" altLang="en-US" dirty="0"/>
          </a:p>
          <a:p>
            <a:pPr eaLnBrk="1" hangingPunct="1"/>
            <a:r>
              <a:rPr lang="en-GB" altLang="en-US" dirty="0"/>
              <a:t>- Downward shift from baseline to a low drinking risk level or below: The proportion of responders was 43% in the </a:t>
            </a:r>
            <a:r>
              <a:rPr lang="en-GB" altLang="en-US" dirty="0" err="1"/>
              <a:t>nalmefene</a:t>
            </a:r>
            <a:r>
              <a:rPr lang="en-GB" altLang="en-US" dirty="0"/>
              <a:t> group and 32% in the placebo group, which translates to an NNTB of 9 (OR: 1.79; 95% CI [1.27 to 2.53]).</a:t>
            </a:r>
            <a:endParaRPr lang="en-US" altLang="en-US" dirty="0"/>
          </a:p>
          <a:p>
            <a:pPr eaLnBrk="1" hangingPunct="1"/>
            <a:r>
              <a:rPr lang="en-GB" altLang="en-US" dirty="0"/>
              <a:t> </a:t>
            </a:r>
            <a:endParaRPr lang="en-US" altLang="en-US" dirty="0"/>
          </a:p>
          <a:p>
            <a:pPr eaLnBrk="1" hangingPunct="1"/>
            <a:r>
              <a:rPr lang="en-GB" altLang="en-US" dirty="0"/>
              <a:t> </a:t>
            </a:r>
            <a:endParaRPr lang="en-US" altLang="en-US" dirty="0"/>
          </a:p>
          <a:p>
            <a:pPr eaLnBrk="1" hangingPunct="1"/>
            <a:r>
              <a:rPr lang="en-GB" altLang="en-US" dirty="0"/>
              <a:t>- Responder analyses on the reduction in TAC ≥70%: The proportion of responders was 38% in the </a:t>
            </a:r>
            <a:r>
              <a:rPr lang="en-GB" altLang="en-US" dirty="0" err="1"/>
              <a:t>nalmefene</a:t>
            </a:r>
            <a:r>
              <a:rPr lang="en-GB" altLang="en-US" dirty="0"/>
              <a:t> group and 26% in the placebo group, which translates to an NNTB of 9 (OR: 1.88; 95% CI [1.32 to 2.70]).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2" name="Titre_ppoint.jpg" descr="Titre_ppoint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42863"/>
            <a:ext cx="9144000" cy="6910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ddictologie 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72" y="6103540"/>
            <a:ext cx="1993901" cy="623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47"/>
          <p:cNvSpPr>
            <a:spLocks noChangeArrowheads="1"/>
          </p:cNvSpPr>
          <p:nvPr userDrawn="1"/>
        </p:nvSpPr>
        <p:spPr bwMode="auto">
          <a:xfrm rot="5400000">
            <a:off x="4645819" y="-3626643"/>
            <a:ext cx="34925" cy="9323387"/>
          </a:xfrm>
          <a:prstGeom prst="triangle">
            <a:avLst>
              <a:gd name="adj" fmla="val 51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304" tIns="34304" rIns="34304" bIns="34304" anchor="ctr"/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en-US" sz="900">
              <a:solidFill>
                <a:srgbClr val="D6D3AA"/>
              </a:solidFill>
              <a:sym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179387" y="1303338"/>
            <a:ext cx="8785225" cy="1223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176399" y="184624"/>
            <a:ext cx="8784000" cy="676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6229349" y="6465163"/>
            <a:ext cx="2735263" cy="1538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6"/>
                </a:solidFill>
              </a:defRPr>
            </a:lvl1pPr>
            <a:lvl2pPr marL="180975" indent="0" algn="r">
              <a:buNone/>
              <a:defRPr sz="1000">
                <a:solidFill>
                  <a:schemeClr val="accent6"/>
                </a:solidFill>
              </a:defRPr>
            </a:lvl2pPr>
            <a:lvl3pPr marL="361950" indent="0" algn="r">
              <a:buNone/>
              <a:defRPr sz="1000">
                <a:solidFill>
                  <a:schemeClr val="accent6"/>
                </a:solidFill>
              </a:defRPr>
            </a:lvl3pPr>
            <a:lvl4pPr marL="542925" indent="0" algn="r">
              <a:buNone/>
              <a:defRPr sz="1000">
                <a:solidFill>
                  <a:schemeClr val="accent6"/>
                </a:solidFill>
              </a:defRPr>
            </a:lvl4pPr>
            <a:lvl5pPr marL="1828800" indent="0" algn="r">
              <a:buNone/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0"/>
          </p:nvPr>
        </p:nvSpPr>
        <p:spPr>
          <a:xfrm>
            <a:off x="180000" y="6470112"/>
            <a:ext cx="2651125" cy="1538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  <a:lvl2pPr marL="180975" indent="0">
              <a:buNone/>
              <a:defRPr sz="900"/>
            </a:lvl2pPr>
            <a:lvl3pPr marL="361950" indent="0">
              <a:buNone/>
              <a:defRPr sz="900"/>
            </a:lvl3pPr>
            <a:lvl4pPr marL="542925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169863" y="6648450"/>
            <a:ext cx="125412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BFF0-2388-4304-9839-0113F0FD705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A2D0AC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1" name="Addictologie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72" y="6103540"/>
            <a:ext cx="1993901" cy="623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8" name="Addictologie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72" y="6103540"/>
            <a:ext cx="1993901" cy="623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F169D2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169D2"/>
          </a:solidFill>
          <a:ln>
            <a:solidFill>
              <a:srgbClr val="F169D2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620837" y="2025296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5" name="Addictologie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72" y="6103540"/>
            <a:ext cx="1993901" cy="623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18890270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DC0767-DBA4-2C4B-BA3E-A8ACEE00F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944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510C38-51B4-5C42-8ECF-B4B81CD92184}" type="datetimeFigureOut">
              <a:rPr lang="en-US"/>
              <a:pPr/>
              <a:t>7/8/25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06C7B7-AD5D-0B4E-8003-A37A6E98D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E8E9-CEDA-794A-B23C-C51D00D6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623177"/>
      </p:ext>
    </p:extLst>
  </p:cSld>
  <p:clrMapOvr>
    <a:masterClrMapping/>
  </p:clrMapOvr>
  <p:transition spd="slow" advClick="0" advTm="1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242958" y="5935038"/>
            <a:ext cx="9519479" cy="1088614"/>
          </a:xfrm>
          <a:prstGeom prst="rect">
            <a:avLst/>
          </a:prstGeom>
          <a:ln>
            <a:solidFill>
              <a:srgbClr val="F169D2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" name="Addictologie logo.pn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38" y="6200716"/>
            <a:ext cx="1371899" cy="4572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1620837" y="340254"/>
            <a:ext cx="7065963" cy="160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>
              <a:spcAft>
                <a:spcPts val="1800"/>
              </a:spcAft>
              <a:defRPr sz="1800">
                <a:solidFill>
                  <a:srgbClr val="000000"/>
                </a:solidFill>
              </a:defRPr>
            </a:pPr>
            <a:r>
              <a:rPr lang="fr-FR" sz="3200" b="1" dirty="0">
                <a:solidFill>
                  <a:srgbClr val="FFFFFF"/>
                </a:solidFill>
              </a:rPr>
              <a:t>Traitement de l’addiction à l’alcool:</a:t>
            </a:r>
            <a:br>
              <a:rPr lang="fr-FR" sz="3200" b="1" dirty="0">
                <a:solidFill>
                  <a:srgbClr val="FFFFFF"/>
                </a:solidFill>
              </a:rPr>
            </a:br>
            <a:br>
              <a:rPr lang="fr-FR" sz="1800" b="1" dirty="0">
                <a:solidFill>
                  <a:srgbClr val="FFFFFF"/>
                </a:solidFill>
              </a:rPr>
            </a:br>
            <a:r>
              <a:rPr lang="fr-FR" sz="3200" b="1" dirty="0">
                <a:solidFill>
                  <a:srgbClr val="FFFFFF"/>
                </a:solidFill>
              </a:rPr>
              <a:t>Mais que traite-t-on?</a:t>
            </a:r>
            <a:endParaRPr lang="fr-FR" sz="900" noProof="0" dirty="0">
              <a:solidFill>
                <a:srgbClr val="FFFFFF"/>
              </a:solidFill>
            </a:endParaRPr>
          </a:p>
        </p:txBody>
      </p:sp>
      <p:pic>
        <p:nvPicPr>
          <p:cNvPr id="4" name="Bild 3" descr="arrows-in-targe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37" y="2331527"/>
            <a:ext cx="4805152" cy="32014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840013" y="260648"/>
            <a:ext cx="635977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altLang="en-US" b="1" dirty="0">
                <a:solidFill>
                  <a:srgbClr val="F169D2"/>
                </a:solidFill>
              </a:rPr>
              <a:t>Réduction consommation et risque mortalité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66400"/>
              </p:ext>
            </p:extLst>
          </p:nvPr>
        </p:nvGraphicFramePr>
        <p:xfrm>
          <a:off x="1938197" y="1700809"/>
          <a:ext cx="4122927" cy="360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4"/>
          <p:cNvSpPr txBox="1"/>
          <p:nvPr/>
        </p:nvSpPr>
        <p:spPr>
          <a:xfrm>
            <a:off x="840012" y="5550698"/>
            <a:ext cx="883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/>
              <a:t>Rehm, 2013</a:t>
            </a:r>
          </a:p>
        </p:txBody>
      </p:sp>
    </p:spTree>
    <p:extLst>
      <p:ext uri="{BB962C8B-B14F-4D97-AF65-F5344CB8AC3E}">
        <p14:creationId xmlns:p14="http://schemas.microsoft.com/office/powerpoint/2010/main" val="8796289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619" y="214609"/>
            <a:ext cx="6715125" cy="1143000"/>
          </a:xfr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Objectifs thérapeutiques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788619" y="2785811"/>
            <a:ext cx="1878339" cy="1711013"/>
            <a:chOff x="3515125" y="1988840"/>
            <a:chExt cx="1878339" cy="1711013"/>
          </a:xfrm>
        </p:grpSpPr>
        <p:pic>
          <p:nvPicPr>
            <p:cNvPr id="20" name="Bild 19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988840"/>
              <a:ext cx="1260000" cy="126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3515125" y="3238188"/>
              <a:ext cx="1878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/>
                <a:t>Consommation</a:t>
              </a:r>
            </a:p>
            <a:p>
              <a:pPr algn="ctr"/>
              <a:r>
                <a:rPr lang="fr-CH" sz="1200"/>
                <a:t>excessive/problématique</a:t>
              </a:r>
            </a:p>
          </p:txBody>
        </p:sp>
      </p:grpSp>
      <p:grpSp>
        <p:nvGrpSpPr>
          <p:cNvPr id="2" name="Gruppierung 1"/>
          <p:cNvGrpSpPr/>
          <p:nvPr/>
        </p:nvGrpSpPr>
        <p:grpSpPr>
          <a:xfrm>
            <a:off x="3823468" y="1489667"/>
            <a:ext cx="1260000" cy="1497037"/>
            <a:chOff x="1466986" y="4123561"/>
            <a:chExt cx="1260000" cy="1497037"/>
          </a:xfrm>
        </p:grpSpPr>
        <p:sp>
          <p:nvSpPr>
            <p:cNvPr id="32" name="Textfeld 31"/>
            <p:cNvSpPr txBox="1"/>
            <p:nvPr/>
          </p:nvSpPr>
          <p:spPr>
            <a:xfrm>
              <a:off x="1617541" y="5343599"/>
              <a:ext cx="958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Abstinence</a:t>
              </a:r>
            </a:p>
          </p:txBody>
        </p:sp>
        <p:pic>
          <p:nvPicPr>
            <p:cNvPr id="33" name="Bild 32" descr="Untitled 8.gif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986" y="4123561"/>
              <a:ext cx="1260000" cy="1260000"/>
            </a:xfrm>
            <a:prstGeom prst="rect">
              <a:avLst/>
            </a:prstGeom>
          </p:spPr>
        </p:pic>
      </p:grpSp>
      <p:grpSp>
        <p:nvGrpSpPr>
          <p:cNvPr id="3" name="Gruppierung 2"/>
          <p:cNvGrpSpPr/>
          <p:nvPr/>
        </p:nvGrpSpPr>
        <p:grpSpPr>
          <a:xfrm>
            <a:off x="3832381" y="3864730"/>
            <a:ext cx="1291156" cy="1681703"/>
            <a:chOff x="5540321" y="4123561"/>
            <a:chExt cx="1291156" cy="1681703"/>
          </a:xfrm>
        </p:grpSpPr>
        <p:sp>
          <p:nvSpPr>
            <p:cNvPr id="35" name="Textfeld 34"/>
            <p:cNvSpPr txBox="1"/>
            <p:nvPr/>
          </p:nvSpPr>
          <p:spPr>
            <a:xfrm>
              <a:off x="5611897" y="5343599"/>
              <a:ext cx="1219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Consommation</a:t>
              </a:r>
            </a:p>
            <a:p>
              <a:r>
                <a:rPr lang="fr-CH"/>
                <a:t>contrôlée</a:t>
              </a:r>
            </a:p>
          </p:txBody>
        </p:sp>
        <p:pic>
          <p:nvPicPr>
            <p:cNvPr id="38" name="Bild 37" descr="Untitled 6.gif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0321" y="4123561"/>
              <a:ext cx="1260000" cy="1260000"/>
            </a:xfrm>
            <a:prstGeom prst="rect">
              <a:avLst/>
            </a:prstGeom>
          </p:spPr>
        </p:pic>
      </p:grpSp>
      <p:cxnSp>
        <p:nvCxnSpPr>
          <p:cNvPr id="6" name="Gekrümmte Verbindung 5"/>
          <p:cNvCxnSpPr>
            <a:stCxn id="20" idx="3"/>
            <a:endCxn id="32" idx="2"/>
          </p:cNvCxnSpPr>
          <p:nvPr/>
        </p:nvCxnSpPr>
        <p:spPr>
          <a:xfrm flipV="1">
            <a:off x="2313406" y="2986704"/>
            <a:ext cx="2140063" cy="429107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krümmte Verbindung 8"/>
          <p:cNvCxnSpPr>
            <a:stCxn id="20" idx="3"/>
            <a:endCxn id="38" idx="0"/>
          </p:cNvCxnSpPr>
          <p:nvPr/>
        </p:nvCxnSpPr>
        <p:spPr>
          <a:xfrm>
            <a:off x="2313406" y="3415811"/>
            <a:ext cx="2148975" cy="448919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78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611560" y="353418"/>
            <a:ext cx="7426325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Etudes de pharmacothérapie classiques</a:t>
            </a:r>
          </a:p>
        </p:txBody>
      </p:sp>
      <p:grpSp>
        <p:nvGrpSpPr>
          <p:cNvPr id="46" name="Gruppierung 45"/>
          <p:cNvGrpSpPr/>
          <p:nvPr/>
        </p:nvGrpSpPr>
        <p:grpSpPr>
          <a:xfrm>
            <a:off x="611559" y="2419054"/>
            <a:ext cx="1864738" cy="2382658"/>
            <a:chOff x="755575" y="2201898"/>
            <a:chExt cx="1864738" cy="2382658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1208500" y="3359958"/>
              <a:ext cx="958891" cy="1224598"/>
              <a:chOff x="1208500" y="3359958"/>
              <a:chExt cx="958891" cy="1224598"/>
            </a:xfrm>
          </p:grpSpPr>
          <p:sp>
            <p:nvSpPr>
              <p:cNvPr id="23" name="Textfeld 22"/>
              <p:cNvSpPr txBox="1"/>
              <p:nvPr/>
            </p:nvSpPr>
            <p:spPr>
              <a:xfrm>
                <a:off x="1208500" y="4307557"/>
                <a:ext cx="9588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ctr">
                  <a:defRPr sz="1200"/>
                </a:lvl1pPr>
              </a:lstStyle>
              <a:p>
                <a:r>
                  <a:rPr lang="fr-CH"/>
                  <a:t>Abstinence</a:t>
                </a:r>
              </a:p>
            </p:txBody>
          </p:sp>
          <p:pic>
            <p:nvPicPr>
              <p:cNvPr id="24" name="Bild 23" descr="Untitled 8.gif"/>
              <p:cNvPicPr>
                <a:picLocks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7945" y="3359958"/>
                <a:ext cx="900000" cy="900000"/>
              </a:xfrm>
              <a:prstGeom prst="rect">
                <a:avLst/>
              </a:prstGeom>
            </p:spPr>
          </p:pic>
        </p:grpSp>
        <p:sp>
          <p:nvSpPr>
            <p:cNvPr id="2" name="Textfeld 1"/>
            <p:cNvSpPr txBox="1"/>
            <p:nvPr/>
          </p:nvSpPr>
          <p:spPr>
            <a:xfrm>
              <a:off x="755575" y="2201898"/>
              <a:ext cx="1864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b="1" dirty="0"/>
                <a:t>Point de départ</a:t>
              </a:r>
            </a:p>
          </p:txBody>
        </p:sp>
      </p:grpSp>
      <p:grpSp>
        <p:nvGrpSpPr>
          <p:cNvPr id="47" name="Gruppierung 46"/>
          <p:cNvGrpSpPr/>
          <p:nvPr/>
        </p:nvGrpSpPr>
        <p:grpSpPr>
          <a:xfrm>
            <a:off x="1921921" y="2207737"/>
            <a:ext cx="3003691" cy="2778641"/>
            <a:chOff x="2065937" y="1990581"/>
            <a:chExt cx="3003691" cy="2778641"/>
          </a:xfrm>
        </p:grpSpPr>
        <p:grpSp>
          <p:nvGrpSpPr>
            <p:cNvPr id="4" name="Gruppierung 3"/>
            <p:cNvGrpSpPr/>
            <p:nvPr/>
          </p:nvGrpSpPr>
          <p:grpSpPr>
            <a:xfrm>
              <a:off x="3734739" y="3359958"/>
              <a:ext cx="958891" cy="1409264"/>
              <a:chOff x="3734739" y="3359958"/>
              <a:chExt cx="958891" cy="1409264"/>
            </a:xfrm>
          </p:grpSpPr>
          <p:sp>
            <p:nvSpPr>
              <p:cNvPr id="26" name="Textfeld 25"/>
              <p:cNvSpPr txBox="1"/>
              <p:nvPr/>
            </p:nvSpPr>
            <p:spPr>
              <a:xfrm>
                <a:off x="3734739" y="4307557"/>
                <a:ext cx="958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ctr">
                  <a:defRPr sz="1200"/>
                </a:lvl1pPr>
              </a:lstStyle>
              <a:p>
                <a:r>
                  <a:rPr lang="fr-CH"/>
                  <a:t>Maintien</a:t>
                </a:r>
              </a:p>
              <a:p>
                <a:r>
                  <a:rPr lang="fr-CH"/>
                  <a:t>abstinence</a:t>
                </a:r>
              </a:p>
            </p:txBody>
          </p:sp>
          <p:pic>
            <p:nvPicPr>
              <p:cNvPr id="27" name="Bild 26" descr="Untitled 8.gif"/>
              <p:cNvPicPr>
                <a:picLocks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4184" y="3359958"/>
                <a:ext cx="900000" cy="900000"/>
              </a:xfrm>
              <a:prstGeom prst="rect">
                <a:avLst/>
              </a:prstGeom>
            </p:spPr>
          </p:pic>
        </p:grpSp>
        <p:sp>
          <p:nvSpPr>
            <p:cNvPr id="33" name="Textfeld 32"/>
            <p:cNvSpPr txBox="1"/>
            <p:nvPr/>
          </p:nvSpPr>
          <p:spPr>
            <a:xfrm>
              <a:off x="3358740" y="1990581"/>
              <a:ext cx="1710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b="1" dirty="0"/>
                <a:t>Objectif </a:t>
              </a:r>
            </a:p>
            <a:p>
              <a:pPr algn="ctr"/>
              <a:r>
                <a:rPr lang="fr-CH" sz="1800" b="1" dirty="0"/>
                <a:t>thérapeutique</a:t>
              </a:r>
            </a:p>
          </p:txBody>
        </p:sp>
        <p:cxnSp>
          <p:nvCxnSpPr>
            <p:cNvPr id="9" name="Gerade Verbindung 8"/>
            <p:cNvCxnSpPr>
              <a:stCxn id="24" idx="3"/>
              <a:endCxn id="27" idx="1"/>
            </p:cNvCxnSpPr>
            <p:nvPr/>
          </p:nvCxnSpPr>
          <p:spPr>
            <a:xfrm>
              <a:off x="2065937" y="3809958"/>
              <a:ext cx="1698247" cy="0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ung 49"/>
          <p:cNvGrpSpPr/>
          <p:nvPr/>
        </p:nvGrpSpPr>
        <p:grpSpPr>
          <a:xfrm>
            <a:off x="4520168" y="2218026"/>
            <a:ext cx="3998057" cy="3587238"/>
            <a:chOff x="4664184" y="2000870"/>
            <a:chExt cx="3998057" cy="3587238"/>
          </a:xfrm>
        </p:grpSpPr>
        <p:sp>
          <p:nvSpPr>
            <p:cNvPr id="35" name="Textfeld 34"/>
            <p:cNvSpPr txBox="1"/>
            <p:nvPr/>
          </p:nvSpPr>
          <p:spPr>
            <a:xfrm>
              <a:off x="6495097" y="2000870"/>
              <a:ext cx="1313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CH" sz="1800" b="1" dirty="0"/>
                <a:t>Outcomes</a:t>
              </a:r>
            </a:p>
          </p:txBody>
        </p:sp>
        <p:grpSp>
          <p:nvGrpSpPr>
            <p:cNvPr id="5" name="Gruppierung 4"/>
            <p:cNvGrpSpPr/>
            <p:nvPr/>
          </p:nvGrpSpPr>
          <p:grpSpPr>
            <a:xfrm>
              <a:off x="6672386" y="2370202"/>
              <a:ext cx="958891" cy="1376447"/>
              <a:chOff x="6672386" y="2370202"/>
              <a:chExt cx="958891" cy="1376447"/>
            </a:xfrm>
          </p:grpSpPr>
          <p:sp>
            <p:nvSpPr>
              <p:cNvPr id="39" name="Textfeld 38"/>
              <p:cNvSpPr txBox="1"/>
              <p:nvPr/>
            </p:nvSpPr>
            <p:spPr>
              <a:xfrm>
                <a:off x="6672386" y="3284984"/>
                <a:ext cx="958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ctr">
                  <a:defRPr sz="1200"/>
                </a:lvl1pPr>
              </a:lstStyle>
              <a:p>
                <a:r>
                  <a:rPr lang="fr-CH"/>
                  <a:t>Maintien</a:t>
                </a:r>
              </a:p>
              <a:p>
                <a:r>
                  <a:rPr lang="fr-CH"/>
                  <a:t>abstinence</a:t>
                </a:r>
              </a:p>
            </p:txBody>
          </p:sp>
          <p:pic>
            <p:nvPicPr>
              <p:cNvPr id="41" name="Bild 40" descr="Untitled 8.gif"/>
              <p:cNvPicPr>
                <a:picLocks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1831" y="2370202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6" name="Gruppierung 5"/>
            <p:cNvGrpSpPr/>
            <p:nvPr/>
          </p:nvGrpSpPr>
          <p:grpSpPr>
            <a:xfrm>
              <a:off x="6542041" y="4200809"/>
              <a:ext cx="1219580" cy="1387299"/>
              <a:chOff x="6542041" y="4200809"/>
              <a:chExt cx="1219580" cy="1387299"/>
            </a:xfrm>
          </p:grpSpPr>
          <p:sp>
            <p:nvSpPr>
              <p:cNvPr id="43" name="Textfeld 42"/>
              <p:cNvSpPr txBox="1"/>
              <p:nvPr/>
            </p:nvSpPr>
            <p:spPr>
              <a:xfrm>
                <a:off x="6542041" y="5126443"/>
                <a:ext cx="1219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ctr">
                  <a:defRPr sz="1200"/>
                </a:lvl1pPr>
              </a:lstStyle>
              <a:p>
                <a:r>
                  <a:rPr lang="fr-CH"/>
                  <a:t>Consommation</a:t>
                </a:r>
              </a:p>
              <a:p>
                <a:r>
                  <a:rPr lang="fr-CH"/>
                  <a:t>contrôlée</a:t>
                </a:r>
              </a:p>
            </p:txBody>
          </p:sp>
          <p:pic>
            <p:nvPicPr>
              <p:cNvPr id="44" name="Bild 43" descr="Untitled 6.gif"/>
              <p:cNvPicPr>
                <a:picLocks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1831" y="4200809"/>
                <a:ext cx="900000" cy="900000"/>
              </a:xfrm>
              <a:prstGeom prst="rect">
                <a:avLst/>
              </a:prstGeom>
            </p:spPr>
          </p:pic>
        </p:grpSp>
        <p:cxnSp>
          <p:nvCxnSpPr>
            <p:cNvPr id="17" name="Gerade Verbindung 16"/>
            <p:cNvCxnSpPr>
              <a:stCxn id="27" idx="3"/>
              <a:endCxn id="41" idx="1"/>
            </p:cNvCxnSpPr>
            <p:nvPr/>
          </p:nvCxnSpPr>
          <p:spPr>
            <a:xfrm flipV="1">
              <a:off x="4664184" y="2820202"/>
              <a:ext cx="2037647" cy="989756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27" idx="3"/>
              <a:endCxn id="44" idx="1"/>
            </p:cNvCxnSpPr>
            <p:nvPr/>
          </p:nvCxnSpPr>
          <p:spPr>
            <a:xfrm>
              <a:off x="4664184" y="3809958"/>
              <a:ext cx="2037647" cy="84085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7686657" y="2681702"/>
              <a:ext cx="778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i="1"/>
                <a:t>primaire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686657" y="4512309"/>
              <a:ext cx="975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i="1"/>
                <a:t>secondaire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233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7542641" y="2898858"/>
            <a:ext cx="97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/>
              <a:t>secondaire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611560" y="455613"/>
            <a:ext cx="7426325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Etudes de pharmacothérapie </a:t>
            </a:r>
            <a:br>
              <a:rPr lang="fr-CH" b="1" dirty="0">
                <a:solidFill>
                  <a:srgbClr val="7F7F7F"/>
                </a:solidFill>
              </a:rPr>
            </a:br>
            <a:r>
              <a:rPr lang="fr-CH" b="1" dirty="0">
                <a:solidFill>
                  <a:srgbClr val="7F7F7F"/>
                </a:solidFill>
              </a:rPr>
              <a:t>version 2.0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1064484" y="3577114"/>
            <a:ext cx="958891" cy="1224598"/>
            <a:chOff x="1208500" y="3359958"/>
            <a:chExt cx="958891" cy="1224598"/>
          </a:xfrm>
        </p:grpSpPr>
        <p:sp>
          <p:nvSpPr>
            <p:cNvPr id="23" name="Textfeld 22"/>
            <p:cNvSpPr txBox="1"/>
            <p:nvPr/>
          </p:nvSpPr>
          <p:spPr>
            <a:xfrm>
              <a:off x="1208500" y="4307557"/>
              <a:ext cx="958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Abstinence</a:t>
              </a:r>
            </a:p>
          </p:txBody>
        </p:sp>
        <p:pic>
          <p:nvPicPr>
            <p:cNvPr id="24" name="Bild 23" descr="Untitled 8.gif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945" y="3359958"/>
              <a:ext cx="900000" cy="900000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611559" y="2419054"/>
            <a:ext cx="186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Point de départ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3550217" y="3577114"/>
            <a:ext cx="958891" cy="1409264"/>
            <a:chOff x="3590723" y="3577114"/>
            <a:chExt cx="958891" cy="1409264"/>
          </a:xfrm>
        </p:grpSpPr>
        <p:sp>
          <p:nvSpPr>
            <p:cNvPr id="26" name="Textfeld 25"/>
            <p:cNvSpPr txBox="1"/>
            <p:nvPr/>
          </p:nvSpPr>
          <p:spPr>
            <a:xfrm>
              <a:off x="3590723" y="4524713"/>
              <a:ext cx="958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Maintien</a:t>
              </a:r>
            </a:p>
            <a:p>
              <a:r>
                <a:rPr lang="fr-CH"/>
                <a:t>abstinence</a:t>
              </a:r>
            </a:p>
          </p:txBody>
        </p:sp>
        <p:pic>
          <p:nvPicPr>
            <p:cNvPr id="27" name="Bild 26" descr="Untitled 8.gif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0168" y="3577114"/>
              <a:ext cx="900000" cy="900000"/>
            </a:xfrm>
            <a:prstGeom prst="rect">
              <a:avLst/>
            </a:prstGeom>
          </p:spPr>
        </p:pic>
      </p:grpSp>
      <p:sp>
        <p:nvSpPr>
          <p:cNvPr id="33" name="Textfeld 32"/>
          <p:cNvSpPr txBox="1"/>
          <p:nvPr/>
        </p:nvSpPr>
        <p:spPr>
          <a:xfrm>
            <a:off x="3214724" y="2207737"/>
            <a:ext cx="171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Objectif </a:t>
            </a:r>
          </a:p>
          <a:p>
            <a:pPr algn="ctr"/>
            <a:r>
              <a:rPr lang="fr-CH" sz="1800" b="1" dirty="0"/>
              <a:t>thérapeutique</a:t>
            </a:r>
          </a:p>
        </p:txBody>
      </p:sp>
      <p:cxnSp>
        <p:nvCxnSpPr>
          <p:cNvPr id="9" name="Gerade Verbindung 8"/>
          <p:cNvCxnSpPr>
            <a:stCxn id="24" idx="3"/>
            <a:endCxn id="27" idx="1"/>
          </p:cNvCxnSpPr>
          <p:nvPr/>
        </p:nvCxnSpPr>
        <p:spPr>
          <a:xfrm>
            <a:off x="1993929" y="4027114"/>
            <a:ext cx="1585733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351081" y="2218026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Outcomes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528370" y="3502140"/>
            <a:ext cx="95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200"/>
            </a:lvl1pPr>
          </a:lstStyle>
          <a:p>
            <a:r>
              <a:rPr lang="fr-CH"/>
              <a:t>Abstinence</a:t>
            </a:r>
          </a:p>
        </p:txBody>
      </p:sp>
      <p:pic>
        <p:nvPicPr>
          <p:cNvPr id="41" name="Bild 40" descr="Untitled 8.gif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15" y="2587358"/>
            <a:ext cx="900000" cy="900000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6398025" y="4417965"/>
            <a:ext cx="1219580" cy="1387299"/>
            <a:chOff x="6398025" y="4417965"/>
            <a:chExt cx="1219580" cy="1387299"/>
          </a:xfrm>
        </p:grpSpPr>
        <p:sp>
          <p:nvSpPr>
            <p:cNvPr id="43" name="Textfeld 42"/>
            <p:cNvSpPr txBox="1"/>
            <p:nvPr/>
          </p:nvSpPr>
          <p:spPr>
            <a:xfrm>
              <a:off x="6398025" y="5343599"/>
              <a:ext cx="1219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Consommation</a:t>
              </a:r>
            </a:p>
            <a:p>
              <a:r>
                <a:rPr lang="fr-CH"/>
                <a:t>contrôlée</a:t>
              </a:r>
            </a:p>
          </p:txBody>
        </p:sp>
        <p:pic>
          <p:nvPicPr>
            <p:cNvPr id="44" name="Bild 43" descr="Untitled 6.gif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815" y="4417965"/>
              <a:ext cx="900000" cy="900000"/>
            </a:xfrm>
            <a:prstGeom prst="rect">
              <a:avLst/>
            </a:prstGeom>
          </p:spPr>
        </p:pic>
      </p:grpSp>
      <p:cxnSp>
        <p:nvCxnSpPr>
          <p:cNvPr id="17" name="Gerade Verbindung 16"/>
          <p:cNvCxnSpPr>
            <a:stCxn id="27" idx="3"/>
            <a:endCxn id="41" idx="1"/>
          </p:cNvCxnSpPr>
          <p:nvPr/>
        </p:nvCxnSpPr>
        <p:spPr>
          <a:xfrm flipV="1">
            <a:off x="4479662" y="3037358"/>
            <a:ext cx="2078153" cy="98975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27" idx="3"/>
            <a:endCxn id="44" idx="1"/>
          </p:cNvCxnSpPr>
          <p:nvPr/>
        </p:nvCxnSpPr>
        <p:spPr>
          <a:xfrm>
            <a:off x="4479662" y="4027114"/>
            <a:ext cx="2078153" cy="840851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7542641" y="2898858"/>
            <a:ext cx="778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/>
              <a:t>primaire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542641" y="4729465"/>
            <a:ext cx="97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/>
              <a:t>secondaire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611560" y="3577114"/>
            <a:ext cx="1878339" cy="1386236"/>
            <a:chOff x="1695191" y="5136581"/>
            <a:chExt cx="1878339" cy="1386236"/>
          </a:xfrm>
        </p:grpSpPr>
        <p:pic>
          <p:nvPicPr>
            <p:cNvPr id="29" name="Bild 28"/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6708" y="5136581"/>
              <a:ext cx="900000" cy="90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1695191" y="6061152"/>
              <a:ext cx="1878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/>
                <a:t>Consommation</a:t>
              </a:r>
            </a:p>
            <a:p>
              <a:pPr algn="ctr"/>
              <a:r>
                <a:rPr lang="fr-CH" sz="1200"/>
                <a:t>excessive/problématique</a:t>
              </a:r>
            </a:p>
          </p:txBody>
        </p:sp>
      </p:grpSp>
      <p:grpSp>
        <p:nvGrpSpPr>
          <p:cNvPr id="34" name="Gruppierung 33"/>
          <p:cNvGrpSpPr/>
          <p:nvPr/>
        </p:nvGrpSpPr>
        <p:grpSpPr>
          <a:xfrm>
            <a:off x="3419872" y="3573016"/>
            <a:ext cx="1219580" cy="1387299"/>
            <a:chOff x="6398025" y="4417965"/>
            <a:chExt cx="1219580" cy="1387299"/>
          </a:xfrm>
        </p:grpSpPr>
        <p:sp>
          <p:nvSpPr>
            <p:cNvPr id="36" name="Textfeld 35"/>
            <p:cNvSpPr txBox="1"/>
            <p:nvPr/>
          </p:nvSpPr>
          <p:spPr>
            <a:xfrm>
              <a:off x="6398025" y="5343599"/>
              <a:ext cx="1219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/>
                <a:t>Consommation</a:t>
              </a:r>
            </a:p>
            <a:p>
              <a:r>
                <a:rPr lang="fr-CH"/>
                <a:t>contrôlée</a:t>
              </a:r>
            </a:p>
          </p:txBody>
        </p:sp>
        <p:pic>
          <p:nvPicPr>
            <p:cNvPr id="37" name="Bild 36" descr="Untitled 6.gif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815" y="4417965"/>
              <a:ext cx="900000" cy="900000"/>
            </a:xfrm>
            <a:prstGeom prst="rect">
              <a:avLst/>
            </a:prstGeom>
          </p:spPr>
        </p:pic>
      </p:grpSp>
      <p:sp>
        <p:nvSpPr>
          <p:cNvPr id="40" name="Textfeld 39"/>
          <p:cNvSpPr txBox="1"/>
          <p:nvPr/>
        </p:nvSpPr>
        <p:spPr>
          <a:xfrm>
            <a:off x="7542641" y="4729465"/>
            <a:ext cx="778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/>
              <a:t>primaire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839243" y="4657162"/>
            <a:ext cx="92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956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4581" y="309054"/>
            <a:ext cx="6675437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sz="5400" b="1" dirty="0">
                <a:solidFill>
                  <a:srgbClr val="7F7F7F"/>
                </a:solidFill>
              </a:rPr>
              <a:t>Topiramate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614581" y="5583514"/>
            <a:ext cx="109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Blodgett et al., 2014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10" y="1622353"/>
            <a:ext cx="3854104" cy="39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048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334088"/>
            <a:ext cx="4367591" cy="445733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14581" y="309054"/>
            <a:ext cx="6675437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5400" b="1">
                <a:solidFill>
                  <a:srgbClr val="7F7F7F"/>
                </a:solidFill>
              </a:rPr>
              <a:t>Topiramate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sp>
        <p:nvSpPr>
          <p:cNvPr id="7" name="ZoneTexte 4"/>
          <p:cNvSpPr txBox="1"/>
          <p:nvPr/>
        </p:nvSpPr>
        <p:spPr>
          <a:xfrm>
            <a:off x="614581" y="5583514"/>
            <a:ext cx="109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Blodgett et al., 2014</a:t>
            </a:r>
          </a:p>
        </p:txBody>
      </p:sp>
    </p:spTree>
    <p:extLst>
      <p:ext uri="{BB962C8B-B14F-4D97-AF65-F5344CB8AC3E}">
        <p14:creationId xmlns:p14="http://schemas.microsoft.com/office/powerpoint/2010/main" val="357000471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52054"/>
            <a:ext cx="4026121" cy="413718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14581" y="309054"/>
            <a:ext cx="6675437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5400" b="1" dirty="0">
                <a:solidFill>
                  <a:srgbClr val="7F7F7F"/>
                </a:solidFill>
              </a:rPr>
              <a:t>Topiramate</a:t>
            </a:r>
          </a:p>
        </p:txBody>
      </p:sp>
      <p:sp>
        <p:nvSpPr>
          <p:cNvPr id="7" name="ZoneTexte 4"/>
          <p:cNvSpPr txBox="1"/>
          <p:nvPr/>
        </p:nvSpPr>
        <p:spPr>
          <a:xfrm>
            <a:off x="614581" y="5583514"/>
            <a:ext cx="109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Blodgett et al., 2014</a:t>
            </a:r>
          </a:p>
        </p:txBody>
      </p:sp>
    </p:spTree>
    <p:extLst>
      <p:ext uri="{BB962C8B-B14F-4D97-AF65-F5344CB8AC3E}">
        <p14:creationId xmlns:p14="http://schemas.microsoft.com/office/powerpoint/2010/main" val="214948417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06202" y="513444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81162" y="1871247"/>
            <a:ext cx="132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91363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56444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683568" y="3366656"/>
            <a:ext cx="576064" cy="2160468"/>
            <a:chOff x="683568" y="3731631"/>
            <a:chExt cx="576064" cy="2160468"/>
          </a:xfrm>
        </p:grpSpPr>
        <p:sp>
          <p:nvSpPr>
            <p:cNvPr id="9" name="Oval 8"/>
            <p:cNvSpPr/>
            <p:nvPr/>
          </p:nvSpPr>
          <p:spPr>
            <a:xfrm>
              <a:off x="75557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fr-CH" sz="1800" dirty="0"/>
                <a:t>+</a:t>
              </a:r>
              <a:endParaRPr lang="fr-CH" sz="1400" dirty="0"/>
            </a:p>
          </p:txBody>
        </p:sp>
        <p:cxnSp>
          <p:nvCxnSpPr>
            <p:cNvPr id="19" name="Gerade Verbindung 18"/>
            <p:cNvCxnSpPr>
              <a:stCxn id="7" idx="4"/>
              <a:endCxn id="9" idx="0"/>
            </p:cNvCxnSpPr>
            <p:nvPr/>
          </p:nvCxnSpPr>
          <p:spPr>
            <a:xfrm flipH="1">
              <a:off x="971600" y="3731631"/>
              <a:ext cx="288032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683568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/>
                <a:t>Abst</a:t>
              </a: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1043608" y="3366656"/>
            <a:ext cx="917848" cy="2160468"/>
            <a:chOff x="1043608" y="3731631"/>
            <a:chExt cx="917848" cy="2160468"/>
          </a:xfrm>
        </p:grpSpPr>
        <p:sp>
          <p:nvSpPr>
            <p:cNvPr id="12" name="Oval 11"/>
            <p:cNvSpPr/>
            <p:nvPr/>
          </p:nvSpPr>
          <p:spPr>
            <a:xfrm>
              <a:off x="1331640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+</a:t>
              </a:r>
            </a:p>
          </p:txBody>
        </p:sp>
        <p:cxnSp>
          <p:nvCxnSpPr>
            <p:cNvPr id="21" name="Gerade Verbindung 20"/>
            <p:cNvCxnSpPr>
              <a:stCxn id="7" idx="4"/>
              <a:endCxn id="12" idx="0"/>
            </p:cNvCxnSpPr>
            <p:nvPr/>
          </p:nvCxnSpPr>
          <p:spPr>
            <a:xfrm>
              <a:off x="1259632" y="3731631"/>
              <a:ext cx="288032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1043608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/>
                <a:t>↓ 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575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27584" y="367452"/>
            <a:ext cx="7872993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r>
              <a:rPr lang="fr-CH" sz="4000" b="1" dirty="0">
                <a:solidFill>
                  <a:srgbClr val="7F7F7F"/>
                </a:solidFill>
              </a:rPr>
              <a:t>Naltrexone pour abstinence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11" y="1773238"/>
            <a:ext cx="4608885" cy="3584689"/>
          </a:xfrm>
          <a:prstGeom prst="rect">
            <a:avLst/>
          </a:prstGeom>
        </p:spPr>
      </p:pic>
      <p:sp>
        <p:nvSpPr>
          <p:cNvPr id="7" name="ZoneTexte 4"/>
          <p:cNvSpPr txBox="1"/>
          <p:nvPr/>
        </p:nvSpPr>
        <p:spPr>
          <a:xfrm>
            <a:off x="827584" y="5641909"/>
            <a:ext cx="101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Maisel et al., 2012</a:t>
            </a:r>
          </a:p>
        </p:txBody>
      </p:sp>
    </p:spTree>
    <p:extLst>
      <p:ext uri="{BB962C8B-B14F-4D97-AF65-F5344CB8AC3E}">
        <p14:creationId xmlns:p14="http://schemas.microsoft.com/office/powerpoint/2010/main" val="382415535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678269" y="5589297"/>
            <a:ext cx="101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Maisel et al., 2012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21" y="1599632"/>
            <a:ext cx="4648619" cy="398966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Naltrexone</a:t>
            </a:r>
            <a:br>
              <a:rPr lang="fr-CH" b="1" dirty="0">
                <a:solidFill>
                  <a:srgbClr val="7F7F7F"/>
                </a:solidFill>
              </a:rPr>
            </a:br>
            <a:r>
              <a:rPr lang="fr-CH" sz="2800" dirty="0">
                <a:solidFill>
                  <a:srgbClr val="7F7F7F"/>
                </a:solidFill>
              </a:rPr>
              <a:t>Consommation excessive</a:t>
            </a:r>
          </a:p>
        </p:txBody>
      </p:sp>
    </p:spTree>
    <p:extLst>
      <p:ext uri="{BB962C8B-B14F-4D97-AF65-F5344CB8AC3E}">
        <p14:creationId xmlns:p14="http://schemas.microsoft.com/office/powerpoint/2010/main" val="159326550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-1286"/>
            <a:ext cx="4824536" cy="68257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3568" y="6453336"/>
            <a:ext cx="835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Nutt, 2014</a:t>
            </a:r>
          </a:p>
        </p:txBody>
      </p:sp>
    </p:spTree>
    <p:extLst>
      <p:ext uri="{BB962C8B-B14F-4D97-AF65-F5344CB8AC3E}">
        <p14:creationId xmlns:p14="http://schemas.microsoft.com/office/powerpoint/2010/main" val="3308037856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62904" y="2252192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91363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56444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9" name="Oval 8"/>
          <p:cNvSpPr/>
          <p:nvPr/>
        </p:nvSpPr>
        <p:spPr>
          <a:xfrm>
            <a:off x="755576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+</a:t>
            </a:r>
          </a:p>
        </p:txBody>
      </p:sp>
      <p:cxnSp>
        <p:nvCxnSpPr>
          <p:cNvPr id="19" name="Gerade Verbindung 18"/>
          <p:cNvCxnSpPr>
            <a:stCxn id="7" idx="4"/>
            <a:endCxn id="9" idx="0"/>
          </p:cNvCxnSpPr>
          <p:nvPr/>
        </p:nvCxnSpPr>
        <p:spPr>
          <a:xfrm flipH="1">
            <a:off x="971600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28090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Abst</a:t>
            </a:r>
          </a:p>
        </p:txBody>
      </p:sp>
      <p:sp>
        <p:nvSpPr>
          <p:cNvPr id="12" name="Oval 11"/>
          <p:cNvSpPr/>
          <p:nvPr/>
        </p:nvSpPr>
        <p:spPr>
          <a:xfrm>
            <a:off x="1331640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+</a:t>
            </a:r>
          </a:p>
        </p:txBody>
      </p:sp>
      <p:cxnSp>
        <p:nvCxnSpPr>
          <p:cNvPr id="21" name="Gerade Verbindung 20"/>
          <p:cNvCxnSpPr>
            <a:stCxn id="7" idx="4"/>
            <a:endCxn id="12" idx="0"/>
          </p:cNvCxnSpPr>
          <p:nvPr/>
        </p:nvCxnSpPr>
        <p:spPr>
          <a:xfrm>
            <a:off x="1259632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43608" y="5280903"/>
            <a:ext cx="917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↓ cons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23728" y="2252192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/>
              <a:t>Naltrexone</a:t>
            </a:r>
          </a:p>
        </p:txBody>
      </p:sp>
      <p:sp>
        <p:nvSpPr>
          <p:cNvPr id="16" name="Oval 15"/>
          <p:cNvSpPr/>
          <p:nvPr/>
        </p:nvSpPr>
        <p:spPr>
          <a:xfrm>
            <a:off x="2337270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2100509" y="3337458"/>
            <a:ext cx="596801" cy="2189666"/>
            <a:chOff x="2100509" y="3702433"/>
            <a:chExt cx="596801" cy="2189666"/>
          </a:xfrm>
        </p:grpSpPr>
        <p:sp>
          <p:nvSpPr>
            <p:cNvPr id="18" name="Oval 17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+</a:t>
              </a:r>
            </a:p>
          </p:txBody>
        </p:sp>
        <p:cxnSp>
          <p:nvCxnSpPr>
            <p:cNvPr id="20" name="Gerade Verbindung 19"/>
            <p:cNvCxnSpPr>
              <a:stCxn id="16" idx="4"/>
              <a:endCxn id="18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/>
                <a:t>Abst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2547156" y="3337458"/>
            <a:ext cx="917848" cy="2189666"/>
            <a:chOff x="2547156" y="3702433"/>
            <a:chExt cx="917848" cy="2189666"/>
          </a:xfrm>
        </p:grpSpPr>
        <p:sp>
          <p:nvSpPr>
            <p:cNvPr id="25" name="Oval 24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+</a:t>
              </a:r>
            </a:p>
          </p:txBody>
        </p:sp>
        <p:cxnSp>
          <p:nvCxnSpPr>
            <p:cNvPr id="27" name="Gerade Verbindung 26"/>
            <p:cNvCxnSpPr>
              <a:stCxn id="16" idx="4"/>
              <a:endCxn id="25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/>
                <a:t>↓ cons</a:t>
              </a:r>
            </a:p>
          </p:txBody>
        </p:sp>
      </p:grpSp>
      <p:sp>
        <p:nvSpPr>
          <p:cNvPr id="24" name="Title 2"/>
          <p:cNvSpPr txBox="1">
            <a:spLocks/>
          </p:cNvSpPr>
          <p:nvPr/>
        </p:nvSpPr>
        <p:spPr>
          <a:xfrm>
            <a:off x="406202" y="528043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</p:spTree>
    <p:extLst>
      <p:ext uri="{BB962C8B-B14F-4D97-AF65-F5344CB8AC3E}">
        <p14:creationId xmlns:p14="http://schemas.microsoft.com/office/powerpoint/2010/main" val="845641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9178" y="323654"/>
            <a:ext cx="8027603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Acamprosate pour abstinence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9178" y="5583514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Maisel et al., 2012x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070100"/>
            <a:ext cx="8102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3360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678269" y="5539717"/>
            <a:ext cx="101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Maisel et al., 2012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Acamprosate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Consommation excessive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794000"/>
            <a:ext cx="8153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692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/>
          <p:nvPr/>
        </p:nvSpPr>
        <p:spPr>
          <a:xfrm>
            <a:off x="678269" y="5510518"/>
            <a:ext cx="971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Jonas et a., 2014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Acamprosate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Retour vers consommation excessive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336800"/>
            <a:ext cx="8242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4106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2341837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91363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56444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9" name="Oval 8"/>
          <p:cNvSpPr/>
          <p:nvPr/>
        </p:nvSpPr>
        <p:spPr>
          <a:xfrm>
            <a:off x="755576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19" name="Gerade Verbindung 18"/>
          <p:cNvCxnSpPr>
            <a:stCxn id="7" idx="4"/>
            <a:endCxn id="9" idx="0"/>
          </p:cNvCxnSpPr>
          <p:nvPr/>
        </p:nvCxnSpPr>
        <p:spPr>
          <a:xfrm flipH="1">
            <a:off x="971600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28090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12" name="Oval 11"/>
          <p:cNvSpPr/>
          <p:nvPr/>
        </p:nvSpPr>
        <p:spPr>
          <a:xfrm>
            <a:off x="1331640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21" name="Gerade Verbindung 20"/>
          <p:cNvCxnSpPr>
            <a:stCxn id="7" idx="4"/>
            <a:endCxn id="12" idx="0"/>
          </p:cNvCxnSpPr>
          <p:nvPr/>
        </p:nvCxnSpPr>
        <p:spPr>
          <a:xfrm>
            <a:off x="1259632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43608" y="5280903"/>
            <a:ext cx="917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↓ cons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50956" y="2341837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Naltrexone</a:t>
            </a:r>
          </a:p>
        </p:txBody>
      </p:sp>
      <p:sp>
        <p:nvSpPr>
          <p:cNvPr id="16" name="Oval 15"/>
          <p:cNvSpPr/>
          <p:nvPr/>
        </p:nvSpPr>
        <p:spPr>
          <a:xfrm>
            <a:off x="2337270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2100509" y="3366656"/>
            <a:ext cx="596801" cy="2160468"/>
            <a:chOff x="2100509" y="3731631"/>
            <a:chExt cx="596801" cy="2160468"/>
          </a:xfrm>
        </p:grpSpPr>
        <p:sp>
          <p:nvSpPr>
            <p:cNvPr id="18" name="Oval 17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0" name="Gerade Verbindung 19"/>
            <p:cNvCxnSpPr>
              <a:stCxn id="16" idx="4"/>
              <a:endCxn id="18" idx="0"/>
            </p:cNvCxnSpPr>
            <p:nvPr/>
          </p:nvCxnSpPr>
          <p:spPr>
            <a:xfrm flipH="1">
              <a:off x="2388541" y="3731631"/>
              <a:ext cx="308769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2547156" y="3366656"/>
            <a:ext cx="917848" cy="2160468"/>
            <a:chOff x="2547156" y="3731631"/>
            <a:chExt cx="917848" cy="2160468"/>
          </a:xfrm>
        </p:grpSpPr>
        <p:sp>
          <p:nvSpPr>
            <p:cNvPr id="25" name="Oval 24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7" name="Gerade Verbindung 26"/>
            <p:cNvCxnSpPr>
              <a:stCxn id="16" idx="4"/>
              <a:endCxn id="25" idx="0"/>
            </p:cNvCxnSpPr>
            <p:nvPr/>
          </p:nvCxnSpPr>
          <p:spPr>
            <a:xfrm>
              <a:off x="2697310" y="3731631"/>
              <a:ext cx="308770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3800649" y="2649614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9" name="Gruppierung 28"/>
          <p:cNvGrpSpPr/>
          <p:nvPr/>
        </p:nvGrpSpPr>
        <p:grpSpPr>
          <a:xfrm>
            <a:off x="3563888" y="3351829"/>
            <a:ext cx="596801" cy="2160468"/>
            <a:chOff x="2100509" y="3731631"/>
            <a:chExt cx="596801" cy="2160468"/>
          </a:xfrm>
        </p:grpSpPr>
        <p:sp>
          <p:nvSpPr>
            <p:cNvPr id="30" name="Oval 29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31" name="Gerade Verbindung 30"/>
            <p:cNvCxnSpPr>
              <a:stCxn id="24" idx="4"/>
              <a:endCxn id="30" idx="0"/>
            </p:cNvCxnSpPr>
            <p:nvPr/>
          </p:nvCxnSpPr>
          <p:spPr>
            <a:xfrm flipH="1">
              <a:off x="2388541" y="3731631"/>
              <a:ext cx="308769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4010535" y="3351829"/>
            <a:ext cx="917848" cy="2160468"/>
            <a:chOff x="2547156" y="3731631"/>
            <a:chExt cx="917848" cy="2160468"/>
          </a:xfrm>
        </p:grpSpPr>
        <p:sp>
          <p:nvSpPr>
            <p:cNvPr id="34" name="Oval 33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-</a:t>
              </a:r>
            </a:p>
          </p:txBody>
        </p:sp>
        <p:cxnSp>
          <p:nvCxnSpPr>
            <p:cNvPr id="35" name="Gerade Verbindung 34"/>
            <p:cNvCxnSpPr>
              <a:stCxn id="24" idx="4"/>
              <a:endCxn id="34" idx="0"/>
            </p:cNvCxnSpPr>
            <p:nvPr/>
          </p:nvCxnSpPr>
          <p:spPr>
            <a:xfrm>
              <a:off x="2697310" y="3731631"/>
              <a:ext cx="308770" cy="142556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545602" y="2341837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Acamprosate</a:t>
            </a: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406202" y="513444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</p:spTree>
    <p:extLst>
      <p:ext uri="{BB962C8B-B14F-4D97-AF65-F5344CB8AC3E}">
        <p14:creationId xmlns:p14="http://schemas.microsoft.com/office/powerpoint/2010/main" val="1146734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/>
          <p:nvPr/>
        </p:nvSpPr>
        <p:spPr>
          <a:xfrm>
            <a:off x="678269" y="5495919"/>
            <a:ext cx="971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Jonas et a., 2014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Disulfiram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Retour vers tout type de consommation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222500"/>
            <a:ext cx="7645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8663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2341837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91363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56444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9" name="Oval 8"/>
          <p:cNvSpPr/>
          <p:nvPr/>
        </p:nvSpPr>
        <p:spPr>
          <a:xfrm>
            <a:off x="755576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19" name="Gerade Verbindung 18"/>
          <p:cNvCxnSpPr>
            <a:stCxn id="7" idx="4"/>
            <a:endCxn id="9" idx="0"/>
          </p:cNvCxnSpPr>
          <p:nvPr/>
        </p:nvCxnSpPr>
        <p:spPr>
          <a:xfrm flipH="1">
            <a:off x="971600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28090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12" name="Oval 11"/>
          <p:cNvSpPr/>
          <p:nvPr/>
        </p:nvSpPr>
        <p:spPr>
          <a:xfrm>
            <a:off x="1331640" y="4792217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21" name="Gerade Verbindung 20"/>
          <p:cNvCxnSpPr>
            <a:stCxn id="7" idx="4"/>
            <a:endCxn id="12" idx="0"/>
          </p:cNvCxnSpPr>
          <p:nvPr/>
        </p:nvCxnSpPr>
        <p:spPr>
          <a:xfrm>
            <a:off x="1259632" y="3352057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43608" y="5280903"/>
            <a:ext cx="917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↓ cons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58151" y="2341837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Naltrexone</a:t>
            </a:r>
          </a:p>
        </p:txBody>
      </p:sp>
      <p:sp>
        <p:nvSpPr>
          <p:cNvPr id="16" name="Oval 15"/>
          <p:cNvSpPr/>
          <p:nvPr/>
        </p:nvSpPr>
        <p:spPr>
          <a:xfrm>
            <a:off x="2144465" y="2664441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1907704" y="3337458"/>
            <a:ext cx="596801" cy="2189666"/>
            <a:chOff x="2100509" y="3702433"/>
            <a:chExt cx="596801" cy="2189666"/>
          </a:xfrm>
        </p:grpSpPr>
        <p:sp>
          <p:nvSpPr>
            <p:cNvPr id="18" name="Oval 17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0" name="Gerade Verbindung 19"/>
            <p:cNvCxnSpPr>
              <a:stCxn id="16" idx="4"/>
              <a:endCxn id="18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2354351" y="3337458"/>
            <a:ext cx="917848" cy="2189666"/>
            <a:chOff x="2547156" y="3702433"/>
            <a:chExt cx="917848" cy="2189666"/>
          </a:xfrm>
        </p:grpSpPr>
        <p:sp>
          <p:nvSpPr>
            <p:cNvPr id="25" name="Oval 24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7" name="Gerade Verbindung 26"/>
            <p:cNvCxnSpPr>
              <a:stCxn id="16" idx="4"/>
              <a:endCxn id="25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3458895" y="2649614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9" name="Gruppierung 28"/>
          <p:cNvGrpSpPr/>
          <p:nvPr/>
        </p:nvGrpSpPr>
        <p:grpSpPr>
          <a:xfrm>
            <a:off x="3222134" y="3322631"/>
            <a:ext cx="596801" cy="2189666"/>
            <a:chOff x="2100509" y="3702433"/>
            <a:chExt cx="596801" cy="2189666"/>
          </a:xfrm>
        </p:grpSpPr>
        <p:sp>
          <p:nvSpPr>
            <p:cNvPr id="30" name="Oval 29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31" name="Gerade Verbindung 30"/>
            <p:cNvCxnSpPr>
              <a:stCxn id="24" idx="4"/>
              <a:endCxn id="30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3668781" y="3322631"/>
            <a:ext cx="917848" cy="2189666"/>
            <a:chOff x="2547156" y="3702433"/>
            <a:chExt cx="917848" cy="2189666"/>
          </a:xfrm>
        </p:grpSpPr>
        <p:sp>
          <p:nvSpPr>
            <p:cNvPr id="34" name="Oval 33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-</a:t>
              </a:r>
            </a:p>
          </p:txBody>
        </p:sp>
        <p:cxnSp>
          <p:nvCxnSpPr>
            <p:cNvPr id="35" name="Gerade Verbindung 34"/>
            <p:cNvCxnSpPr>
              <a:stCxn id="24" idx="4"/>
              <a:endCxn id="34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2341837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Acamprosate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427984" y="2341837"/>
            <a:ext cx="98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Disulfiram</a:t>
            </a:r>
          </a:p>
        </p:txBody>
      </p:sp>
      <p:sp>
        <p:nvSpPr>
          <p:cNvPr id="39" name="Oval 38"/>
          <p:cNvSpPr/>
          <p:nvPr/>
        </p:nvSpPr>
        <p:spPr>
          <a:xfrm>
            <a:off x="4572000" y="2649614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4638864" y="3322631"/>
            <a:ext cx="576064" cy="2189666"/>
            <a:chOff x="4638864" y="3687606"/>
            <a:chExt cx="576064" cy="2189666"/>
          </a:xfrm>
        </p:grpSpPr>
        <p:sp>
          <p:nvSpPr>
            <p:cNvPr id="41" name="Oval 40"/>
            <p:cNvSpPr/>
            <p:nvPr/>
          </p:nvSpPr>
          <p:spPr>
            <a:xfrm>
              <a:off x="4710872" y="5157192"/>
              <a:ext cx="432048" cy="432000"/>
            </a:xfrm>
            <a:prstGeom prst="ellipse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-</a:t>
              </a:r>
            </a:p>
          </p:txBody>
        </p:sp>
        <p:cxnSp>
          <p:nvCxnSpPr>
            <p:cNvPr id="42" name="Gerade Verbindung 41"/>
            <p:cNvCxnSpPr>
              <a:stCxn id="39" idx="4"/>
              <a:endCxn id="41" idx="0"/>
            </p:cNvCxnSpPr>
            <p:nvPr/>
          </p:nvCxnSpPr>
          <p:spPr>
            <a:xfrm flipH="1">
              <a:off x="4926896" y="3687606"/>
              <a:ext cx="5144" cy="1469586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4638864" y="5631051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sp>
        <p:nvSpPr>
          <p:cNvPr id="40" name="Title 2"/>
          <p:cNvSpPr txBox="1">
            <a:spLocks/>
          </p:cNvSpPr>
          <p:nvPr/>
        </p:nvSpPr>
        <p:spPr>
          <a:xfrm>
            <a:off x="406202" y="513444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</p:spTree>
    <p:extLst>
      <p:ext uri="{BB962C8B-B14F-4D97-AF65-F5344CB8AC3E}">
        <p14:creationId xmlns:p14="http://schemas.microsoft.com/office/powerpoint/2010/main" val="1145044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4294967295"/>
          </p:nvPr>
        </p:nvSpPr>
        <p:spPr>
          <a:xfrm>
            <a:off x="2379521" y="2058494"/>
            <a:ext cx="5853912" cy="32815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01168" indent="-201168" defTabSz="402336">
              <a:lnSpc>
                <a:spcPct val="140000"/>
              </a:lnSpc>
              <a:spcAft>
                <a:spcPts val="30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/>
              <a:t>supprime libération DA Nacc sous alcool</a:t>
            </a:r>
          </a:p>
          <a:p>
            <a:pPr marL="201168" indent="-201168" defTabSz="402336">
              <a:lnSpc>
                <a:spcPct val="140000"/>
              </a:lnSpc>
              <a:spcAft>
                <a:spcPts val="30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/>
              <a:t>supprime auto-administration alcool chez rats (différentes conditions) </a:t>
            </a:r>
          </a:p>
          <a:p>
            <a:pPr marL="201168" indent="-201168" defTabSz="402336">
              <a:lnSpc>
                <a:spcPct val="140000"/>
              </a:lnSpc>
              <a:spcAft>
                <a:spcPts val="30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/>
              <a:t>supprime signes de sevrage (données controversées)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813112" y="5575548"/>
            <a:ext cx="3270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Colombo et al., 2004; Soyka &amp; Rösner, 2010; Colombo et al., 2000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1" y="2058494"/>
            <a:ext cx="2048448" cy="3064479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Baclofen</a:t>
            </a:r>
          </a:p>
          <a:p>
            <a:r>
              <a:rPr lang="fr-CH" sz="2800" dirty="0">
                <a:solidFill>
                  <a:srgbClr val="7F7F7F"/>
                </a:solidFill>
              </a:rPr>
              <a:t>Etudes précliniques</a:t>
            </a:r>
          </a:p>
        </p:txBody>
      </p:sp>
    </p:spTree>
    <p:extLst>
      <p:ext uri="{BB962C8B-B14F-4D97-AF65-F5344CB8AC3E}">
        <p14:creationId xmlns:p14="http://schemas.microsoft.com/office/powerpoint/2010/main" val="1079076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4294967295"/>
          </p:nvPr>
        </p:nvSpPr>
        <p:spPr>
          <a:xfrm>
            <a:off x="3516162" y="2565400"/>
            <a:ext cx="4576762" cy="24479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63525" indent="-263525" defTabSz="402336">
              <a:lnSpc>
                <a:spcPct val="140000"/>
              </a:lnSpc>
              <a:spcAft>
                <a:spcPts val="600"/>
              </a:spcAft>
              <a:buClr>
                <a:srgbClr val="F169D2"/>
              </a:buClr>
              <a:buSzPct val="100000"/>
              <a:buChar char="•"/>
            </a:pPr>
            <a:r>
              <a:rPr lang="fr-CH" dirty="0"/>
              <a:t>dans étude ouverte </a:t>
            </a:r>
          </a:p>
          <a:p>
            <a:pPr marL="263525" indent="-263525" defTabSz="402336">
              <a:lnSpc>
                <a:spcPct val="140000"/>
              </a:lnSpc>
              <a:spcAft>
                <a:spcPts val="600"/>
              </a:spcAft>
              <a:buClr>
                <a:srgbClr val="F169D2"/>
              </a:buClr>
              <a:buSzPct val="100000"/>
              <a:buChar char="•"/>
            </a:pPr>
            <a:r>
              <a:rPr lang="fr-CH" dirty="0"/>
              <a:t>dans étude vs. diazépam (à 30mg)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8269" y="5598113"/>
            <a:ext cx="23007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Addolorato et al., 2002; Addolorato et al., 2006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046"/>
            <a:ext cx="3036338" cy="331236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Baclofen</a:t>
            </a:r>
          </a:p>
          <a:p>
            <a:r>
              <a:rPr lang="fr-CH" sz="2800" dirty="0">
                <a:solidFill>
                  <a:srgbClr val="7F7F7F"/>
                </a:solidFill>
              </a:rPr>
              <a:t>Efficace contre symptômes de sevrage</a:t>
            </a:r>
          </a:p>
        </p:txBody>
      </p:sp>
    </p:spTree>
    <p:extLst>
      <p:ext uri="{BB962C8B-B14F-4D97-AF65-F5344CB8AC3E}">
        <p14:creationId xmlns:p14="http://schemas.microsoft.com/office/powerpoint/2010/main" val="3733911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4294967295"/>
          </p:nvPr>
        </p:nvSpPr>
        <p:spPr>
          <a:xfrm>
            <a:off x="2467110" y="1970900"/>
            <a:ext cx="6291859" cy="32702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402336">
              <a:spcAft>
                <a:spcPts val="600"/>
              </a:spcAft>
              <a:buClr>
                <a:srgbClr val="F169D2"/>
              </a:buClr>
              <a:buSzPct val="100000"/>
            </a:pPr>
            <a:r>
              <a:rPr lang="fr-CH" sz="1800" dirty="0"/>
              <a:t>Etude ouverte, 15mg pour 4 semaines, 30mg pour les derniers 27 jours</a:t>
            </a:r>
          </a:p>
          <a:p>
            <a:pPr marL="174625" lvl="1" indent="-174625" defTabSz="402336">
              <a:spcAft>
                <a:spcPts val="600"/>
              </a:spcAft>
              <a:buClr>
                <a:srgbClr val="F169D2"/>
              </a:buClr>
              <a:buSzPct val="100000"/>
              <a:buChar char="•"/>
            </a:pPr>
            <a:r>
              <a:rPr lang="fr-CH" sz="1800" dirty="0"/>
              <a:t>7/9 patients sont restés abstinents</a:t>
            </a:r>
          </a:p>
          <a:p>
            <a:pPr marL="174625" lvl="1" indent="-174625" defTabSz="402336">
              <a:spcAft>
                <a:spcPts val="600"/>
              </a:spcAft>
              <a:buClr>
                <a:srgbClr val="F169D2"/>
              </a:buClr>
              <a:buSzPct val="100000"/>
              <a:buChar char="•"/>
            </a:pPr>
            <a:endParaRPr lang="fr-CH" sz="1800" dirty="0"/>
          </a:p>
          <a:p>
            <a:pPr defTabSz="402336">
              <a:spcAft>
                <a:spcPts val="600"/>
              </a:spcAft>
              <a:buClr>
                <a:srgbClr val="F169D2"/>
              </a:buClr>
              <a:buSzPct val="100000"/>
            </a:pPr>
            <a:r>
              <a:rPr lang="fr-CH" sz="1800" dirty="0"/>
              <a:t>Etude ouvert sur 12 semaines, baclofen 30 mg</a:t>
            </a:r>
          </a:p>
          <a:p>
            <a:pPr marL="174625" lvl="1" indent="-174625" defTabSz="402336">
              <a:spcAft>
                <a:spcPts val="600"/>
              </a:spcAft>
              <a:buClr>
                <a:srgbClr val="F169D2"/>
              </a:buClr>
              <a:buSzPct val="100000"/>
              <a:buChar char="•"/>
            </a:pPr>
            <a:r>
              <a:rPr lang="fr-CH" sz="1800" dirty="0"/>
              <a:t>4/12 sujets ont complété l‘étude </a:t>
            </a:r>
          </a:p>
          <a:p>
            <a:pPr marL="174625" lvl="2" indent="-174625">
              <a:buClr>
                <a:srgbClr val="F169D2"/>
              </a:buClr>
              <a:buFont typeface="Arial"/>
              <a:buChar char="•"/>
            </a:pPr>
            <a:r>
              <a:rPr lang="fr-CH" sz="1800" dirty="0"/>
              <a:t>nombre de boissons réduit, nombre de jours abstinents augmenté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6192" y="5525117"/>
            <a:ext cx="22093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Addolorato et al., 2000; Flannery et al., 2004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2079306" cy="225640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chemeClr val="bg1">
                    <a:lumMod val="50000"/>
                  </a:schemeClr>
                </a:solidFill>
              </a:rPr>
              <a:t>Baclofen</a:t>
            </a:r>
          </a:p>
          <a:p>
            <a:r>
              <a:rPr lang="fr-CH" sz="2800" dirty="0">
                <a:solidFill>
                  <a:schemeClr val="bg1">
                    <a:lumMod val="50000"/>
                  </a:schemeClr>
                </a:solidFill>
              </a:rPr>
              <a:t>Prévention de la rechute</a:t>
            </a:r>
          </a:p>
        </p:txBody>
      </p:sp>
    </p:spTree>
    <p:extLst>
      <p:ext uri="{BB962C8B-B14F-4D97-AF65-F5344CB8AC3E}">
        <p14:creationId xmlns:p14="http://schemas.microsoft.com/office/powerpoint/2010/main" val="1326646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01" y="476672"/>
            <a:ext cx="7929562" cy="5232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>
              <a:defRPr sz="3600" b="1">
                <a:solidFill>
                  <a:srgbClr val="F169D2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sz="4800" dirty="0">
                <a:solidFill>
                  <a:srgbClr val="7F7F7F"/>
                </a:solidFill>
              </a:rPr>
              <a:t>10 </a:t>
            </a:r>
            <a:r>
              <a:rPr lang="en-US" sz="4800" dirty="0" err="1">
                <a:solidFill>
                  <a:srgbClr val="7F7F7F"/>
                </a:solidFill>
              </a:rPr>
              <a:t>personnes</a:t>
            </a:r>
            <a:r>
              <a:rPr lang="en-US" sz="4800" dirty="0">
                <a:solidFill>
                  <a:srgbClr val="7F7F7F"/>
                </a:solidFill>
              </a:rPr>
              <a:t>, 10 </a:t>
            </a:r>
            <a:r>
              <a:rPr lang="en-US" sz="4800" dirty="0" err="1">
                <a:solidFill>
                  <a:srgbClr val="7F7F7F"/>
                </a:solidFill>
              </a:rPr>
              <a:t>bières</a:t>
            </a:r>
            <a:endParaRPr lang="en-US" sz="4800" dirty="0">
              <a:solidFill>
                <a:srgbClr val="7F7F7F"/>
              </a:solidFill>
            </a:endParaRPr>
          </a:p>
        </p:txBody>
      </p:sp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091" y="1468749"/>
            <a:ext cx="9577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189168" y="1717003"/>
            <a:ext cx="19255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en boivent aucune</a:t>
            </a:r>
          </a:p>
        </p:txBody>
      </p:sp>
      <p:pic>
        <p:nvPicPr>
          <p:cNvPr id="5263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09" y="2423132"/>
            <a:ext cx="1500198" cy="8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609155" y="2700694"/>
            <a:ext cx="108555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partagent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452848"/>
            <a:ext cx="840258" cy="8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423264"/>
            <a:ext cx="611137" cy="9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503391"/>
            <a:ext cx="90413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880062" y="3732187"/>
            <a:ext cx="54373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boit</a:t>
            </a:r>
          </a:p>
        </p:txBody>
      </p:sp>
      <p:pic>
        <p:nvPicPr>
          <p:cNvPr id="52634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863" y="4494835"/>
            <a:ext cx="309944" cy="8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3880062" y="4756967"/>
            <a:ext cx="54373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boit</a:t>
            </a:r>
          </a:p>
        </p:txBody>
      </p:sp>
      <p:pic>
        <p:nvPicPr>
          <p:cNvPr id="526345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494834"/>
            <a:ext cx="2468423" cy="8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5854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4294967295"/>
          </p:nvPr>
        </p:nvSpPr>
        <p:spPr>
          <a:xfrm>
            <a:off x="1258491" y="1646524"/>
            <a:ext cx="7018735" cy="3623808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H" sz="1600" noProof="0" dirty="0"/>
              <a:t>39 patients, 30mg administré par un proche</a:t>
            </a:r>
          </a:p>
          <a:p>
            <a:pPr marL="642937" lvl="1" indent="-285750">
              <a:spcAft>
                <a:spcPts val="1200"/>
              </a:spcAft>
              <a:buClr>
                <a:srgbClr val="F169D2"/>
              </a:buClr>
              <a:buFont typeface="Arial"/>
              <a:buChar char="•"/>
            </a:pPr>
            <a:r>
              <a:rPr lang="fr-CH" sz="1600" noProof="0" dirty="0"/>
              <a:t>↑ abstinence (70 vs 21%)</a:t>
            </a:r>
          </a:p>
          <a:p>
            <a:pPr marL="642937" lvl="1" indent="-285750">
              <a:spcAft>
                <a:spcPts val="1200"/>
              </a:spcAft>
              <a:buClr>
                <a:srgbClr val="F169D2"/>
              </a:buClr>
              <a:buFont typeface="Arial"/>
              <a:buChar char="•"/>
            </a:pPr>
            <a:r>
              <a:rPr lang="fr-CH" sz="1600" noProof="0" dirty="0"/>
              <a:t>↓ craving et consommation moyenne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H" sz="1600" noProof="0" dirty="0"/>
              <a:t>84 patients, 12-semaines, patients en ambulatoire avec cirrhose  </a:t>
            </a:r>
          </a:p>
          <a:p>
            <a:pPr marL="642937" lvl="1" indent="-285750">
              <a:spcAft>
                <a:spcPts val="1200"/>
              </a:spcAft>
              <a:buClr>
                <a:srgbClr val="F169D2"/>
              </a:buClr>
              <a:buFont typeface="Arial"/>
              <a:buChar char="•"/>
            </a:pPr>
            <a:r>
              <a:rPr lang="fr-CH" sz="1600" dirty="0"/>
              <a:t>↑ taux d‘abstinence (71 vs 29%, p = 0.0002)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H" sz="1600" noProof="0" dirty="0"/>
              <a:t>80 patients, 12 semaines (étude américaine)</a:t>
            </a:r>
          </a:p>
          <a:p>
            <a:pPr marL="642937" lvl="1" indent="-285750">
              <a:spcAft>
                <a:spcPts val="1200"/>
              </a:spcAft>
              <a:buClr>
                <a:srgbClr val="F169D2"/>
              </a:buClr>
              <a:buFont typeface="Arial"/>
              <a:buChar char="•"/>
            </a:pPr>
            <a:r>
              <a:rPr lang="fr-CH" sz="1600" dirty="0"/>
              <a:t>pas d‘effet sur taux d‘abstinence, jours de consommation excessive, craving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8269" y="5568915"/>
            <a:ext cx="3350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Addolorato et al., 2002; Addolorato et al., 20002; Garbutt et al., 20010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78269" y="367452"/>
            <a:ext cx="8465731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lnSpcReduction="10000"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800" b="1" dirty="0">
                <a:solidFill>
                  <a:srgbClr val="7F7F7F"/>
                </a:solidFill>
              </a:rPr>
              <a:t>Baclofen 30mg</a:t>
            </a:r>
          </a:p>
          <a:p>
            <a:r>
              <a:rPr lang="fr-CH" sz="2800" dirty="0">
                <a:solidFill>
                  <a:srgbClr val="7F7F7F"/>
                </a:solidFill>
              </a:rPr>
              <a:t>Etudes placébo-contrôlées</a:t>
            </a:r>
          </a:p>
        </p:txBody>
      </p:sp>
    </p:spTree>
    <p:extLst>
      <p:ext uri="{BB962C8B-B14F-4D97-AF65-F5344CB8AC3E}">
        <p14:creationId xmlns:p14="http://schemas.microsoft.com/office/powerpoint/2010/main" val="1475277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762000" y="0"/>
            <a:ext cx="1" cy="83820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762001" y="461173"/>
            <a:ext cx="7937501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800" b="1" dirty="0">
                <a:solidFill>
                  <a:srgbClr val="7F7F7F"/>
                </a:solidFill>
              </a:rPr>
              <a:t>Baclofen 50mg</a:t>
            </a:r>
            <a:endParaRPr sz="4800" b="1" dirty="0">
              <a:solidFill>
                <a:srgbClr val="7F7F7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855662" y="1491105"/>
            <a:ext cx="7823201" cy="379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Etude russe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32 patients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Baclofen 50mg, 3mois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Pas d’effet</a:t>
            </a:r>
          </a:p>
          <a:p>
            <a:pPr marL="1058863" indent="-342900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sur consommation alcool</a:t>
            </a:r>
          </a:p>
          <a:p>
            <a:pPr marL="1058863" indent="-342900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symptômes dépressifs et/ou anxieux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62000" y="5571189"/>
            <a:ext cx="134976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Krupitsky et al., 2015</a:t>
            </a:r>
          </a:p>
        </p:txBody>
      </p:sp>
    </p:spTree>
    <p:extLst>
      <p:ext uri="{BB962C8B-B14F-4D97-AF65-F5344CB8AC3E}">
        <p14:creationId xmlns:p14="http://schemas.microsoft.com/office/powerpoint/2010/main" val="1271120200"/>
      </p:ext>
    </p:extLst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762000" y="0"/>
            <a:ext cx="1" cy="83820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855662" y="623081"/>
            <a:ext cx="7937501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Baclofen 30-270 mg</a:t>
            </a:r>
            <a:endParaRPr sz="4400" b="1" dirty="0">
              <a:solidFill>
                <a:srgbClr val="7F7F7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855662" y="1491105"/>
            <a:ext cx="7823201" cy="379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Etude allemande, placébo-contrôlée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32 patients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Plus de patients sous baclofen ont maintenu abstinence durant phase à dose haute (68% vs. 24%, p=0.014)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CH" sz="2464" dirty="0">
                <a:solidFill>
                  <a:srgbClr val="404040"/>
                </a:solidFill>
              </a:rPr>
              <a:t>Durée cumulative abstinence plus importante dans groupe baclofen (68 vs. 52 jours, p=0.047).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62000" y="5571189"/>
            <a:ext cx="116264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Müller et al., 2015</a:t>
            </a:r>
          </a:p>
        </p:txBody>
      </p:sp>
    </p:spTree>
    <p:extLst>
      <p:ext uri="{BB962C8B-B14F-4D97-AF65-F5344CB8AC3E}">
        <p14:creationId xmlns:p14="http://schemas.microsoft.com/office/powerpoint/2010/main" val="3253699723"/>
      </p:ext>
    </p:extLst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2327238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76764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41845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49842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9" name="Oval 8"/>
          <p:cNvSpPr/>
          <p:nvPr/>
        </p:nvSpPr>
        <p:spPr>
          <a:xfrm>
            <a:off x="755576" y="4777618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19" name="Gerade Verbindung 18"/>
          <p:cNvCxnSpPr>
            <a:stCxn id="7" idx="4"/>
            <a:endCxn id="9" idx="0"/>
          </p:cNvCxnSpPr>
          <p:nvPr/>
        </p:nvCxnSpPr>
        <p:spPr>
          <a:xfrm flipH="1">
            <a:off x="971600" y="3337458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26630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12" name="Oval 11"/>
          <p:cNvSpPr/>
          <p:nvPr/>
        </p:nvSpPr>
        <p:spPr>
          <a:xfrm>
            <a:off x="1331640" y="4777618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21" name="Gerade Verbindung 20"/>
          <p:cNvCxnSpPr>
            <a:stCxn id="7" idx="4"/>
            <a:endCxn id="12" idx="0"/>
          </p:cNvCxnSpPr>
          <p:nvPr/>
        </p:nvCxnSpPr>
        <p:spPr>
          <a:xfrm>
            <a:off x="1259632" y="3337458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43608" y="5266304"/>
            <a:ext cx="917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↓ cons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58151" y="2327238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Naltrexone</a:t>
            </a:r>
          </a:p>
        </p:txBody>
      </p:sp>
      <p:sp>
        <p:nvSpPr>
          <p:cNvPr id="16" name="Oval 15"/>
          <p:cNvSpPr/>
          <p:nvPr/>
        </p:nvSpPr>
        <p:spPr>
          <a:xfrm>
            <a:off x="2144465" y="2649842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1907704" y="3322859"/>
            <a:ext cx="596801" cy="2189666"/>
            <a:chOff x="2100509" y="3702433"/>
            <a:chExt cx="596801" cy="2189666"/>
          </a:xfrm>
        </p:grpSpPr>
        <p:sp>
          <p:nvSpPr>
            <p:cNvPr id="18" name="Oval 17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0" name="Gerade Verbindung 19"/>
            <p:cNvCxnSpPr>
              <a:stCxn id="16" idx="4"/>
              <a:endCxn id="18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2354351" y="3322859"/>
            <a:ext cx="917848" cy="2189666"/>
            <a:chOff x="2547156" y="3702433"/>
            <a:chExt cx="917848" cy="2189666"/>
          </a:xfrm>
        </p:grpSpPr>
        <p:sp>
          <p:nvSpPr>
            <p:cNvPr id="25" name="Oval 24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7" name="Gerade Verbindung 26"/>
            <p:cNvCxnSpPr>
              <a:stCxn id="16" idx="4"/>
              <a:endCxn id="25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3386887" y="2635015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9" name="Gruppierung 28"/>
          <p:cNvGrpSpPr/>
          <p:nvPr/>
        </p:nvGrpSpPr>
        <p:grpSpPr>
          <a:xfrm>
            <a:off x="3150126" y="3308032"/>
            <a:ext cx="596801" cy="2189666"/>
            <a:chOff x="2100509" y="3702433"/>
            <a:chExt cx="596801" cy="2189666"/>
          </a:xfrm>
        </p:grpSpPr>
        <p:sp>
          <p:nvSpPr>
            <p:cNvPr id="30" name="Oval 29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31" name="Gerade Verbindung 30"/>
            <p:cNvCxnSpPr>
              <a:stCxn id="24" idx="4"/>
              <a:endCxn id="30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3596773" y="3308032"/>
            <a:ext cx="917848" cy="2189666"/>
            <a:chOff x="2547156" y="3702433"/>
            <a:chExt cx="917848" cy="2189666"/>
          </a:xfrm>
        </p:grpSpPr>
        <p:sp>
          <p:nvSpPr>
            <p:cNvPr id="34" name="Oval 33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-</a:t>
              </a:r>
            </a:p>
          </p:txBody>
        </p:sp>
        <p:cxnSp>
          <p:nvCxnSpPr>
            <p:cNvPr id="35" name="Gerade Verbindung 34"/>
            <p:cNvCxnSpPr>
              <a:stCxn id="24" idx="4"/>
              <a:endCxn id="34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059832" y="2327238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Acamprosate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283968" y="2327238"/>
            <a:ext cx="98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Disulfiram</a:t>
            </a:r>
          </a:p>
        </p:txBody>
      </p:sp>
      <p:sp>
        <p:nvSpPr>
          <p:cNvPr id="39" name="Oval 38"/>
          <p:cNvSpPr/>
          <p:nvPr/>
        </p:nvSpPr>
        <p:spPr>
          <a:xfrm>
            <a:off x="4427984" y="2635015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41" name="Oval 40"/>
          <p:cNvSpPr/>
          <p:nvPr/>
        </p:nvSpPr>
        <p:spPr>
          <a:xfrm>
            <a:off x="4566856" y="4777618"/>
            <a:ext cx="432048" cy="432000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-</a:t>
            </a:r>
          </a:p>
        </p:txBody>
      </p:sp>
      <p:cxnSp>
        <p:nvCxnSpPr>
          <p:cNvPr id="42" name="Gerade Verbindung 41"/>
          <p:cNvCxnSpPr>
            <a:stCxn id="39" idx="4"/>
            <a:endCxn id="41" idx="0"/>
          </p:cNvCxnSpPr>
          <p:nvPr/>
        </p:nvCxnSpPr>
        <p:spPr>
          <a:xfrm flipH="1">
            <a:off x="4782880" y="3322631"/>
            <a:ext cx="5144" cy="14549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494848" y="525147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40" name="Oval 39"/>
          <p:cNvSpPr/>
          <p:nvPr/>
        </p:nvSpPr>
        <p:spPr>
          <a:xfrm>
            <a:off x="5456833" y="2637123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44" name="Gruppierung 43"/>
          <p:cNvGrpSpPr/>
          <p:nvPr/>
        </p:nvGrpSpPr>
        <p:grpSpPr>
          <a:xfrm>
            <a:off x="5220072" y="3310140"/>
            <a:ext cx="596801" cy="2189666"/>
            <a:chOff x="2100509" y="3702433"/>
            <a:chExt cx="596801" cy="2189666"/>
          </a:xfrm>
        </p:grpSpPr>
        <p:sp>
          <p:nvSpPr>
            <p:cNvPr id="45" name="Oval 44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rgbClr val="222527"/>
                  </a:solidFill>
                </a:rPr>
                <a:t>?</a:t>
              </a:r>
            </a:p>
          </p:txBody>
        </p:sp>
        <p:cxnSp>
          <p:nvCxnSpPr>
            <p:cNvPr id="46" name="Gerade Verbindung 45"/>
            <p:cNvCxnSpPr>
              <a:stCxn id="40" idx="4"/>
              <a:endCxn id="45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5666719" y="3310140"/>
            <a:ext cx="917848" cy="2189666"/>
            <a:chOff x="2547156" y="3702433"/>
            <a:chExt cx="917848" cy="2189666"/>
          </a:xfrm>
        </p:grpSpPr>
        <p:sp>
          <p:nvSpPr>
            <p:cNvPr id="49" name="Oval 48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rgbClr val="222527"/>
                  </a:solidFill>
                </a:rPr>
                <a:t>?</a:t>
              </a:r>
            </a:p>
          </p:txBody>
        </p:sp>
        <p:cxnSp>
          <p:nvCxnSpPr>
            <p:cNvPr id="50" name="Gerade Verbindung 49"/>
            <p:cNvCxnSpPr>
              <a:stCxn id="40" idx="4"/>
              <a:endCxn id="49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eck 50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5413185" y="2329346"/>
            <a:ext cx="88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Baclofen</a:t>
            </a: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406202" y="513444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</p:spTree>
    <p:extLst>
      <p:ext uri="{BB962C8B-B14F-4D97-AF65-F5344CB8AC3E}">
        <p14:creationId xmlns:p14="http://schemas.microsoft.com/office/powerpoint/2010/main" val="588124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/>
          <p:cNvSpPr txBox="1"/>
          <p:nvPr/>
        </p:nvSpPr>
        <p:spPr>
          <a:xfrm>
            <a:off x="7542641" y="4729465"/>
            <a:ext cx="778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/>
              <a:t>primaire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542641" y="2898858"/>
            <a:ext cx="97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/>
              <a:t>secondaire</a:t>
            </a:r>
          </a:p>
        </p:txBody>
      </p:sp>
      <p:grpSp>
        <p:nvGrpSpPr>
          <p:cNvPr id="34" name="Gruppierung 33"/>
          <p:cNvGrpSpPr/>
          <p:nvPr/>
        </p:nvGrpSpPr>
        <p:grpSpPr>
          <a:xfrm>
            <a:off x="3419872" y="3573016"/>
            <a:ext cx="1219580" cy="1387299"/>
            <a:chOff x="6398025" y="4417965"/>
            <a:chExt cx="1219580" cy="1387299"/>
          </a:xfrm>
        </p:grpSpPr>
        <p:sp>
          <p:nvSpPr>
            <p:cNvPr id="36" name="Textfeld 35"/>
            <p:cNvSpPr txBox="1"/>
            <p:nvPr/>
          </p:nvSpPr>
          <p:spPr>
            <a:xfrm>
              <a:off x="6398025" y="5343599"/>
              <a:ext cx="1219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 dirty="0"/>
                <a:t>Consommation</a:t>
              </a:r>
            </a:p>
            <a:p>
              <a:r>
                <a:rPr lang="fr-CH" dirty="0"/>
                <a:t>contrôlée</a:t>
              </a:r>
            </a:p>
          </p:txBody>
        </p:sp>
        <p:pic>
          <p:nvPicPr>
            <p:cNvPr id="37" name="Bild 36" descr="Untitled 6.gif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815" y="4417965"/>
              <a:ext cx="900000" cy="900000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611560" y="3577114"/>
            <a:ext cx="1878339" cy="1386236"/>
            <a:chOff x="1695191" y="5136581"/>
            <a:chExt cx="1878339" cy="1386236"/>
          </a:xfrm>
        </p:grpSpPr>
        <p:pic>
          <p:nvPicPr>
            <p:cNvPr id="29" name="Bild 28"/>
            <p:cNvPicPr preferRelativeResize="0"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6708" y="5136581"/>
              <a:ext cx="900000" cy="90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1695191" y="6061152"/>
              <a:ext cx="1878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/>
                <a:t>Consommation</a:t>
              </a:r>
            </a:p>
            <a:p>
              <a:pPr algn="ctr"/>
              <a:r>
                <a:rPr lang="fr-CH" sz="1200" dirty="0"/>
                <a:t>excessive/problématique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766499" y="429451"/>
            <a:ext cx="7890283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r>
              <a:rPr lang="fr-CH" sz="4000" b="1" dirty="0">
                <a:solidFill>
                  <a:srgbClr val="7F7F7F"/>
                </a:solidFill>
              </a:rPr>
              <a:t>Etudes de pharmacothérapie 2.0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59" y="2419054"/>
            <a:ext cx="186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Point de départ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214724" y="2207737"/>
            <a:ext cx="171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Objectif </a:t>
            </a:r>
          </a:p>
          <a:p>
            <a:pPr algn="ctr"/>
            <a:r>
              <a:rPr lang="fr-CH" sz="1800" b="1" dirty="0"/>
              <a:t>thérapeutique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1993929" y="4027114"/>
            <a:ext cx="1585733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351081" y="2218026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00" b="1" dirty="0"/>
              <a:t>Outcomes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528370" y="3502140"/>
            <a:ext cx="95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200"/>
            </a:lvl1pPr>
          </a:lstStyle>
          <a:p>
            <a:r>
              <a:rPr lang="fr-CH" dirty="0"/>
              <a:t>Abstinence</a:t>
            </a:r>
          </a:p>
        </p:txBody>
      </p:sp>
      <p:pic>
        <p:nvPicPr>
          <p:cNvPr id="41" name="Bild 40" descr="Untitled 8.gif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15" y="2587358"/>
            <a:ext cx="900000" cy="900000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6398025" y="4417965"/>
            <a:ext cx="1219580" cy="1387299"/>
            <a:chOff x="6398025" y="4417965"/>
            <a:chExt cx="1219580" cy="1387299"/>
          </a:xfrm>
        </p:grpSpPr>
        <p:sp>
          <p:nvSpPr>
            <p:cNvPr id="43" name="Textfeld 42"/>
            <p:cNvSpPr txBox="1"/>
            <p:nvPr/>
          </p:nvSpPr>
          <p:spPr>
            <a:xfrm>
              <a:off x="6398025" y="5343599"/>
              <a:ext cx="1219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fr-CH" dirty="0"/>
                <a:t>Consommation</a:t>
              </a:r>
            </a:p>
            <a:p>
              <a:r>
                <a:rPr lang="fr-CH" dirty="0"/>
                <a:t>contrôlée</a:t>
              </a:r>
            </a:p>
          </p:txBody>
        </p:sp>
        <p:pic>
          <p:nvPicPr>
            <p:cNvPr id="44" name="Bild 43" descr="Untitled 6.gif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815" y="4417965"/>
              <a:ext cx="900000" cy="900000"/>
            </a:xfrm>
            <a:prstGeom prst="rect">
              <a:avLst/>
            </a:prstGeom>
          </p:spPr>
        </p:pic>
      </p:grpSp>
      <p:cxnSp>
        <p:nvCxnSpPr>
          <p:cNvPr id="17" name="Gerade Verbindung 16"/>
          <p:cNvCxnSpPr>
            <a:endCxn id="41" idx="1"/>
          </p:cNvCxnSpPr>
          <p:nvPr/>
        </p:nvCxnSpPr>
        <p:spPr>
          <a:xfrm flipV="1">
            <a:off x="4479662" y="3037358"/>
            <a:ext cx="2078153" cy="98975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endCxn id="44" idx="1"/>
          </p:cNvCxnSpPr>
          <p:nvPr/>
        </p:nvCxnSpPr>
        <p:spPr>
          <a:xfrm>
            <a:off x="4479662" y="4027114"/>
            <a:ext cx="2078153" cy="840851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1328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3544" y="1720840"/>
            <a:ext cx="6892635" cy="37401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/>
          <a:p>
            <a:pPr defTabSz="402336">
              <a:spcBef>
                <a:spcPts val="600"/>
              </a:spcBef>
              <a:spcAft>
                <a:spcPts val="3000"/>
              </a:spcAft>
              <a:buClr>
                <a:srgbClr val="F169D2"/>
              </a:buClr>
              <a:buSzPct val="100000"/>
            </a:pPr>
            <a:r>
              <a:rPr lang="fr-BE" altLang="en-US" sz="2800" dirty="0">
                <a:solidFill>
                  <a:srgbClr val="404040"/>
                </a:solidFill>
              </a:rPr>
              <a:t>modulateur du système opioïde</a:t>
            </a:r>
          </a:p>
          <a:p>
            <a:pPr marL="457200" indent="-457200" defTabSz="402336">
              <a:spcBef>
                <a:spcPts val="600"/>
              </a:spcBef>
              <a:spcAft>
                <a:spcPts val="3000"/>
              </a:spcAft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BE" altLang="en-US" sz="2800" dirty="0">
                <a:solidFill>
                  <a:srgbClr val="404040"/>
                </a:solidFill>
              </a:rPr>
              <a:t>Antagoniste récepteurs µ</a:t>
            </a:r>
          </a:p>
          <a:p>
            <a:pPr marL="457200" indent="-457200" defTabSz="402336">
              <a:spcBef>
                <a:spcPts val="600"/>
              </a:spcBef>
              <a:spcAft>
                <a:spcPts val="3000"/>
              </a:spcAft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BE" altLang="en-US" sz="2800" dirty="0">
                <a:solidFill>
                  <a:srgbClr val="404040"/>
                </a:solidFill>
              </a:rPr>
              <a:t>Antagoniste récepteurs δ</a:t>
            </a:r>
          </a:p>
          <a:p>
            <a:pPr marL="457200" indent="-457200" defTabSz="402336">
              <a:spcBef>
                <a:spcPts val="600"/>
              </a:spcBef>
              <a:spcAft>
                <a:spcPts val="3000"/>
              </a:spcAft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BE" altLang="en-US" sz="2800" dirty="0">
                <a:solidFill>
                  <a:srgbClr val="404040"/>
                </a:solidFill>
              </a:rPr>
              <a:t>Agoniste partiel récepteurs </a:t>
            </a:r>
            <a:r>
              <a:rPr lang="fr-BE" altLang="en-US" sz="2800" dirty="0">
                <a:solidFill>
                  <a:srgbClr val="404040"/>
                </a:solidFill>
                <a:sym typeface="Symbol" pitchFamily="18" charset="2"/>
              </a:rPr>
              <a:t></a:t>
            </a:r>
            <a:endParaRPr lang="fr-BE" altLang="en-US" sz="2800" dirty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773545" y="396650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</p:txBody>
      </p:sp>
    </p:spTree>
    <p:extLst>
      <p:ext uri="{BB962C8B-B14F-4D97-AF65-F5344CB8AC3E}">
        <p14:creationId xmlns:p14="http://schemas.microsoft.com/office/powerpoint/2010/main" val="1138891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752" y="5601847"/>
            <a:ext cx="8949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</a:rPr>
              <a:t>Van den Brink at al. </a:t>
            </a:r>
            <a:r>
              <a:rPr lang="de-DE" sz="1000" dirty="0" err="1">
                <a:solidFill>
                  <a:prstClr val="black"/>
                </a:solidFill>
              </a:rPr>
              <a:t>Alcohol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and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Alcoholism</a:t>
            </a:r>
            <a:r>
              <a:rPr lang="de-DE" sz="1000" dirty="0">
                <a:solidFill>
                  <a:prstClr val="black"/>
                </a:solidFill>
              </a:rPr>
              <a:t> 2013. 48;5:570–578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600370" y="287557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Réduction consommation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31" y="1488251"/>
            <a:ext cx="6351474" cy="39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9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/>
          </p:cNvSpPr>
          <p:nvPr/>
        </p:nvSpPr>
        <p:spPr bwMode="auto">
          <a:xfrm>
            <a:off x="600370" y="287557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Jours de forte consommation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00" y="1545285"/>
            <a:ext cx="5603649" cy="3794817"/>
          </a:xfrm>
          <a:prstGeom prst="rect">
            <a:avLst/>
          </a:prstGeom>
        </p:spPr>
      </p:pic>
      <p:sp>
        <p:nvSpPr>
          <p:cNvPr id="24" name="Rectangle 4"/>
          <p:cNvSpPr/>
          <p:nvPr/>
        </p:nvSpPr>
        <p:spPr>
          <a:xfrm>
            <a:off x="194752" y="5601847"/>
            <a:ext cx="8949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</a:rPr>
              <a:t>Van den Brink at al. </a:t>
            </a:r>
            <a:r>
              <a:rPr lang="de-DE" sz="1000" dirty="0" err="1">
                <a:solidFill>
                  <a:prstClr val="black"/>
                </a:solidFill>
              </a:rPr>
              <a:t>Alcohol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and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Alcoholism</a:t>
            </a:r>
            <a:r>
              <a:rPr lang="de-DE" sz="1000" dirty="0">
                <a:solidFill>
                  <a:prstClr val="black"/>
                </a:solidFill>
              </a:rPr>
              <a:t> 2013. 48;5:570–578</a:t>
            </a:r>
          </a:p>
        </p:txBody>
      </p:sp>
    </p:spTree>
    <p:extLst>
      <p:ext uri="{BB962C8B-B14F-4D97-AF65-F5344CB8AC3E}">
        <p14:creationId xmlns:p14="http://schemas.microsoft.com/office/powerpoint/2010/main" val="3116477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183454"/>
              </p:ext>
            </p:extLst>
          </p:nvPr>
        </p:nvGraphicFramePr>
        <p:xfrm>
          <a:off x="1079500" y="1655820"/>
          <a:ext cx="7086600" cy="2947443"/>
        </p:xfrm>
        <a:graphic>
          <a:graphicData uri="http://schemas.openxmlformats.org/drawingml/2006/table">
            <a:tbl>
              <a:tblPr/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Consumption categories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TAC (g/day) men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TAC (g/day) women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Very high-risk consumption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&gt;100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&gt;60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High-risk consumption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60–100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40–60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Medium-risk consumption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40–60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20–40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Low-risk consumption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1–40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1–20 g</a:t>
                      </a:r>
                    </a:p>
                  </a:txBody>
                  <a:tcPr marL="90000" marR="90000" marT="62419" marB="624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42938" y="2642390"/>
            <a:ext cx="360362" cy="1117600"/>
          </a:xfrm>
          <a:custGeom>
            <a:avLst/>
            <a:gdLst>
              <a:gd name="connsiteX0" fmla="*/ 512967 w 512967"/>
              <a:gd name="connsiteY0" fmla="*/ 0 h 758283"/>
              <a:gd name="connsiteX1" fmla="*/ 10 w 512967"/>
              <a:gd name="connsiteY1" fmla="*/ 568712 h 758283"/>
              <a:gd name="connsiteX2" fmla="*/ 501815 w 512967"/>
              <a:gd name="connsiteY2" fmla="*/ 758283 h 7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67" h="758283">
                <a:moveTo>
                  <a:pt x="512967" y="0"/>
                </a:moveTo>
                <a:cubicBezTo>
                  <a:pt x="257418" y="221166"/>
                  <a:pt x="1869" y="442332"/>
                  <a:pt x="10" y="568712"/>
                </a:cubicBezTo>
                <a:cubicBezTo>
                  <a:pt x="-1849" y="695092"/>
                  <a:pt x="249983" y="726687"/>
                  <a:pt x="501815" y="758283"/>
                </a:cubicBezTo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1"/>
          <p:cNvSpPr>
            <a:spLocks/>
          </p:cNvSpPr>
          <p:nvPr/>
        </p:nvSpPr>
        <p:spPr bwMode="auto">
          <a:xfrm>
            <a:off x="1003300" y="4776430"/>
            <a:ext cx="7772400" cy="9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defTabSz="457200" eaLnBrk="0" hangingPunct="0"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Aft>
                <a:spcPts val="3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Aft>
                <a:spcPts val="3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Aft>
                <a:spcPts val="3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rgbClr val="F169D2"/>
              </a:buClr>
            </a:pPr>
            <a:r>
              <a:rPr lang="da-DK" altLang="en-US" sz="2400" dirty="0"/>
              <a:t>Passage vers </a:t>
            </a:r>
            <a:r>
              <a:rPr lang="da-DK" altLang="en-US" sz="2400" dirty="0" err="1"/>
              <a:t>classe</a:t>
            </a:r>
            <a:r>
              <a:rPr lang="da-DK" altLang="en-US" sz="2400" dirty="0"/>
              <a:t> deux </a:t>
            </a:r>
            <a:r>
              <a:rPr lang="da-DK" altLang="en-US" sz="2400" dirty="0" err="1"/>
              <a:t>fois</a:t>
            </a:r>
            <a:r>
              <a:rPr lang="da-DK" altLang="en-US" sz="2400" dirty="0"/>
              <a:t> plus basse</a:t>
            </a:r>
            <a:endParaRPr lang="en-GB" altLang="en-US" sz="2400" dirty="0"/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rgbClr val="F169D2"/>
              </a:buClr>
            </a:pPr>
            <a:r>
              <a:rPr lang="da-DK" altLang="en-US" sz="2400" dirty="0"/>
              <a:t>Passage à </a:t>
            </a:r>
            <a:r>
              <a:rPr lang="da-DK" altLang="en-US" sz="2400" dirty="0" err="1"/>
              <a:t>classe</a:t>
            </a:r>
            <a:r>
              <a:rPr lang="da-DK" altLang="en-US" sz="2400" dirty="0"/>
              <a:t> de </a:t>
            </a:r>
            <a:r>
              <a:rPr lang="da-DK" altLang="en-US" sz="2400" dirty="0" err="1"/>
              <a:t>risque</a:t>
            </a:r>
            <a:r>
              <a:rPr lang="da-DK" altLang="en-US" sz="2400" dirty="0"/>
              <a:t> bas</a:t>
            </a:r>
            <a:endParaRPr lang="en-GB" altLang="en-US" sz="2400" dirty="0"/>
          </a:p>
        </p:txBody>
      </p:sp>
      <p:sp>
        <p:nvSpPr>
          <p:cNvPr id="7" name="Freeform 16"/>
          <p:cNvSpPr/>
          <p:nvPr/>
        </p:nvSpPr>
        <p:spPr>
          <a:xfrm>
            <a:off x="546100" y="3150390"/>
            <a:ext cx="360363" cy="1117600"/>
          </a:xfrm>
          <a:custGeom>
            <a:avLst/>
            <a:gdLst>
              <a:gd name="connsiteX0" fmla="*/ 512967 w 512967"/>
              <a:gd name="connsiteY0" fmla="*/ 0 h 758283"/>
              <a:gd name="connsiteX1" fmla="*/ 10 w 512967"/>
              <a:gd name="connsiteY1" fmla="*/ 568712 h 758283"/>
              <a:gd name="connsiteX2" fmla="*/ 501815 w 512967"/>
              <a:gd name="connsiteY2" fmla="*/ 758283 h 7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67" h="758283">
                <a:moveTo>
                  <a:pt x="512967" y="0"/>
                </a:moveTo>
                <a:cubicBezTo>
                  <a:pt x="257418" y="221166"/>
                  <a:pt x="1869" y="442332"/>
                  <a:pt x="10" y="568712"/>
                </a:cubicBezTo>
                <a:cubicBezTo>
                  <a:pt x="-1849" y="695092"/>
                  <a:pt x="249983" y="726687"/>
                  <a:pt x="501815" y="758283"/>
                </a:cubicBezTo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4498975" y="2788440"/>
            <a:ext cx="0" cy="1625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600370" y="287557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Réduction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267028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320820" y="5589260"/>
            <a:ext cx="3448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000" dirty="0" err="1">
                <a:solidFill>
                  <a:prstClr val="black"/>
                </a:solidFill>
              </a:rPr>
              <a:t>Aubin</a:t>
            </a:r>
            <a:r>
              <a:rPr lang="en-GB" altLang="en-US" sz="1000" dirty="0">
                <a:solidFill>
                  <a:prstClr val="black"/>
                </a:solidFill>
              </a:rPr>
              <a:t> et al 2014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919807" y="2118323"/>
            <a:ext cx="7320437" cy="3336330"/>
            <a:chOff x="925736" y="2118323"/>
            <a:chExt cx="7119938" cy="3079152"/>
          </a:xfrm>
        </p:grpSpPr>
        <p:graphicFrame>
          <p:nvGraphicFramePr>
            <p:cNvPr id="10138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82417"/>
                </p:ext>
              </p:extLst>
            </p:nvPr>
          </p:nvGraphicFramePr>
          <p:xfrm>
            <a:off x="925736" y="2143125"/>
            <a:ext cx="7119938" cy="305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rbeitsblatt" r:id="rId3" imgW="7124756" imgH="3057457" progId="Excel.Sheet.8">
                    <p:embed/>
                  </p:oleObj>
                </mc:Choice>
                <mc:Fallback>
                  <p:oleObj name="Arbeitsblatt" r:id="rId3" imgW="7124756" imgH="305745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736" y="2143125"/>
                          <a:ext cx="7119938" cy="305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82" name="TextBox 3"/>
            <p:cNvSpPr txBox="1">
              <a:spLocks noChangeArrowheads="1"/>
            </p:cNvSpPr>
            <p:nvPr/>
          </p:nvSpPr>
          <p:spPr bwMode="auto">
            <a:xfrm>
              <a:off x="2847182" y="2118323"/>
              <a:ext cx="4556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en-US" sz="1600" b="1">
                  <a:solidFill>
                    <a:srgbClr val="000000"/>
                  </a:solidFill>
                  <a:ea typeface="ヒラギノ角ゴ Pro W3"/>
                  <a:cs typeface="Times New Roman" pitchFamily="18" charset="0"/>
                </a:rPr>
                <a:t>*</a:t>
              </a:r>
              <a:endParaRPr lang="en-US" altLang="en-US" sz="1600" b="1">
                <a:solidFill>
                  <a:srgbClr val="000000"/>
                </a:solidFill>
                <a:ea typeface="ヒラギノ角ゴ Pro W3"/>
                <a:cs typeface="Times New Roman" pitchFamily="18" charset="0"/>
              </a:endParaRPr>
            </a:p>
          </p:txBody>
        </p:sp>
        <p:sp>
          <p:nvSpPr>
            <p:cNvPr id="101383" name="TextBox 4"/>
            <p:cNvSpPr txBox="1">
              <a:spLocks noChangeArrowheads="1"/>
            </p:cNvSpPr>
            <p:nvPr/>
          </p:nvSpPr>
          <p:spPr bwMode="auto">
            <a:xfrm>
              <a:off x="5521325" y="2118323"/>
              <a:ext cx="5016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en-US" sz="1600" b="1">
                  <a:solidFill>
                    <a:srgbClr val="000000"/>
                  </a:solidFill>
                  <a:ea typeface="ヒラギノ角ゴ Pro W3"/>
                  <a:cs typeface="Times New Roman" pitchFamily="18" charset="0"/>
                </a:rPr>
                <a:t>*</a:t>
              </a:r>
              <a:endParaRPr lang="en-US" altLang="en-US" sz="1600" b="1">
                <a:solidFill>
                  <a:srgbClr val="000000"/>
                </a:solidFill>
                <a:ea typeface="ヒラギノ角ゴ Pro W3"/>
                <a:cs typeface="Times New Roman" pitchFamily="18" charset="0"/>
              </a:endParaRPr>
            </a:p>
          </p:txBody>
        </p:sp>
      </p:grpSp>
      <p:sp>
        <p:nvSpPr>
          <p:cNvPr id="10" name="Rectangle 2"/>
          <p:cNvSpPr txBox="1">
            <a:spLocks/>
          </p:cNvSpPr>
          <p:nvPr/>
        </p:nvSpPr>
        <p:spPr bwMode="auto">
          <a:xfrm>
            <a:off x="600370" y="288606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Réduction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4191369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/>
        </p:nvGrpSpPr>
        <p:grpSpPr>
          <a:xfrm>
            <a:off x="1376369" y="3464137"/>
            <a:ext cx="1062510" cy="1223962"/>
            <a:chOff x="1376369" y="4127917"/>
            <a:chExt cx="1062510" cy="1223962"/>
          </a:xfrm>
        </p:grpSpPr>
        <p:sp>
          <p:nvSpPr>
            <p:cNvPr id="683027" name="Text Box 19"/>
            <p:cNvSpPr txBox="1">
              <a:spLocks noChangeArrowheads="1"/>
            </p:cNvSpPr>
            <p:nvPr/>
          </p:nvSpPr>
          <p:spPr bwMode="auto">
            <a:xfrm>
              <a:off x="1376369" y="5013325"/>
              <a:ext cx="106251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fr-CH" sz="1600" b="1" dirty="0">
                  <a:solidFill>
                    <a:schemeClr val="accent3">
                      <a:lumMod val="75000"/>
                    </a:schemeClr>
                  </a:solidFill>
                </a:rPr>
                <a:t>Contexte</a:t>
              </a:r>
            </a:p>
          </p:txBody>
        </p:sp>
        <p:cxnSp>
          <p:nvCxnSpPr>
            <p:cNvPr id="683028" name="AutoShape 20"/>
            <p:cNvCxnSpPr>
              <a:cxnSpLocks noChangeShapeType="1"/>
              <a:stCxn id="683027" idx="0"/>
              <a:endCxn id="683015" idx="2"/>
            </p:cNvCxnSpPr>
            <p:nvPr/>
          </p:nvCxnSpPr>
          <p:spPr bwMode="auto">
            <a:xfrm flipV="1">
              <a:off x="1907624" y="4127917"/>
              <a:ext cx="0" cy="885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4" name="Gruppierung 13"/>
          <p:cNvGrpSpPr/>
          <p:nvPr/>
        </p:nvGrpSpPr>
        <p:grpSpPr>
          <a:xfrm>
            <a:off x="2627784" y="2477188"/>
            <a:ext cx="1336023" cy="2457133"/>
            <a:chOff x="2627784" y="3140968"/>
            <a:chExt cx="1336023" cy="2457133"/>
          </a:xfrm>
        </p:grpSpPr>
        <p:sp>
          <p:nvSpPr>
            <p:cNvPr id="683030" name="Text Box 22"/>
            <p:cNvSpPr txBox="1">
              <a:spLocks noChangeArrowheads="1"/>
            </p:cNvSpPr>
            <p:nvPr/>
          </p:nvSpPr>
          <p:spPr bwMode="auto">
            <a:xfrm>
              <a:off x="2627784" y="5013325"/>
              <a:ext cx="1336023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  <a:defRPr sz="2000" b="1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pPr algn="ctr"/>
              <a:r>
                <a:rPr lang="fr-CH" sz="1600" dirty="0"/>
                <a:t>Effets </a:t>
              </a:r>
            </a:p>
            <a:p>
              <a:pPr algn="ctr"/>
              <a:r>
                <a:rPr lang="fr-CH" sz="1600" dirty="0"/>
                <a:t>hédoniques</a:t>
              </a:r>
            </a:p>
          </p:txBody>
        </p:sp>
        <p:cxnSp>
          <p:nvCxnSpPr>
            <p:cNvPr id="683031" name="AutoShape 23"/>
            <p:cNvCxnSpPr>
              <a:cxnSpLocks noChangeShapeType="1"/>
              <a:stCxn id="683030" idx="0"/>
            </p:cNvCxnSpPr>
            <p:nvPr/>
          </p:nvCxnSpPr>
          <p:spPr bwMode="auto">
            <a:xfrm flipV="1">
              <a:off x="3295796" y="3140968"/>
              <a:ext cx="0" cy="1872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" name="Gruppierung 14"/>
          <p:cNvGrpSpPr/>
          <p:nvPr/>
        </p:nvGrpSpPr>
        <p:grpSpPr>
          <a:xfrm>
            <a:off x="5177644" y="2477189"/>
            <a:ext cx="1677963" cy="2210910"/>
            <a:chOff x="5177644" y="3140969"/>
            <a:chExt cx="1677963" cy="2210910"/>
          </a:xfrm>
        </p:grpSpPr>
        <p:sp>
          <p:nvSpPr>
            <p:cNvPr id="683033" name="Text Box 25"/>
            <p:cNvSpPr txBox="1">
              <a:spLocks noChangeArrowheads="1"/>
            </p:cNvSpPr>
            <p:nvPr/>
          </p:nvSpPr>
          <p:spPr bwMode="auto">
            <a:xfrm>
              <a:off x="5177644" y="5013325"/>
              <a:ext cx="16779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  <a:defRPr sz="2000" b="1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fr-CH" sz="1600" dirty="0"/>
                <a:t>Automatisation</a:t>
              </a:r>
            </a:p>
          </p:txBody>
        </p:sp>
        <p:cxnSp>
          <p:nvCxnSpPr>
            <p:cNvPr id="683034" name="AutoShape 26"/>
            <p:cNvCxnSpPr>
              <a:cxnSpLocks noChangeShapeType="1"/>
              <a:stCxn id="683033" idx="0"/>
            </p:cNvCxnSpPr>
            <p:nvPr/>
          </p:nvCxnSpPr>
          <p:spPr bwMode="auto">
            <a:xfrm flipH="1" flipV="1">
              <a:off x="6013452" y="3140969"/>
              <a:ext cx="3174" cy="18723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uppierung 2"/>
          <p:cNvGrpSpPr/>
          <p:nvPr/>
        </p:nvGrpSpPr>
        <p:grpSpPr>
          <a:xfrm>
            <a:off x="1187624" y="1671281"/>
            <a:ext cx="1440000" cy="1792856"/>
            <a:chOff x="1187624" y="2335061"/>
            <a:chExt cx="1440000" cy="1792856"/>
          </a:xfrm>
        </p:grpSpPr>
        <p:sp>
          <p:nvSpPr>
            <p:cNvPr id="683015" name="Text Box 7"/>
            <p:cNvSpPr txBox="1">
              <a:spLocks noChangeArrowheads="1"/>
            </p:cNvSpPr>
            <p:nvPr/>
          </p:nvSpPr>
          <p:spPr bwMode="auto">
            <a:xfrm>
              <a:off x="1433175" y="3789363"/>
              <a:ext cx="94889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fr-CH" sz="1600"/>
                <a:t>Initiation</a:t>
              </a:r>
            </a:p>
          </p:txBody>
        </p:sp>
        <p:pic>
          <p:nvPicPr>
            <p:cNvPr id="10" name="Bild 9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624" y="2335061"/>
              <a:ext cx="1440000" cy="14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7" name="Gruppierung 6"/>
          <p:cNvGrpSpPr/>
          <p:nvPr/>
        </p:nvGrpSpPr>
        <p:grpSpPr>
          <a:xfrm>
            <a:off x="3871545" y="1671281"/>
            <a:ext cx="1564551" cy="2039078"/>
            <a:chOff x="3871545" y="2335061"/>
            <a:chExt cx="1564551" cy="2039078"/>
          </a:xfrm>
        </p:grpSpPr>
        <p:sp>
          <p:nvSpPr>
            <p:cNvPr id="683025" name="Text Box 17"/>
            <p:cNvSpPr txBox="1">
              <a:spLocks noChangeArrowheads="1"/>
            </p:cNvSpPr>
            <p:nvPr/>
          </p:nvSpPr>
          <p:spPr bwMode="auto">
            <a:xfrm>
              <a:off x="3871545" y="3789363"/>
              <a:ext cx="1564551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fr-CH" sz="1600" dirty="0"/>
                <a:t>Consommation</a:t>
              </a:r>
            </a:p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fr-CH" sz="1600" dirty="0"/>
                <a:t>hédonique</a:t>
              </a:r>
            </a:p>
          </p:txBody>
        </p:sp>
        <p:pic>
          <p:nvPicPr>
            <p:cNvPr id="11" name="Bild 10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3820" y="2335061"/>
              <a:ext cx="1440000" cy="14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8" name="Gruppierung 7"/>
          <p:cNvGrpSpPr/>
          <p:nvPr/>
        </p:nvGrpSpPr>
        <p:grpSpPr>
          <a:xfrm>
            <a:off x="6732400" y="1671281"/>
            <a:ext cx="1440000" cy="1792856"/>
            <a:chOff x="6732400" y="2335061"/>
            <a:chExt cx="1440000" cy="1792856"/>
          </a:xfrm>
        </p:grpSpPr>
        <p:sp>
          <p:nvSpPr>
            <p:cNvPr id="683017" name="Text Box 9"/>
            <p:cNvSpPr txBox="1">
              <a:spLocks noChangeArrowheads="1"/>
            </p:cNvSpPr>
            <p:nvPr/>
          </p:nvSpPr>
          <p:spPr bwMode="auto">
            <a:xfrm>
              <a:off x="6938027" y="3789363"/>
              <a:ext cx="102874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fr-CH" sz="1600"/>
                <a:t>Addiction</a:t>
              </a:r>
            </a:p>
          </p:txBody>
        </p:sp>
        <p:pic>
          <p:nvPicPr>
            <p:cNvPr id="12" name="Bild 11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400" y="2335061"/>
              <a:ext cx="1440000" cy="14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51212" y="211760"/>
            <a:ext cx="7850831" cy="1143000"/>
          </a:xfr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Histoire naturelle de l’addiction</a:t>
            </a:r>
          </a:p>
        </p:txBody>
      </p:sp>
      <p:cxnSp>
        <p:nvCxnSpPr>
          <p:cNvPr id="21" name="Gerade Verbindung 20"/>
          <p:cNvCxnSpPr>
            <a:stCxn id="10" idx="3"/>
            <a:endCxn id="11" idx="1"/>
          </p:cNvCxnSpPr>
          <p:nvPr/>
        </p:nvCxnSpPr>
        <p:spPr>
          <a:xfrm>
            <a:off x="2627624" y="2391281"/>
            <a:ext cx="1306196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>
            <a:stCxn id="11" idx="3"/>
            <a:endCxn id="12" idx="1"/>
          </p:cNvCxnSpPr>
          <p:nvPr/>
        </p:nvCxnSpPr>
        <p:spPr>
          <a:xfrm>
            <a:off x="5373820" y="2391281"/>
            <a:ext cx="1358580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55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1898649" y="1834397"/>
            <a:ext cx="5227039" cy="3405596"/>
            <a:chOff x="543524" y="2268538"/>
            <a:chExt cx="5227039" cy="3405596"/>
          </a:xfrm>
        </p:grpSpPr>
        <p:sp>
          <p:nvSpPr>
            <p:cNvPr id="130054" name="object 3"/>
            <p:cNvSpPr>
              <a:spLocks/>
            </p:cNvSpPr>
            <p:nvPr/>
          </p:nvSpPr>
          <p:spPr bwMode="auto">
            <a:xfrm>
              <a:off x="1162050" y="2268538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55" name="object 4"/>
            <p:cNvSpPr>
              <a:spLocks/>
            </p:cNvSpPr>
            <p:nvPr/>
          </p:nvSpPr>
          <p:spPr bwMode="auto">
            <a:xfrm>
              <a:off x="1162050" y="2670175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56" name="object 5"/>
            <p:cNvSpPr>
              <a:spLocks/>
            </p:cNvSpPr>
            <p:nvPr/>
          </p:nvSpPr>
          <p:spPr bwMode="auto">
            <a:xfrm>
              <a:off x="1162050" y="3073400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57" name="object 6"/>
            <p:cNvSpPr>
              <a:spLocks/>
            </p:cNvSpPr>
            <p:nvPr/>
          </p:nvSpPr>
          <p:spPr bwMode="auto">
            <a:xfrm>
              <a:off x="1162050" y="3475038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58" name="object 7"/>
            <p:cNvSpPr>
              <a:spLocks/>
            </p:cNvSpPr>
            <p:nvPr/>
          </p:nvSpPr>
          <p:spPr bwMode="auto">
            <a:xfrm>
              <a:off x="1162050" y="3876675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59" name="object 8"/>
            <p:cNvSpPr>
              <a:spLocks/>
            </p:cNvSpPr>
            <p:nvPr/>
          </p:nvSpPr>
          <p:spPr bwMode="auto">
            <a:xfrm>
              <a:off x="1162050" y="5048250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object 9"/>
            <p:cNvSpPr txBox="1"/>
            <p:nvPr/>
          </p:nvSpPr>
          <p:spPr>
            <a:xfrm>
              <a:off x="968375" y="3792538"/>
              <a:ext cx="136525" cy="14763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7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30</a:t>
              </a:r>
              <a:endParaRPr sz="70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15" name="object 10"/>
            <p:cNvSpPr txBox="1"/>
            <p:nvPr/>
          </p:nvSpPr>
          <p:spPr>
            <a:xfrm>
              <a:off x="969963" y="4189413"/>
              <a:ext cx="134937" cy="5445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7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20</a:t>
              </a:r>
              <a:endParaRPr sz="700">
                <a:solidFill>
                  <a:prstClr val="black"/>
                </a:solidFill>
                <a:latin typeface="Bliss 2 Light"/>
                <a:cs typeface="Bliss 2 Light"/>
              </a:endParaRPr>
            </a:p>
            <a:p>
              <a:pPr>
                <a:lnSpc>
                  <a:spcPts val="455"/>
                </a:lnSpc>
                <a:defRPr/>
              </a:pPr>
              <a:endParaRPr sz="300">
                <a:solidFill>
                  <a:prstClr val="black"/>
                </a:solidFill>
              </a:endParaRPr>
            </a:p>
            <a:p>
              <a:pPr>
                <a:lnSpc>
                  <a:spcPts val="455"/>
                </a:lnSpc>
                <a:defRPr/>
              </a:pPr>
              <a:endParaRPr sz="300">
                <a:solidFill>
                  <a:prstClr val="black"/>
                </a:solidFill>
              </a:endParaRPr>
            </a:p>
            <a:p>
              <a:pPr>
                <a:lnSpc>
                  <a:spcPts val="455"/>
                </a:lnSpc>
                <a:defRPr/>
              </a:pPr>
              <a:endParaRPr sz="300">
                <a:solidFill>
                  <a:prstClr val="black"/>
                </a:solidFill>
              </a:endParaRPr>
            </a:p>
            <a:p>
              <a:pPr>
                <a:lnSpc>
                  <a:spcPts val="637"/>
                </a:lnSpc>
                <a:spcBef>
                  <a:spcPts val="1"/>
                </a:spcBef>
                <a:defRPr/>
              </a:pPr>
              <a:endParaRPr sz="500">
                <a:solidFill>
                  <a:prstClr val="black"/>
                </a:solidFill>
              </a:endParaRPr>
            </a:p>
            <a:p>
              <a:pPr marL="16747">
                <a:defRPr/>
              </a:pPr>
              <a:r>
                <a:rPr sz="700" spc="-11" dirty="0">
                  <a:solidFill>
                    <a:prstClr val="black"/>
                  </a:solidFill>
                  <a:latin typeface="Bliss 2 Light"/>
                  <a:cs typeface="Bliss 2 Light"/>
                </a:rPr>
                <a:t>10</a:t>
              </a:r>
              <a:endParaRPr sz="70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130062" name="object 11"/>
            <p:cNvSpPr>
              <a:spLocks/>
            </p:cNvSpPr>
            <p:nvPr/>
          </p:nvSpPr>
          <p:spPr bwMode="auto">
            <a:xfrm>
              <a:off x="1162050" y="4241800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63" name="object 12"/>
            <p:cNvSpPr>
              <a:spLocks/>
            </p:cNvSpPr>
            <p:nvPr/>
          </p:nvSpPr>
          <p:spPr bwMode="auto">
            <a:xfrm>
              <a:off x="1162050" y="4643438"/>
              <a:ext cx="4608513" cy="0"/>
            </a:xfrm>
            <a:custGeom>
              <a:avLst/>
              <a:gdLst>
                <a:gd name="T0" fmla="*/ 0 w 10133732"/>
                <a:gd name="T1" fmla="*/ 40767 w 1013373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33732">
                  <a:moveTo>
                    <a:pt x="0" y="0"/>
                  </a:moveTo>
                  <a:lnTo>
                    <a:pt x="10133732" y="0"/>
                  </a:lnTo>
                </a:path>
              </a:pathLst>
            </a:custGeom>
            <a:noFill/>
            <a:ln w="11779">
              <a:solidFill>
                <a:srgbClr val="909C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64" name="object 13"/>
            <p:cNvSpPr>
              <a:spLocks/>
            </p:cNvSpPr>
            <p:nvPr/>
          </p:nvSpPr>
          <p:spPr bwMode="auto">
            <a:xfrm>
              <a:off x="1514475" y="2652713"/>
              <a:ext cx="608013" cy="2393950"/>
            </a:xfrm>
            <a:custGeom>
              <a:avLst/>
              <a:gdLst>
                <a:gd name="T0" fmla="*/ 4429 w 1335620"/>
                <a:gd name="T1" fmla="*/ 0 h 5264028"/>
                <a:gd name="T2" fmla="*/ 982 w 1335620"/>
                <a:gd name="T3" fmla="*/ 0 h 5264028"/>
                <a:gd name="T4" fmla="*/ 703 w 1335620"/>
                <a:gd name="T5" fmla="*/ 4 h 5264028"/>
                <a:gd name="T6" fmla="*/ 483 w 1335620"/>
                <a:gd name="T7" fmla="*/ 18 h 5264028"/>
                <a:gd name="T8" fmla="*/ 315 w 1335620"/>
                <a:gd name="T9" fmla="*/ 49 h 5264028"/>
                <a:gd name="T10" fmla="*/ 143 w 1335620"/>
                <a:gd name="T11" fmla="*/ 142 h 5264028"/>
                <a:gd name="T12" fmla="*/ 49 w 1335620"/>
                <a:gd name="T13" fmla="*/ 312 h 5264028"/>
                <a:gd name="T14" fmla="*/ 18 w 1335620"/>
                <a:gd name="T15" fmla="*/ 480 h 5264028"/>
                <a:gd name="T16" fmla="*/ 4 w 1335620"/>
                <a:gd name="T17" fmla="*/ 699 h 5264028"/>
                <a:gd name="T18" fmla="*/ 0 w 1335620"/>
                <a:gd name="T19" fmla="*/ 975 h 5264028"/>
                <a:gd name="T20" fmla="*/ 0 w 1335620"/>
                <a:gd name="T21" fmla="*/ 20203 h 5264028"/>
                <a:gd name="T22" fmla="*/ 4 w 1335620"/>
                <a:gd name="T23" fmla="*/ 20480 h 5264028"/>
                <a:gd name="T24" fmla="*/ 18 w 1335620"/>
                <a:gd name="T25" fmla="*/ 20699 h 5264028"/>
                <a:gd name="T26" fmla="*/ 49 w 1335620"/>
                <a:gd name="T27" fmla="*/ 20866 h 5264028"/>
                <a:gd name="T28" fmla="*/ 143 w 1335620"/>
                <a:gd name="T29" fmla="*/ 21037 h 5264028"/>
                <a:gd name="T30" fmla="*/ 315 w 1335620"/>
                <a:gd name="T31" fmla="*/ 21130 h 5264028"/>
                <a:gd name="T32" fmla="*/ 483 w 1335620"/>
                <a:gd name="T33" fmla="*/ 21161 h 5264028"/>
                <a:gd name="T34" fmla="*/ 703 w 1335620"/>
                <a:gd name="T35" fmla="*/ 21175 h 5264028"/>
                <a:gd name="T36" fmla="*/ 5411 w 1335620"/>
                <a:gd name="T37" fmla="*/ 21178 h 5264028"/>
                <a:gd name="T38" fmla="*/ 5411 w 1335620"/>
                <a:gd name="T39" fmla="*/ 975 h 5264028"/>
                <a:gd name="T40" fmla="*/ 5407 w 1335620"/>
                <a:gd name="T41" fmla="*/ 699 h 5264028"/>
                <a:gd name="T42" fmla="*/ 5393 w 1335620"/>
                <a:gd name="T43" fmla="*/ 480 h 5264028"/>
                <a:gd name="T44" fmla="*/ 5362 w 1335620"/>
                <a:gd name="T45" fmla="*/ 312 h 5264028"/>
                <a:gd name="T46" fmla="*/ 5268 w 1335620"/>
                <a:gd name="T47" fmla="*/ 142 h 5264028"/>
                <a:gd name="T48" fmla="*/ 5097 w 1335620"/>
                <a:gd name="T49" fmla="*/ 49 h 5264028"/>
                <a:gd name="T50" fmla="*/ 4928 w 1335620"/>
                <a:gd name="T51" fmla="*/ 18 h 5264028"/>
                <a:gd name="T52" fmla="*/ 4708 w 1335620"/>
                <a:gd name="T53" fmla="*/ 4 h 5264028"/>
                <a:gd name="T54" fmla="*/ 4429 w 1335620"/>
                <a:gd name="T55" fmla="*/ 0 h 52640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5620" h="5264028">
                  <a:moveTo>
                    <a:pt x="1093229" y="0"/>
                  </a:moveTo>
                  <a:lnTo>
                    <a:pt x="242356" y="0"/>
                  </a:lnTo>
                  <a:lnTo>
                    <a:pt x="173586" y="918"/>
                  </a:lnTo>
                  <a:lnTo>
                    <a:pt x="119234" y="4382"/>
                  </a:lnTo>
                  <a:lnTo>
                    <a:pt x="77604" y="12086"/>
                  </a:lnTo>
                  <a:lnTo>
                    <a:pt x="35303" y="35303"/>
                  </a:lnTo>
                  <a:lnTo>
                    <a:pt x="12086" y="77604"/>
                  </a:lnTo>
                  <a:lnTo>
                    <a:pt x="4382" y="119234"/>
                  </a:lnTo>
                  <a:lnTo>
                    <a:pt x="918" y="173586"/>
                  </a:lnTo>
                  <a:lnTo>
                    <a:pt x="0" y="242356"/>
                  </a:lnTo>
                  <a:lnTo>
                    <a:pt x="0" y="5021637"/>
                  </a:lnTo>
                  <a:lnTo>
                    <a:pt x="918" y="5090407"/>
                  </a:lnTo>
                  <a:lnTo>
                    <a:pt x="4382" y="5144758"/>
                  </a:lnTo>
                  <a:lnTo>
                    <a:pt x="12086" y="5186388"/>
                  </a:lnTo>
                  <a:lnTo>
                    <a:pt x="35303" y="5228689"/>
                  </a:lnTo>
                  <a:lnTo>
                    <a:pt x="77604" y="5251907"/>
                  </a:lnTo>
                  <a:lnTo>
                    <a:pt x="119234" y="5259611"/>
                  </a:lnTo>
                  <a:lnTo>
                    <a:pt x="173586" y="5263074"/>
                  </a:lnTo>
                  <a:lnTo>
                    <a:pt x="1335620" y="5264028"/>
                  </a:lnTo>
                  <a:lnTo>
                    <a:pt x="1335585" y="242356"/>
                  </a:lnTo>
                  <a:lnTo>
                    <a:pt x="1334666" y="173586"/>
                  </a:lnTo>
                  <a:lnTo>
                    <a:pt x="1331203" y="119234"/>
                  </a:lnTo>
                  <a:lnTo>
                    <a:pt x="1323499" y="77604"/>
                  </a:lnTo>
                  <a:lnTo>
                    <a:pt x="1300281" y="35303"/>
                  </a:lnTo>
                  <a:lnTo>
                    <a:pt x="1257980" y="12086"/>
                  </a:lnTo>
                  <a:lnTo>
                    <a:pt x="1216351" y="4382"/>
                  </a:lnTo>
                  <a:lnTo>
                    <a:pt x="1161999" y="918"/>
                  </a:lnTo>
                  <a:lnTo>
                    <a:pt x="1093229" y="0"/>
                  </a:lnTo>
                  <a:close/>
                </a:path>
              </a:pathLst>
            </a:custGeom>
            <a:solidFill>
              <a:srgbClr val="FEC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200">
                <a:solidFill>
                  <a:prstClr val="black"/>
                </a:solidFill>
              </a:endParaRPr>
            </a:p>
          </p:txBody>
        </p:sp>
        <p:sp>
          <p:nvSpPr>
            <p:cNvPr id="20" name="object 15"/>
            <p:cNvSpPr txBox="1"/>
            <p:nvPr/>
          </p:nvSpPr>
          <p:spPr>
            <a:xfrm>
              <a:off x="969963" y="3000375"/>
              <a:ext cx="134937" cy="147638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7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50</a:t>
              </a:r>
              <a:endParaRPr sz="70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21" name="object 16"/>
            <p:cNvSpPr txBox="1"/>
            <p:nvPr/>
          </p:nvSpPr>
          <p:spPr>
            <a:xfrm>
              <a:off x="965200" y="3397250"/>
              <a:ext cx="139700" cy="147638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7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40</a:t>
              </a:r>
              <a:endParaRPr sz="70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130068" name="object 17"/>
            <p:cNvSpPr>
              <a:spLocks/>
            </p:cNvSpPr>
            <p:nvPr/>
          </p:nvSpPr>
          <p:spPr bwMode="auto">
            <a:xfrm>
              <a:off x="2314575" y="2928938"/>
              <a:ext cx="608013" cy="2119312"/>
            </a:xfrm>
            <a:custGeom>
              <a:avLst/>
              <a:gdLst>
                <a:gd name="T0" fmla="*/ 4429 w 1335620"/>
                <a:gd name="T1" fmla="*/ 0 h 4663350"/>
                <a:gd name="T2" fmla="*/ 982 w 1335620"/>
                <a:gd name="T3" fmla="*/ 0 h 4663350"/>
                <a:gd name="T4" fmla="*/ 703 w 1335620"/>
                <a:gd name="T5" fmla="*/ 4 h 4663350"/>
                <a:gd name="T6" fmla="*/ 483 w 1335620"/>
                <a:gd name="T7" fmla="*/ 18 h 4663350"/>
                <a:gd name="T8" fmla="*/ 315 w 1335620"/>
                <a:gd name="T9" fmla="*/ 48 h 4663350"/>
                <a:gd name="T10" fmla="*/ 143 w 1335620"/>
                <a:gd name="T11" fmla="*/ 141 h 4663350"/>
                <a:gd name="T12" fmla="*/ 49 w 1335620"/>
                <a:gd name="T13" fmla="*/ 311 h 4663350"/>
                <a:gd name="T14" fmla="*/ 18 w 1335620"/>
                <a:gd name="T15" fmla="*/ 477 h 4663350"/>
                <a:gd name="T16" fmla="*/ 4 w 1335620"/>
                <a:gd name="T17" fmla="*/ 695 h 4663350"/>
                <a:gd name="T18" fmla="*/ 0 w 1335620"/>
                <a:gd name="T19" fmla="*/ 970 h 4663350"/>
                <a:gd name="T20" fmla="*/ 0 w 1335620"/>
                <a:gd name="T21" fmla="*/ 17701 h 4663350"/>
                <a:gd name="T22" fmla="*/ 4 w 1335620"/>
                <a:gd name="T23" fmla="*/ 17976 h 4663350"/>
                <a:gd name="T24" fmla="*/ 18 w 1335620"/>
                <a:gd name="T25" fmla="*/ 18194 h 4663350"/>
                <a:gd name="T26" fmla="*/ 49 w 1335620"/>
                <a:gd name="T27" fmla="*/ 18361 h 4663350"/>
                <a:gd name="T28" fmla="*/ 143 w 1335620"/>
                <a:gd name="T29" fmla="*/ 18530 h 4663350"/>
                <a:gd name="T30" fmla="*/ 315 w 1335620"/>
                <a:gd name="T31" fmla="*/ 18623 h 4663350"/>
                <a:gd name="T32" fmla="*/ 483 w 1335620"/>
                <a:gd name="T33" fmla="*/ 18654 h 4663350"/>
                <a:gd name="T34" fmla="*/ 703 w 1335620"/>
                <a:gd name="T35" fmla="*/ 18667 h 4663350"/>
                <a:gd name="T36" fmla="*/ 5411 w 1335620"/>
                <a:gd name="T37" fmla="*/ 18672 h 4663350"/>
                <a:gd name="T38" fmla="*/ 5411 w 1335620"/>
                <a:gd name="T39" fmla="*/ 970 h 4663350"/>
                <a:gd name="T40" fmla="*/ 5407 w 1335620"/>
                <a:gd name="T41" fmla="*/ 695 h 4663350"/>
                <a:gd name="T42" fmla="*/ 5393 w 1335620"/>
                <a:gd name="T43" fmla="*/ 477 h 4663350"/>
                <a:gd name="T44" fmla="*/ 5362 w 1335620"/>
                <a:gd name="T45" fmla="*/ 311 h 4663350"/>
                <a:gd name="T46" fmla="*/ 5268 w 1335620"/>
                <a:gd name="T47" fmla="*/ 141 h 4663350"/>
                <a:gd name="T48" fmla="*/ 5097 w 1335620"/>
                <a:gd name="T49" fmla="*/ 48 h 4663350"/>
                <a:gd name="T50" fmla="*/ 4928 w 1335620"/>
                <a:gd name="T51" fmla="*/ 18 h 4663350"/>
                <a:gd name="T52" fmla="*/ 4708 w 1335620"/>
                <a:gd name="T53" fmla="*/ 4 h 4663350"/>
                <a:gd name="T54" fmla="*/ 4429 w 1335620"/>
                <a:gd name="T55" fmla="*/ 0 h 46633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5620" h="4663350">
                  <a:moveTo>
                    <a:pt x="1093229" y="0"/>
                  </a:moveTo>
                  <a:lnTo>
                    <a:pt x="242356" y="0"/>
                  </a:lnTo>
                  <a:lnTo>
                    <a:pt x="173586" y="918"/>
                  </a:lnTo>
                  <a:lnTo>
                    <a:pt x="119234" y="4382"/>
                  </a:lnTo>
                  <a:lnTo>
                    <a:pt x="77604" y="12086"/>
                  </a:lnTo>
                  <a:lnTo>
                    <a:pt x="35303" y="35303"/>
                  </a:lnTo>
                  <a:lnTo>
                    <a:pt x="12086" y="77604"/>
                  </a:lnTo>
                  <a:lnTo>
                    <a:pt x="4382" y="119234"/>
                  </a:lnTo>
                  <a:lnTo>
                    <a:pt x="918" y="173586"/>
                  </a:lnTo>
                  <a:lnTo>
                    <a:pt x="0" y="242356"/>
                  </a:lnTo>
                  <a:lnTo>
                    <a:pt x="0" y="4420958"/>
                  </a:lnTo>
                  <a:lnTo>
                    <a:pt x="918" y="4489728"/>
                  </a:lnTo>
                  <a:lnTo>
                    <a:pt x="4382" y="4544080"/>
                  </a:lnTo>
                  <a:lnTo>
                    <a:pt x="12086" y="4585709"/>
                  </a:lnTo>
                  <a:lnTo>
                    <a:pt x="35303" y="4628010"/>
                  </a:lnTo>
                  <a:lnTo>
                    <a:pt x="77604" y="4651228"/>
                  </a:lnTo>
                  <a:lnTo>
                    <a:pt x="119234" y="4658932"/>
                  </a:lnTo>
                  <a:lnTo>
                    <a:pt x="173586" y="4662396"/>
                  </a:lnTo>
                  <a:lnTo>
                    <a:pt x="1335620" y="4663350"/>
                  </a:lnTo>
                  <a:lnTo>
                    <a:pt x="1335585" y="242356"/>
                  </a:lnTo>
                  <a:lnTo>
                    <a:pt x="1334666" y="173586"/>
                  </a:lnTo>
                  <a:lnTo>
                    <a:pt x="1331203" y="119234"/>
                  </a:lnTo>
                  <a:lnTo>
                    <a:pt x="1323499" y="77604"/>
                  </a:lnTo>
                  <a:lnTo>
                    <a:pt x="1300281" y="35303"/>
                  </a:lnTo>
                  <a:lnTo>
                    <a:pt x="1257980" y="12086"/>
                  </a:lnTo>
                  <a:lnTo>
                    <a:pt x="1216351" y="4382"/>
                  </a:lnTo>
                  <a:lnTo>
                    <a:pt x="1161999" y="918"/>
                  </a:lnTo>
                  <a:lnTo>
                    <a:pt x="1093229" y="0"/>
                  </a:lnTo>
                  <a:close/>
                </a:path>
              </a:pathLst>
            </a:custGeom>
            <a:solidFill>
              <a:srgbClr val="FEC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200">
                <a:solidFill>
                  <a:prstClr val="black"/>
                </a:solidFill>
              </a:endParaRPr>
            </a:p>
          </p:txBody>
        </p:sp>
        <p:sp>
          <p:nvSpPr>
            <p:cNvPr id="130069" name="object 18"/>
            <p:cNvSpPr txBox="1">
              <a:spLocks noChangeArrowheads="1"/>
            </p:cNvSpPr>
            <p:nvPr/>
          </p:nvSpPr>
          <p:spPr bwMode="auto">
            <a:xfrm>
              <a:off x="858838" y="4981575"/>
              <a:ext cx="2476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ts val="30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800" dirty="0">
                  <a:solidFill>
                    <a:prstClr val="black"/>
                  </a:solidFill>
                  <a:latin typeface="Bliss 2 Light"/>
                  <a:ea typeface="Bliss 2 Light"/>
                  <a:cs typeface="Bliss 2 Light"/>
                </a:rPr>
                <a:t>0</a:t>
              </a:r>
            </a:p>
          </p:txBody>
        </p:sp>
        <p:sp>
          <p:nvSpPr>
            <p:cNvPr id="24" name="object 19"/>
            <p:cNvSpPr txBox="1"/>
            <p:nvPr/>
          </p:nvSpPr>
          <p:spPr>
            <a:xfrm>
              <a:off x="561971" y="3544889"/>
              <a:ext cx="201617" cy="424278"/>
            </a:xfrm>
            <a:prstGeom prst="rect">
              <a:avLst/>
            </a:prstGeom>
          </p:spPr>
          <p:txBody>
            <a:bodyPr vert="vert270" lIns="0" tIns="0" rIns="0" bIns="0"/>
            <a:lstStyle/>
            <a:p>
              <a:pPr marL="5775">
                <a:defRPr/>
              </a:pP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I</a:t>
              </a:r>
              <a:r>
                <a:rPr sz="800" spc="-25" dirty="0">
                  <a:solidFill>
                    <a:prstClr val="black"/>
                  </a:solidFill>
                  <a:latin typeface="Bliss 2 Light"/>
                  <a:cs typeface="Bliss 2 Light"/>
                </a:rPr>
                <a:t>U</a:t>
              </a:r>
              <a:r>
                <a:rPr sz="800" spc="-9" dirty="0">
                  <a:solidFill>
                    <a:prstClr val="black"/>
                  </a:solidFill>
                  <a:latin typeface="Bliss 2 Light"/>
                  <a:cs typeface="Bliss 2 Light"/>
                </a:rPr>
                <a:t>/</a:t>
              </a:r>
              <a:r>
                <a:rPr sz="800" dirty="0">
                  <a:solidFill>
                    <a:prstClr val="black"/>
                  </a:solidFill>
                  <a:latin typeface="Bliss 2 Light"/>
                  <a:cs typeface="Bliss 2 Light"/>
                </a:rPr>
                <a:t>L</a:t>
              </a:r>
              <a:endParaRPr sz="80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25" name="object 20"/>
            <p:cNvSpPr txBox="1"/>
            <p:nvPr/>
          </p:nvSpPr>
          <p:spPr>
            <a:xfrm>
              <a:off x="2422525" y="3101975"/>
              <a:ext cx="446088" cy="29527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 algn="ctr">
                <a:defRPr/>
              </a:pPr>
              <a:r>
                <a:rPr sz="1200" spc="-36" dirty="0">
                  <a:solidFill>
                    <a:srgbClr val="FFFFFF"/>
                  </a:solidFill>
                  <a:latin typeface="Bliss 2 Light"/>
                  <a:cs typeface="Bliss 2 Light"/>
                </a:rPr>
                <a:t>5</a:t>
              </a:r>
              <a:r>
                <a:rPr sz="1200" spc="-30" dirty="0">
                  <a:solidFill>
                    <a:srgbClr val="FFFFFF"/>
                  </a:solidFill>
                  <a:latin typeface="Bliss 2 Light"/>
                  <a:cs typeface="Bliss 2 Light"/>
                </a:rPr>
                <a:t>3.</a:t>
              </a:r>
              <a:r>
                <a:rPr sz="1200" spc="5" dirty="0">
                  <a:solidFill>
                    <a:srgbClr val="FFFFFF"/>
                  </a:solidFill>
                  <a:latin typeface="Bliss 2 Light"/>
                  <a:cs typeface="Bliss 2 Light"/>
                </a:rPr>
                <a:t>9</a:t>
              </a:r>
              <a:endParaRPr sz="12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130072" name="object 21"/>
            <p:cNvSpPr>
              <a:spLocks/>
            </p:cNvSpPr>
            <p:nvPr/>
          </p:nvSpPr>
          <p:spPr bwMode="auto">
            <a:xfrm>
              <a:off x="3644900" y="2847975"/>
              <a:ext cx="608013" cy="2200275"/>
            </a:xfrm>
            <a:custGeom>
              <a:avLst/>
              <a:gdLst>
                <a:gd name="T0" fmla="*/ 4429 w 1335620"/>
                <a:gd name="T1" fmla="*/ 0 h 4840331"/>
                <a:gd name="T2" fmla="*/ 982 w 1335620"/>
                <a:gd name="T3" fmla="*/ 0 h 4840331"/>
                <a:gd name="T4" fmla="*/ 835 w 1335620"/>
                <a:gd name="T5" fmla="*/ 1 h 4840331"/>
                <a:gd name="T6" fmla="*/ 586 w 1335620"/>
                <a:gd name="T7" fmla="*/ 9 h 4840331"/>
                <a:gd name="T8" fmla="*/ 393 w 1335620"/>
                <a:gd name="T9" fmla="*/ 30 h 4840331"/>
                <a:gd name="T10" fmla="*/ 190 w 1335620"/>
                <a:gd name="T11" fmla="*/ 103 h 4840331"/>
                <a:gd name="T12" fmla="*/ 73 w 1335620"/>
                <a:gd name="T13" fmla="*/ 245 h 4840331"/>
                <a:gd name="T14" fmla="*/ 18 w 1335620"/>
                <a:gd name="T15" fmla="*/ 478 h 4840331"/>
                <a:gd name="T16" fmla="*/ 4 w 1335620"/>
                <a:gd name="T17" fmla="*/ 696 h 4840331"/>
                <a:gd name="T18" fmla="*/ 0 w 1335620"/>
                <a:gd name="T19" fmla="*/ 972 h 4840331"/>
                <a:gd name="T20" fmla="*/ 0 w 1335620"/>
                <a:gd name="T21" fmla="*/ 18441 h 4840331"/>
                <a:gd name="T22" fmla="*/ 4 w 1335620"/>
                <a:gd name="T23" fmla="*/ 18717 h 4840331"/>
                <a:gd name="T24" fmla="*/ 18 w 1335620"/>
                <a:gd name="T25" fmla="*/ 18934 h 4840331"/>
                <a:gd name="T26" fmla="*/ 49 w 1335620"/>
                <a:gd name="T27" fmla="*/ 19102 h 4840331"/>
                <a:gd name="T28" fmla="*/ 143 w 1335620"/>
                <a:gd name="T29" fmla="*/ 19271 h 4840331"/>
                <a:gd name="T30" fmla="*/ 315 w 1335620"/>
                <a:gd name="T31" fmla="*/ 19364 h 4840331"/>
                <a:gd name="T32" fmla="*/ 483 w 1335620"/>
                <a:gd name="T33" fmla="*/ 19395 h 4840331"/>
                <a:gd name="T34" fmla="*/ 703 w 1335620"/>
                <a:gd name="T35" fmla="*/ 19409 h 4840331"/>
                <a:gd name="T36" fmla="*/ 5411 w 1335620"/>
                <a:gd name="T37" fmla="*/ 19413 h 4840331"/>
                <a:gd name="T38" fmla="*/ 5411 w 1335620"/>
                <a:gd name="T39" fmla="*/ 972 h 4840331"/>
                <a:gd name="T40" fmla="*/ 5407 w 1335620"/>
                <a:gd name="T41" fmla="*/ 696 h 4840331"/>
                <a:gd name="T42" fmla="*/ 5393 w 1335620"/>
                <a:gd name="T43" fmla="*/ 478 h 4840331"/>
                <a:gd name="T44" fmla="*/ 5362 w 1335620"/>
                <a:gd name="T45" fmla="*/ 311 h 4840331"/>
                <a:gd name="T46" fmla="*/ 5268 w 1335620"/>
                <a:gd name="T47" fmla="*/ 141 h 4840331"/>
                <a:gd name="T48" fmla="*/ 5097 w 1335620"/>
                <a:gd name="T49" fmla="*/ 49 h 4840331"/>
                <a:gd name="T50" fmla="*/ 4928 w 1335620"/>
                <a:gd name="T51" fmla="*/ 18 h 4840331"/>
                <a:gd name="T52" fmla="*/ 4708 w 1335620"/>
                <a:gd name="T53" fmla="*/ 4 h 4840331"/>
                <a:gd name="T54" fmla="*/ 4429 w 1335620"/>
                <a:gd name="T55" fmla="*/ 0 h 48403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5620" h="4840331">
                  <a:moveTo>
                    <a:pt x="1093229" y="0"/>
                  </a:moveTo>
                  <a:lnTo>
                    <a:pt x="242356" y="0"/>
                  </a:lnTo>
                  <a:lnTo>
                    <a:pt x="206063" y="247"/>
                  </a:lnTo>
                  <a:lnTo>
                    <a:pt x="144714" y="2226"/>
                  </a:lnTo>
                  <a:lnTo>
                    <a:pt x="96935" y="7597"/>
                  </a:lnTo>
                  <a:lnTo>
                    <a:pt x="47001" y="25726"/>
                  </a:lnTo>
                  <a:lnTo>
                    <a:pt x="18058" y="61030"/>
                  </a:lnTo>
                  <a:lnTo>
                    <a:pt x="4382" y="119234"/>
                  </a:lnTo>
                  <a:lnTo>
                    <a:pt x="918" y="173586"/>
                  </a:lnTo>
                  <a:lnTo>
                    <a:pt x="0" y="242356"/>
                  </a:lnTo>
                  <a:lnTo>
                    <a:pt x="0" y="4597939"/>
                  </a:lnTo>
                  <a:lnTo>
                    <a:pt x="918" y="4666709"/>
                  </a:lnTo>
                  <a:lnTo>
                    <a:pt x="4382" y="4721061"/>
                  </a:lnTo>
                  <a:lnTo>
                    <a:pt x="12086" y="4762690"/>
                  </a:lnTo>
                  <a:lnTo>
                    <a:pt x="35303" y="4804991"/>
                  </a:lnTo>
                  <a:lnTo>
                    <a:pt x="77604" y="4828209"/>
                  </a:lnTo>
                  <a:lnTo>
                    <a:pt x="119234" y="4835913"/>
                  </a:lnTo>
                  <a:lnTo>
                    <a:pt x="173586" y="4839376"/>
                  </a:lnTo>
                  <a:lnTo>
                    <a:pt x="1335620" y="4840331"/>
                  </a:lnTo>
                  <a:lnTo>
                    <a:pt x="1335585" y="242356"/>
                  </a:lnTo>
                  <a:lnTo>
                    <a:pt x="1334666" y="173586"/>
                  </a:lnTo>
                  <a:lnTo>
                    <a:pt x="1331203" y="119234"/>
                  </a:lnTo>
                  <a:lnTo>
                    <a:pt x="1323499" y="77604"/>
                  </a:lnTo>
                  <a:lnTo>
                    <a:pt x="1300281" y="35303"/>
                  </a:lnTo>
                  <a:lnTo>
                    <a:pt x="1257980" y="12086"/>
                  </a:lnTo>
                  <a:lnTo>
                    <a:pt x="1216351" y="4382"/>
                  </a:lnTo>
                  <a:lnTo>
                    <a:pt x="1161999" y="918"/>
                  </a:lnTo>
                  <a:lnTo>
                    <a:pt x="1093229" y="0"/>
                  </a:lnTo>
                  <a:close/>
                </a:path>
              </a:pathLst>
            </a:custGeom>
            <a:solidFill>
              <a:srgbClr val="72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73" name="object 22"/>
            <p:cNvSpPr>
              <a:spLocks/>
            </p:cNvSpPr>
            <p:nvPr/>
          </p:nvSpPr>
          <p:spPr bwMode="auto">
            <a:xfrm>
              <a:off x="4443413" y="3517900"/>
              <a:ext cx="608012" cy="1530350"/>
            </a:xfrm>
            <a:custGeom>
              <a:avLst/>
              <a:gdLst>
                <a:gd name="T0" fmla="*/ 4429 w 1335620"/>
                <a:gd name="T1" fmla="*/ 0 h 3367764"/>
                <a:gd name="T2" fmla="*/ 982 w 1335620"/>
                <a:gd name="T3" fmla="*/ 0 h 3367764"/>
                <a:gd name="T4" fmla="*/ 703 w 1335620"/>
                <a:gd name="T5" fmla="*/ 4 h 3367764"/>
                <a:gd name="T6" fmla="*/ 483 w 1335620"/>
                <a:gd name="T7" fmla="*/ 18 h 3367764"/>
                <a:gd name="T8" fmla="*/ 315 w 1335620"/>
                <a:gd name="T9" fmla="*/ 48 h 3367764"/>
                <a:gd name="T10" fmla="*/ 143 w 1335620"/>
                <a:gd name="T11" fmla="*/ 141 h 3367764"/>
                <a:gd name="T12" fmla="*/ 49 w 1335620"/>
                <a:gd name="T13" fmla="*/ 310 h 3367764"/>
                <a:gd name="T14" fmla="*/ 18 w 1335620"/>
                <a:gd name="T15" fmla="*/ 477 h 3367764"/>
                <a:gd name="T16" fmla="*/ 4 w 1335620"/>
                <a:gd name="T17" fmla="*/ 694 h 3367764"/>
                <a:gd name="T18" fmla="*/ 0 w 1335620"/>
                <a:gd name="T19" fmla="*/ 970 h 3367764"/>
                <a:gd name="T20" fmla="*/ 0 w 1335620"/>
                <a:gd name="T21" fmla="*/ 12504 h 3367764"/>
                <a:gd name="T22" fmla="*/ 4 w 1335620"/>
                <a:gd name="T23" fmla="*/ 12779 h 3367764"/>
                <a:gd name="T24" fmla="*/ 18 w 1335620"/>
                <a:gd name="T25" fmla="*/ 12997 h 3367764"/>
                <a:gd name="T26" fmla="*/ 49 w 1335620"/>
                <a:gd name="T27" fmla="*/ 13163 h 3367764"/>
                <a:gd name="T28" fmla="*/ 143 w 1335620"/>
                <a:gd name="T29" fmla="*/ 13332 h 3367764"/>
                <a:gd name="T30" fmla="*/ 315 w 1335620"/>
                <a:gd name="T31" fmla="*/ 13425 h 3367764"/>
                <a:gd name="T32" fmla="*/ 483 w 1335620"/>
                <a:gd name="T33" fmla="*/ 13456 h 3367764"/>
                <a:gd name="T34" fmla="*/ 703 w 1335620"/>
                <a:gd name="T35" fmla="*/ 13470 h 3367764"/>
                <a:gd name="T36" fmla="*/ 5411 w 1335620"/>
                <a:gd name="T37" fmla="*/ 13474 h 3367764"/>
                <a:gd name="T38" fmla="*/ 5411 w 1335620"/>
                <a:gd name="T39" fmla="*/ 970 h 3367764"/>
                <a:gd name="T40" fmla="*/ 5407 w 1335620"/>
                <a:gd name="T41" fmla="*/ 694 h 3367764"/>
                <a:gd name="T42" fmla="*/ 5393 w 1335620"/>
                <a:gd name="T43" fmla="*/ 477 h 3367764"/>
                <a:gd name="T44" fmla="*/ 5362 w 1335620"/>
                <a:gd name="T45" fmla="*/ 310 h 3367764"/>
                <a:gd name="T46" fmla="*/ 5268 w 1335620"/>
                <a:gd name="T47" fmla="*/ 141 h 3367764"/>
                <a:gd name="T48" fmla="*/ 5097 w 1335620"/>
                <a:gd name="T49" fmla="*/ 48 h 3367764"/>
                <a:gd name="T50" fmla="*/ 4928 w 1335620"/>
                <a:gd name="T51" fmla="*/ 18 h 3367764"/>
                <a:gd name="T52" fmla="*/ 4708 w 1335620"/>
                <a:gd name="T53" fmla="*/ 4 h 3367764"/>
                <a:gd name="T54" fmla="*/ 4429 w 1335620"/>
                <a:gd name="T55" fmla="*/ 0 h 33677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5620" h="3367764">
                  <a:moveTo>
                    <a:pt x="1093229" y="0"/>
                  </a:moveTo>
                  <a:lnTo>
                    <a:pt x="242356" y="0"/>
                  </a:lnTo>
                  <a:lnTo>
                    <a:pt x="173586" y="918"/>
                  </a:lnTo>
                  <a:lnTo>
                    <a:pt x="119234" y="4382"/>
                  </a:lnTo>
                  <a:lnTo>
                    <a:pt x="77604" y="12086"/>
                  </a:lnTo>
                  <a:lnTo>
                    <a:pt x="35303" y="35303"/>
                  </a:lnTo>
                  <a:lnTo>
                    <a:pt x="12086" y="77604"/>
                  </a:lnTo>
                  <a:lnTo>
                    <a:pt x="4382" y="119234"/>
                  </a:lnTo>
                  <a:lnTo>
                    <a:pt x="918" y="173586"/>
                  </a:lnTo>
                  <a:lnTo>
                    <a:pt x="0" y="242356"/>
                  </a:lnTo>
                  <a:lnTo>
                    <a:pt x="0" y="3125372"/>
                  </a:lnTo>
                  <a:lnTo>
                    <a:pt x="918" y="3194142"/>
                  </a:lnTo>
                  <a:lnTo>
                    <a:pt x="4382" y="3248494"/>
                  </a:lnTo>
                  <a:lnTo>
                    <a:pt x="12086" y="3290124"/>
                  </a:lnTo>
                  <a:lnTo>
                    <a:pt x="35303" y="3332425"/>
                  </a:lnTo>
                  <a:lnTo>
                    <a:pt x="77604" y="3355643"/>
                  </a:lnTo>
                  <a:lnTo>
                    <a:pt x="119234" y="3363347"/>
                  </a:lnTo>
                  <a:lnTo>
                    <a:pt x="173586" y="3366810"/>
                  </a:lnTo>
                  <a:lnTo>
                    <a:pt x="1335620" y="3367764"/>
                  </a:lnTo>
                  <a:lnTo>
                    <a:pt x="1335585" y="242356"/>
                  </a:lnTo>
                  <a:lnTo>
                    <a:pt x="1334666" y="173586"/>
                  </a:lnTo>
                  <a:lnTo>
                    <a:pt x="1331203" y="119234"/>
                  </a:lnTo>
                  <a:lnTo>
                    <a:pt x="1323499" y="77604"/>
                  </a:lnTo>
                  <a:lnTo>
                    <a:pt x="1300281" y="35303"/>
                  </a:lnTo>
                  <a:lnTo>
                    <a:pt x="1257980" y="12086"/>
                  </a:lnTo>
                  <a:lnTo>
                    <a:pt x="1216351" y="4382"/>
                  </a:lnTo>
                  <a:lnTo>
                    <a:pt x="1161999" y="918"/>
                  </a:lnTo>
                  <a:lnTo>
                    <a:pt x="1093229" y="0"/>
                  </a:lnTo>
                  <a:close/>
                </a:path>
              </a:pathLst>
            </a:custGeom>
            <a:solidFill>
              <a:srgbClr val="72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200">
                <a:solidFill>
                  <a:prstClr val="black"/>
                </a:solidFill>
              </a:endParaRPr>
            </a:p>
          </p:txBody>
        </p:sp>
        <p:sp>
          <p:nvSpPr>
            <p:cNvPr id="28" name="object 23"/>
            <p:cNvSpPr txBox="1"/>
            <p:nvPr/>
          </p:nvSpPr>
          <p:spPr>
            <a:xfrm>
              <a:off x="3773488" y="3021013"/>
              <a:ext cx="439737" cy="29210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 algn="ctr">
                <a:defRPr/>
              </a:pPr>
              <a:r>
                <a:rPr sz="1200" spc="-55" dirty="0">
                  <a:solidFill>
                    <a:srgbClr val="FFFFFF"/>
                  </a:solidFill>
                  <a:latin typeface="Bliss 2 Light"/>
                  <a:cs typeface="Bliss 2 Light"/>
                </a:rPr>
                <a:t>5</a:t>
              </a:r>
              <a:r>
                <a:rPr sz="1200" spc="-27" dirty="0">
                  <a:solidFill>
                    <a:srgbClr val="FFFFFF"/>
                  </a:solidFill>
                  <a:latin typeface="Bliss 2 Light"/>
                  <a:cs typeface="Bliss 2 Light"/>
                </a:rPr>
                <a:t>5</a:t>
              </a:r>
              <a:r>
                <a:rPr sz="1200" spc="-20" dirty="0">
                  <a:solidFill>
                    <a:srgbClr val="FFFFFF"/>
                  </a:solidFill>
                  <a:latin typeface="Bliss 2 Light"/>
                  <a:cs typeface="Bliss 2 Light"/>
                </a:rPr>
                <a:t>.</a:t>
              </a:r>
              <a:r>
                <a:rPr sz="1200" spc="5" dirty="0">
                  <a:solidFill>
                    <a:srgbClr val="FFFFFF"/>
                  </a:solidFill>
                  <a:latin typeface="Bliss 2 Light"/>
                  <a:cs typeface="Bliss 2 Light"/>
                </a:rPr>
                <a:t>7</a:t>
              </a:r>
              <a:endParaRPr sz="12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29" name="object 24"/>
            <p:cNvSpPr txBox="1"/>
            <p:nvPr/>
          </p:nvSpPr>
          <p:spPr>
            <a:xfrm>
              <a:off x="4341811" y="3722837"/>
              <a:ext cx="815016" cy="2778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 algn="ctr">
                <a:defRPr/>
              </a:pPr>
              <a:r>
                <a:rPr sz="1200" spc="-36" dirty="0">
                  <a:solidFill>
                    <a:srgbClr val="FFFFFF"/>
                  </a:solidFill>
                  <a:latin typeface="Bliss 2 Light"/>
                  <a:cs typeface="Bliss 2 Light"/>
                </a:rPr>
                <a:t>3</a:t>
              </a:r>
              <a:r>
                <a:rPr sz="1200" spc="-43" dirty="0">
                  <a:solidFill>
                    <a:srgbClr val="FFFFFF"/>
                  </a:solidFill>
                  <a:latin typeface="Bliss 2 Light"/>
                  <a:cs typeface="Bliss 2 Light"/>
                </a:rPr>
                <a:t>9</a:t>
              </a:r>
              <a:r>
                <a:rPr sz="1200" spc="-18" dirty="0">
                  <a:solidFill>
                    <a:srgbClr val="FFFFFF"/>
                  </a:solidFill>
                  <a:latin typeface="Bliss 2 Light"/>
                  <a:cs typeface="Bliss 2 Light"/>
                </a:rPr>
                <a:t>.</a:t>
              </a:r>
              <a:r>
                <a:rPr sz="1200" spc="5" dirty="0">
                  <a:solidFill>
                    <a:srgbClr val="FFFFFF"/>
                  </a:solidFill>
                  <a:latin typeface="Bliss 2 Light"/>
                  <a:cs typeface="Bliss 2 Light"/>
                </a:rPr>
                <a:t>5</a:t>
              </a:r>
              <a:r>
                <a:rPr lang="de-DE" sz="1200" spc="5" baseline="30000" dirty="0">
                  <a:solidFill>
                    <a:schemeClr val="bg1"/>
                  </a:solidFill>
                  <a:latin typeface="Bliss 2 Light"/>
                  <a:cs typeface="Bliss 2 Light"/>
                </a:rPr>
                <a:t>†</a:t>
              </a:r>
              <a:endParaRPr sz="1200" baseline="30000" dirty="0">
                <a:solidFill>
                  <a:schemeClr val="bg1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130077" name="object 26"/>
            <p:cNvSpPr>
              <a:spLocks/>
            </p:cNvSpPr>
            <p:nvPr/>
          </p:nvSpPr>
          <p:spPr bwMode="auto">
            <a:xfrm>
              <a:off x="4746625" y="2857500"/>
              <a:ext cx="0" cy="657225"/>
            </a:xfrm>
            <a:custGeom>
              <a:avLst/>
              <a:gdLst>
                <a:gd name="T0" fmla="*/ 5803 h 1445620"/>
                <a:gd name="T1" fmla="*/ 0 h 14456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45620">
                  <a:moveTo>
                    <a:pt x="0" y="1445620"/>
                  </a:moveTo>
                  <a:lnTo>
                    <a:pt x="0" y="0"/>
                  </a:lnTo>
                </a:path>
              </a:pathLst>
            </a:custGeom>
            <a:noFill/>
            <a:ln w="23559">
              <a:solidFill>
                <a:srgbClr val="006F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78" name="object 27"/>
            <p:cNvSpPr>
              <a:spLocks/>
            </p:cNvSpPr>
            <p:nvPr/>
          </p:nvSpPr>
          <p:spPr bwMode="auto">
            <a:xfrm>
              <a:off x="4730750" y="3482975"/>
              <a:ext cx="34925" cy="31750"/>
            </a:xfrm>
            <a:custGeom>
              <a:avLst/>
              <a:gdLst>
                <a:gd name="T0" fmla="*/ 0 w 75419"/>
                <a:gd name="T1" fmla="*/ 0 h 69736"/>
                <a:gd name="T2" fmla="*/ 0 w 75419"/>
                <a:gd name="T3" fmla="*/ 130 h 69736"/>
                <a:gd name="T4" fmla="*/ 172 w 75419"/>
                <a:gd name="T5" fmla="*/ 283 h 69736"/>
                <a:gd name="T6" fmla="*/ 318 w 75419"/>
                <a:gd name="T7" fmla="*/ 153 h 69736"/>
                <a:gd name="T8" fmla="*/ 172 w 75419"/>
                <a:gd name="T9" fmla="*/ 153 h 69736"/>
                <a:gd name="T10" fmla="*/ 0 w 75419"/>
                <a:gd name="T11" fmla="*/ 0 h 69736"/>
                <a:gd name="T12" fmla="*/ 345 w 75419"/>
                <a:gd name="T13" fmla="*/ 0 h 69736"/>
                <a:gd name="T14" fmla="*/ 172 w 75419"/>
                <a:gd name="T15" fmla="*/ 153 h 69736"/>
                <a:gd name="T16" fmla="*/ 318 w 75419"/>
                <a:gd name="T17" fmla="*/ 153 h 69736"/>
                <a:gd name="T18" fmla="*/ 345 w 75419"/>
                <a:gd name="T19" fmla="*/ 130 h 69736"/>
                <a:gd name="T20" fmla="*/ 345 w 75419"/>
                <a:gd name="T21" fmla="*/ 0 h 697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419" h="69736">
                  <a:moveTo>
                    <a:pt x="0" y="0"/>
                  </a:moveTo>
                  <a:lnTo>
                    <a:pt x="0" y="32021"/>
                  </a:lnTo>
                  <a:lnTo>
                    <a:pt x="37705" y="69736"/>
                  </a:lnTo>
                  <a:lnTo>
                    <a:pt x="69706" y="37734"/>
                  </a:lnTo>
                  <a:lnTo>
                    <a:pt x="37705" y="37734"/>
                  </a:lnTo>
                  <a:lnTo>
                    <a:pt x="0" y="0"/>
                  </a:lnTo>
                  <a:close/>
                </a:path>
                <a:path w="75419" h="69736">
                  <a:moveTo>
                    <a:pt x="75419" y="0"/>
                  </a:moveTo>
                  <a:lnTo>
                    <a:pt x="37705" y="37734"/>
                  </a:lnTo>
                  <a:lnTo>
                    <a:pt x="69706" y="37734"/>
                  </a:lnTo>
                  <a:lnTo>
                    <a:pt x="75419" y="32021"/>
                  </a:lnTo>
                  <a:lnTo>
                    <a:pt x="75419" y="0"/>
                  </a:lnTo>
                  <a:close/>
                </a:path>
              </a:pathLst>
            </a:custGeom>
            <a:solidFill>
              <a:srgbClr val="006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79" name="object 28"/>
            <p:cNvSpPr>
              <a:spLocks/>
            </p:cNvSpPr>
            <p:nvPr/>
          </p:nvSpPr>
          <p:spPr bwMode="auto">
            <a:xfrm>
              <a:off x="4729163" y="2844800"/>
              <a:ext cx="34925" cy="31750"/>
            </a:xfrm>
            <a:custGeom>
              <a:avLst/>
              <a:gdLst>
                <a:gd name="T0" fmla="*/ 172 w 75419"/>
                <a:gd name="T1" fmla="*/ 0 h 69736"/>
                <a:gd name="T2" fmla="*/ 0 w 75419"/>
                <a:gd name="T3" fmla="*/ 153 h 69736"/>
                <a:gd name="T4" fmla="*/ 0 w 75419"/>
                <a:gd name="T5" fmla="*/ 283 h 69736"/>
                <a:gd name="T6" fmla="*/ 172 w 75419"/>
                <a:gd name="T7" fmla="*/ 130 h 69736"/>
                <a:gd name="T8" fmla="*/ 318 w 75419"/>
                <a:gd name="T9" fmla="*/ 130 h 69736"/>
                <a:gd name="T10" fmla="*/ 172 w 75419"/>
                <a:gd name="T11" fmla="*/ 0 h 69736"/>
                <a:gd name="T12" fmla="*/ 318 w 75419"/>
                <a:gd name="T13" fmla="*/ 130 h 69736"/>
                <a:gd name="T14" fmla="*/ 172 w 75419"/>
                <a:gd name="T15" fmla="*/ 130 h 69736"/>
                <a:gd name="T16" fmla="*/ 345 w 75419"/>
                <a:gd name="T17" fmla="*/ 283 h 69736"/>
                <a:gd name="T18" fmla="*/ 345 w 75419"/>
                <a:gd name="T19" fmla="*/ 153 h 69736"/>
                <a:gd name="T20" fmla="*/ 318 w 75419"/>
                <a:gd name="T21" fmla="*/ 130 h 697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419" h="69736">
                  <a:moveTo>
                    <a:pt x="37705" y="0"/>
                  </a:moveTo>
                  <a:lnTo>
                    <a:pt x="0" y="37714"/>
                  </a:lnTo>
                  <a:lnTo>
                    <a:pt x="0" y="69736"/>
                  </a:lnTo>
                  <a:lnTo>
                    <a:pt x="37705" y="32001"/>
                  </a:lnTo>
                  <a:lnTo>
                    <a:pt x="69706" y="32001"/>
                  </a:lnTo>
                  <a:lnTo>
                    <a:pt x="37705" y="0"/>
                  </a:lnTo>
                  <a:close/>
                </a:path>
                <a:path w="75419" h="69736">
                  <a:moveTo>
                    <a:pt x="69706" y="32001"/>
                  </a:moveTo>
                  <a:lnTo>
                    <a:pt x="37705" y="32001"/>
                  </a:lnTo>
                  <a:lnTo>
                    <a:pt x="75419" y="69736"/>
                  </a:lnTo>
                  <a:lnTo>
                    <a:pt x="75419" y="37714"/>
                  </a:lnTo>
                  <a:lnTo>
                    <a:pt x="69706" y="32001"/>
                  </a:lnTo>
                  <a:close/>
                </a:path>
              </a:pathLst>
            </a:custGeom>
            <a:solidFill>
              <a:srgbClr val="006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80" name="object 29"/>
            <p:cNvSpPr>
              <a:spLocks/>
            </p:cNvSpPr>
            <p:nvPr/>
          </p:nvSpPr>
          <p:spPr bwMode="auto">
            <a:xfrm>
              <a:off x="4689475" y="2849563"/>
              <a:ext cx="114300" cy="0"/>
            </a:xfrm>
            <a:custGeom>
              <a:avLst/>
              <a:gdLst>
                <a:gd name="T0" fmla="*/ 0 w 250486"/>
                <a:gd name="T1" fmla="*/ 1032 w 25048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0486">
                  <a:moveTo>
                    <a:pt x="0" y="0"/>
                  </a:moveTo>
                  <a:lnTo>
                    <a:pt x="250486" y="0"/>
                  </a:lnTo>
                </a:path>
              </a:pathLst>
            </a:custGeom>
            <a:noFill/>
            <a:ln w="23559">
              <a:solidFill>
                <a:srgbClr val="006F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81" name="object 30"/>
            <p:cNvSpPr>
              <a:spLocks/>
            </p:cNvSpPr>
            <p:nvPr/>
          </p:nvSpPr>
          <p:spPr bwMode="auto">
            <a:xfrm>
              <a:off x="4691063" y="3509963"/>
              <a:ext cx="114300" cy="0"/>
            </a:xfrm>
            <a:custGeom>
              <a:avLst/>
              <a:gdLst>
                <a:gd name="T0" fmla="*/ 0 w 250486"/>
                <a:gd name="T1" fmla="*/ 1032 w 25048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0486">
                  <a:moveTo>
                    <a:pt x="0" y="0"/>
                  </a:moveTo>
                  <a:lnTo>
                    <a:pt x="250486" y="0"/>
                  </a:lnTo>
                </a:path>
              </a:pathLst>
            </a:custGeom>
            <a:noFill/>
            <a:ln w="35339">
              <a:solidFill>
                <a:srgbClr val="006B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0082" name="object 31"/>
            <p:cNvSpPr>
              <a:spLocks/>
            </p:cNvSpPr>
            <p:nvPr/>
          </p:nvSpPr>
          <p:spPr bwMode="auto">
            <a:xfrm>
              <a:off x="4519613" y="2952750"/>
              <a:ext cx="455612" cy="455613"/>
            </a:xfrm>
            <a:custGeom>
              <a:avLst/>
              <a:gdLst>
                <a:gd name="T0" fmla="*/ 1851 w 1001739"/>
                <a:gd name="T1" fmla="*/ 7 h 1001749"/>
                <a:gd name="T2" fmla="*/ 1532 w 1001739"/>
                <a:gd name="T3" fmla="*/ 59 h 1001749"/>
                <a:gd name="T4" fmla="*/ 1232 w 1001739"/>
                <a:gd name="T5" fmla="*/ 158 h 1001749"/>
                <a:gd name="T6" fmla="*/ 954 w 1001739"/>
                <a:gd name="T7" fmla="*/ 302 h 1001749"/>
                <a:gd name="T8" fmla="*/ 704 w 1001739"/>
                <a:gd name="T9" fmla="*/ 485 h 1001749"/>
                <a:gd name="T10" fmla="*/ 485 w 1001739"/>
                <a:gd name="T11" fmla="*/ 704 h 1001749"/>
                <a:gd name="T12" fmla="*/ 302 w 1001739"/>
                <a:gd name="T13" fmla="*/ 954 h 1001749"/>
                <a:gd name="T14" fmla="*/ 158 w 1001739"/>
                <a:gd name="T15" fmla="*/ 1232 h 1001749"/>
                <a:gd name="T16" fmla="*/ 59 w 1001739"/>
                <a:gd name="T17" fmla="*/ 1532 h 1001749"/>
                <a:gd name="T18" fmla="*/ 7 w 1001739"/>
                <a:gd name="T19" fmla="*/ 1851 h 1001749"/>
                <a:gd name="T20" fmla="*/ 7 w 1001739"/>
                <a:gd name="T21" fmla="*/ 2182 h 1001749"/>
                <a:gd name="T22" fmla="*/ 59 w 1001739"/>
                <a:gd name="T23" fmla="*/ 2501 h 1001749"/>
                <a:gd name="T24" fmla="*/ 158 w 1001739"/>
                <a:gd name="T25" fmla="*/ 2801 h 1001749"/>
                <a:gd name="T26" fmla="*/ 302 w 1001739"/>
                <a:gd name="T27" fmla="*/ 3079 h 1001749"/>
                <a:gd name="T28" fmla="*/ 485 w 1001739"/>
                <a:gd name="T29" fmla="*/ 3329 h 1001749"/>
                <a:gd name="T30" fmla="*/ 704 w 1001739"/>
                <a:gd name="T31" fmla="*/ 3548 h 1001749"/>
                <a:gd name="T32" fmla="*/ 954 w 1001739"/>
                <a:gd name="T33" fmla="*/ 3731 h 1001749"/>
                <a:gd name="T34" fmla="*/ 1232 w 1001739"/>
                <a:gd name="T35" fmla="*/ 3875 h 1001749"/>
                <a:gd name="T36" fmla="*/ 1532 w 1001739"/>
                <a:gd name="T37" fmla="*/ 3974 h 1001749"/>
                <a:gd name="T38" fmla="*/ 1851 w 1001739"/>
                <a:gd name="T39" fmla="*/ 4026 h 1001749"/>
                <a:gd name="T40" fmla="*/ 2182 w 1001739"/>
                <a:gd name="T41" fmla="*/ 4026 h 1001749"/>
                <a:gd name="T42" fmla="*/ 2501 w 1001739"/>
                <a:gd name="T43" fmla="*/ 3974 h 1001749"/>
                <a:gd name="T44" fmla="*/ 2801 w 1001739"/>
                <a:gd name="T45" fmla="*/ 3875 h 1001749"/>
                <a:gd name="T46" fmla="*/ 3079 w 1001739"/>
                <a:gd name="T47" fmla="*/ 3731 h 1001749"/>
                <a:gd name="T48" fmla="*/ 3329 w 1001739"/>
                <a:gd name="T49" fmla="*/ 3548 h 1001749"/>
                <a:gd name="T50" fmla="*/ 3548 w 1001739"/>
                <a:gd name="T51" fmla="*/ 3329 h 1001749"/>
                <a:gd name="T52" fmla="*/ 3731 w 1001739"/>
                <a:gd name="T53" fmla="*/ 3079 h 1001749"/>
                <a:gd name="T54" fmla="*/ 3875 w 1001739"/>
                <a:gd name="T55" fmla="*/ 2801 h 1001749"/>
                <a:gd name="T56" fmla="*/ 3974 w 1001739"/>
                <a:gd name="T57" fmla="*/ 2501 h 1001749"/>
                <a:gd name="T58" fmla="*/ 4027 w 1001739"/>
                <a:gd name="T59" fmla="*/ 2182 h 1001749"/>
                <a:gd name="T60" fmla="*/ 4027 w 1001739"/>
                <a:gd name="T61" fmla="*/ 1851 h 1001749"/>
                <a:gd name="T62" fmla="*/ 3974 w 1001739"/>
                <a:gd name="T63" fmla="*/ 1532 h 1001749"/>
                <a:gd name="T64" fmla="*/ 3875 w 1001739"/>
                <a:gd name="T65" fmla="*/ 1232 h 1001749"/>
                <a:gd name="T66" fmla="*/ 3731 w 1001739"/>
                <a:gd name="T67" fmla="*/ 954 h 1001749"/>
                <a:gd name="T68" fmla="*/ 3548 w 1001739"/>
                <a:gd name="T69" fmla="*/ 704 h 1001749"/>
                <a:gd name="T70" fmla="*/ 3329 w 1001739"/>
                <a:gd name="T71" fmla="*/ 485 h 1001749"/>
                <a:gd name="T72" fmla="*/ 3079 w 1001739"/>
                <a:gd name="T73" fmla="*/ 302 h 1001749"/>
                <a:gd name="T74" fmla="*/ 2801 w 1001739"/>
                <a:gd name="T75" fmla="*/ 158 h 1001749"/>
                <a:gd name="T76" fmla="*/ 2501 w 1001739"/>
                <a:gd name="T77" fmla="*/ 59 h 1001749"/>
                <a:gd name="T78" fmla="*/ 2182 w 1001739"/>
                <a:gd name="T79" fmla="*/ 7 h 1001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1739" h="1001749">
                  <a:moveTo>
                    <a:pt x="500864" y="0"/>
                  </a:moveTo>
                  <a:lnTo>
                    <a:pt x="459786" y="1660"/>
                  </a:lnTo>
                  <a:lnTo>
                    <a:pt x="419622" y="6555"/>
                  </a:lnTo>
                  <a:lnTo>
                    <a:pt x="380502" y="14556"/>
                  </a:lnTo>
                  <a:lnTo>
                    <a:pt x="342553" y="25534"/>
                  </a:lnTo>
                  <a:lnTo>
                    <a:pt x="305906" y="39360"/>
                  </a:lnTo>
                  <a:lnTo>
                    <a:pt x="270689" y="55906"/>
                  </a:lnTo>
                  <a:lnTo>
                    <a:pt x="237031" y="75042"/>
                  </a:lnTo>
                  <a:lnTo>
                    <a:pt x="205061" y="96639"/>
                  </a:lnTo>
                  <a:lnTo>
                    <a:pt x="174908" y="120568"/>
                  </a:lnTo>
                  <a:lnTo>
                    <a:pt x="146700" y="146702"/>
                  </a:lnTo>
                  <a:lnTo>
                    <a:pt x="120567" y="174909"/>
                  </a:lnTo>
                  <a:lnTo>
                    <a:pt x="96638" y="205063"/>
                  </a:lnTo>
                  <a:lnTo>
                    <a:pt x="75041" y="237034"/>
                  </a:lnTo>
                  <a:lnTo>
                    <a:pt x="55906" y="270693"/>
                  </a:lnTo>
                  <a:lnTo>
                    <a:pt x="39360" y="305910"/>
                  </a:lnTo>
                  <a:lnTo>
                    <a:pt x="25534" y="342558"/>
                  </a:lnTo>
                  <a:lnTo>
                    <a:pt x="14556" y="380508"/>
                  </a:lnTo>
                  <a:lnTo>
                    <a:pt x="6555" y="419629"/>
                  </a:lnTo>
                  <a:lnTo>
                    <a:pt x="1660" y="459794"/>
                  </a:lnTo>
                  <a:lnTo>
                    <a:pt x="0" y="500874"/>
                  </a:lnTo>
                  <a:lnTo>
                    <a:pt x="1660" y="541954"/>
                  </a:lnTo>
                  <a:lnTo>
                    <a:pt x="6555" y="582119"/>
                  </a:lnTo>
                  <a:lnTo>
                    <a:pt x="14556" y="621241"/>
                  </a:lnTo>
                  <a:lnTo>
                    <a:pt x="25534" y="659190"/>
                  </a:lnTo>
                  <a:lnTo>
                    <a:pt x="39360" y="695838"/>
                  </a:lnTo>
                  <a:lnTo>
                    <a:pt x="55906" y="731056"/>
                  </a:lnTo>
                  <a:lnTo>
                    <a:pt x="75041" y="764715"/>
                  </a:lnTo>
                  <a:lnTo>
                    <a:pt x="96638" y="796685"/>
                  </a:lnTo>
                  <a:lnTo>
                    <a:pt x="120567" y="826839"/>
                  </a:lnTo>
                  <a:lnTo>
                    <a:pt x="146700" y="855047"/>
                  </a:lnTo>
                  <a:lnTo>
                    <a:pt x="174908" y="881180"/>
                  </a:lnTo>
                  <a:lnTo>
                    <a:pt x="205061" y="905110"/>
                  </a:lnTo>
                  <a:lnTo>
                    <a:pt x="237031" y="926707"/>
                  </a:lnTo>
                  <a:lnTo>
                    <a:pt x="270689" y="945843"/>
                  </a:lnTo>
                  <a:lnTo>
                    <a:pt x="305906" y="962388"/>
                  </a:lnTo>
                  <a:lnTo>
                    <a:pt x="342553" y="976214"/>
                  </a:lnTo>
                  <a:lnTo>
                    <a:pt x="380502" y="987192"/>
                  </a:lnTo>
                  <a:lnTo>
                    <a:pt x="419622" y="995194"/>
                  </a:lnTo>
                  <a:lnTo>
                    <a:pt x="459786" y="1000089"/>
                  </a:lnTo>
                  <a:lnTo>
                    <a:pt x="500864" y="1001749"/>
                  </a:lnTo>
                  <a:lnTo>
                    <a:pt x="541943" y="1000089"/>
                  </a:lnTo>
                  <a:lnTo>
                    <a:pt x="582107" y="995194"/>
                  </a:lnTo>
                  <a:lnTo>
                    <a:pt x="621228" y="987192"/>
                  </a:lnTo>
                  <a:lnTo>
                    <a:pt x="659177" y="976214"/>
                  </a:lnTo>
                  <a:lnTo>
                    <a:pt x="695824" y="962388"/>
                  </a:lnTo>
                  <a:lnTo>
                    <a:pt x="731042" y="945843"/>
                  </a:lnTo>
                  <a:lnTo>
                    <a:pt x="764701" y="926707"/>
                  </a:lnTo>
                  <a:lnTo>
                    <a:pt x="796671" y="905110"/>
                  </a:lnTo>
                  <a:lnTo>
                    <a:pt x="826825" y="881180"/>
                  </a:lnTo>
                  <a:lnTo>
                    <a:pt x="855034" y="855047"/>
                  </a:lnTo>
                  <a:lnTo>
                    <a:pt x="881167" y="826839"/>
                  </a:lnTo>
                  <a:lnTo>
                    <a:pt x="905097" y="796685"/>
                  </a:lnTo>
                  <a:lnTo>
                    <a:pt x="926695" y="764715"/>
                  </a:lnTo>
                  <a:lnTo>
                    <a:pt x="945831" y="731056"/>
                  </a:lnTo>
                  <a:lnTo>
                    <a:pt x="962377" y="695838"/>
                  </a:lnTo>
                  <a:lnTo>
                    <a:pt x="976204" y="659190"/>
                  </a:lnTo>
                  <a:lnTo>
                    <a:pt x="987182" y="621241"/>
                  </a:lnTo>
                  <a:lnTo>
                    <a:pt x="995183" y="582119"/>
                  </a:lnTo>
                  <a:lnTo>
                    <a:pt x="1000079" y="541954"/>
                  </a:lnTo>
                  <a:lnTo>
                    <a:pt x="1001739" y="500874"/>
                  </a:lnTo>
                  <a:lnTo>
                    <a:pt x="1000079" y="459794"/>
                  </a:lnTo>
                  <a:lnTo>
                    <a:pt x="995183" y="419629"/>
                  </a:lnTo>
                  <a:lnTo>
                    <a:pt x="987182" y="380508"/>
                  </a:lnTo>
                  <a:lnTo>
                    <a:pt x="976204" y="342558"/>
                  </a:lnTo>
                  <a:lnTo>
                    <a:pt x="962377" y="305910"/>
                  </a:lnTo>
                  <a:lnTo>
                    <a:pt x="945831" y="270693"/>
                  </a:lnTo>
                  <a:lnTo>
                    <a:pt x="926695" y="237034"/>
                  </a:lnTo>
                  <a:lnTo>
                    <a:pt x="905097" y="205063"/>
                  </a:lnTo>
                  <a:lnTo>
                    <a:pt x="881167" y="174909"/>
                  </a:lnTo>
                  <a:lnTo>
                    <a:pt x="855034" y="146702"/>
                  </a:lnTo>
                  <a:lnTo>
                    <a:pt x="826825" y="120568"/>
                  </a:lnTo>
                  <a:lnTo>
                    <a:pt x="796671" y="96639"/>
                  </a:lnTo>
                  <a:lnTo>
                    <a:pt x="764701" y="75042"/>
                  </a:lnTo>
                  <a:lnTo>
                    <a:pt x="731042" y="55906"/>
                  </a:lnTo>
                  <a:lnTo>
                    <a:pt x="695824" y="39360"/>
                  </a:lnTo>
                  <a:lnTo>
                    <a:pt x="659177" y="25534"/>
                  </a:lnTo>
                  <a:lnTo>
                    <a:pt x="621228" y="14556"/>
                  </a:lnTo>
                  <a:lnTo>
                    <a:pt x="582107" y="6555"/>
                  </a:lnTo>
                  <a:lnTo>
                    <a:pt x="541943" y="1660"/>
                  </a:lnTo>
                  <a:lnTo>
                    <a:pt x="500864" y="0"/>
                  </a:lnTo>
                  <a:close/>
                </a:path>
              </a:pathLst>
            </a:custGeom>
            <a:solidFill>
              <a:srgbClr val="A21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7" name="object 32"/>
            <p:cNvSpPr txBox="1"/>
            <p:nvPr/>
          </p:nvSpPr>
          <p:spPr>
            <a:xfrm>
              <a:off x="4587875" y="3017838"/>
              <a:ext cx="387350" cy="23177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1200" spc="-16" dirty="0">
                  <a:solidFill>
                    <a:srgbClr val="FFFFFF"/>
                  </a:solidFill>
                  <a:latin typeface="Bliss2-Medium"/>
                  <a:cs typeface="Bliss2-Medium"/>
                </a:rPr>
                <a:t>2</a:t>
              </a:r>
              <a:r>
                <a:rPr sz="1200" spc="-23" dirty="0">
                  <a:solidFill>
                    <a:srgbClr val="FFFFFF"/>
                  </a:solidFill>
                  <a:latin typeface="Bliss2-Medium"/>
                  <a:cs typeface="Bliss2-Medium"/>
                </a:rPr>
                <a:t>9</a:t>
              </a:r>
              <a:r>
                <a:rPr lang="de-CH" sz="1200" spc="-23" dirty="0">
                  <a:solidFill>
                    <a:srgbClr val="FFFFFF"/>
                  </a:solidFill>
                  <a:latin typeface="Bliss2-Medium"/>
                  <a:cs typeface="Bliss2-Medium"/>
                </a:rPr>
                <a:t>%</a:t>
              </a:r>
              <a:endParaRPr sz="1200" dirty="0">
                <a:solidFill>
                  <a:prstClr val="black"/>
                </a:solidFill>
                <a:latin typeface="Bliss2-Medium"/>
                <a:cs typeface="Bliss2-Medium"/>
              </a:endParaRPr>
            </a:p>
          </p:txBody>
        </p:sp>
        <p:sp>
          <p:nvSpPr>
            <p:cNvPr id="38" name="object 33"/>
            <p:cNvSpPr txBox="1"/>
            <p:nvPr/>
          </p:nvSpPr>
          <p:spPr>
            <a:xfrm>
              <a:off x="4546931" y="3198813"/>
              <a:ext cx="739775" cy="19843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lang="de-CH" sz="700" spc="-16" dirty="0" err="1">
                  <a:solidFill>
                    <a:srgbClr val="FFFFFF"/>
                  </a:solidFill>
                  <a:latin typeface="Bliss 2 Light"/>
                  <a:cs typeface="Bliss 2 Light"/>
                </a:rPr>
                <a:t>réductio</a:t>
              </a:r>
              <a:r>
                <a:rPr sz="700" spc="2" dirty="0">
                  <a:solidFill>
                    <a:srgbClr val="FFFFFF"/>
                  </a:solidFill>
                  <a:latin typeface="Bliss 2 Light"/>
                  <a:cs typeface="Bliss 2 Light"/>
                </a:rPr>
                <a:t>n</a:t>
              </a:r>
              <a:endParaRPr sz="7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39" name="object 34"/>
            <p:cNvSpPr txBox="1"/>
            <p:nvPr/>
          </p:nvSpPr>
          <p:spPr>
            <a:xfrm>
              <a:off x="1592444" y="5145061"/>
              <a:ext cx="455613" cy="17212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Ba</a:t>
              </a:r>
              <a:r>
                <a:rPr sz="800" spc="-7" dirty="0">
                  <a:solidFill>
                    <a:prstClr val="black"/>
                  </a:solidFill>
                  <a:latin typeface="Bliss 2 Light"/>
                  <a:cs typeface="Bliss 2 Light"/>
                </a:rPr>
                <a:t>se</a:t>
              </a:r>
              <a:r>
                <a:rPr sz="8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l</a:t>
              </a:r>
              <a:r>
                <a:rPr sz="800" spc="-11" dirty="0">
                  <a:solidFill>
                    <a:prstClr val="black"/>
                  </a:solidFill>
                  <a:latin typeface="Bliss 2 Light"/>
                  <a:cs typeface="Bliss 2 Light"/>
                </a:rPr>
                <a:t>i</a:t>
              </a: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n</a:t>
              </a:r>
              <a:r>
                <a:rPr sz="800" spc="2" dirty="0">
                  <a:solidFill>
                    <a:prstClr val="black"/>
                  </a:solidFill>
                  <a:latin typeface="Bliss 2 Light"/>
                  <a:cs typeface="Bliss 2 Light"/>
                </a:rPr>
                <a:t>e</a:t>
              </a:r>
              <a:endParaRPr sz="8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40" name="object 35"/>
            <p:cNvSpPr txBox="1"/>
            <p:nvPr/>
          </p:nvSpPr>
          <p:spPr>
            <a:xfrm>
              <a:off x="1845667" y="5307421"/>
              <a:ext cx="822325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>
                <a:lnSpc>
                  <a:spcPts val="455"/>
                </a:lnSpc>
                <a:spcBef>
                  <a:spcPts val="38"/>
                </a:spcBef>
                <a:defRPr/>
              </a:pPr>
              <a:endParaRPr sz="100" dirty="0">
                <a:solidFill>
                  <a:srgbClr val="000000"/>
                </a:solidFill>
              </a:endParaRPr>
            </a:p>
            <a:p>
              <a:pPr marL="5775">
                <a:defRPr/>
              </a:pPr>
              <a:r>
                <a:rPr sz="1400" spc="-39" dirty="0">
                  <a:solidFill>
                    <a:srgbClr val="000000"/>
                  </a:solidFill>
                  <a:latin typeface="Bliss 2 Light"/>
                  <a:cs typeface="Bliss 2 Light"/>
                </a:rPr>
                <a:t>P</a:t>
              </a:r>
              <a:r>
                <a:rPr sz="1400" spc="-23" dirty="0">
                  <a:solidFill>
                    <a:srgbClr val="000000"/>
                  </a:solidFill>
                  <a:latin typeface="Bliss 2 Light"/>
                  <a:cs typeface="Bliss 2 Light"/>
                </a:rPr>
                <a:t>la</a:t>
              </a:r>
              <a:r>
                <a:rPr sz="1400" spc="-34" dirty="0">
                  <a:solidFill>
                    <a:srgbClr val="000000"/>
                  </a:solidFill>
                  <a:latin typeface="Bliss 2 Light"/>
                  <a:cs typeface="Bliss 2 Light"/>
                </a:rPr>
                <a:t>c</a:t>
              </a:r>
              <a:r>
                <a:rPr sz="1400" spc="-23" dirty="0">
                  <a:solidFill>
                    <a:srgbClr val="000000"/>
                  </a:solidFill>
                  <a:latin typeface="Bliss 2 Light"/>
                  <a:cs typeface="Bliss 2 Light"/>
                </a:rPr>
                <a:t>e</a:t>
              </a:r>
              <a:r>
                <a:rPr sz="1400" spc="-18" dirty="0">
                  <a:solidFill>
                    <a:srgbClr val="000000"/>
                  </a:solidFill>
                  <a:latin typeface="Bliss 2 Light"/>
                  <a:cs typeface="Bliss 2 Light"/>
                </a:rPr>
                <a:t>b</a:t>
              </a:r>
              <a:r>
                <a:rPr sz="1400" spc="5" dirty="0">
                  <a:solidFill>
                    <a:srgbClr val="000000"/>
                  </a:solidFill>
                  <a:latin typeface="Bliss 2 Light"/>
                  <a:cs typeface="Bliss 2 Light"/>
                </a:rPr>
                <a:t>o</a:t>
              </a:r>
              <a:endParaRPr sz="1400" dirty="0">
                <a:solidFill>
                  <a:srgbClr val="000000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41" name="object 36"/>
            <p:cNvSpPr txBox="1"/>
            <p:nvPr/>
          </p:nvSpPr>
          <p:spPr>
            <a:xfrm>
              <a:off x="3794125" y="5140670"/>
              <a:ext cx="419100" cy="112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Ba</a:t>
              </a:r>
              <a:r>
                <a:rPr sz="800" spc="-7" dirty="0">
                  <a:solidFill>
                    <a:prstClr val="black"/>
                  </a:solidFill>
                  <a:latin typeface="Bliss 2 Light"/>
                  <a:cs typeface="Bliss 2 Light"/>
                </a:rPr>
                <a:t>se</a:t>
              </a:r>
              <a:r>
                <a:rPr sz="800" spc="-14" dirty="0">
                  <a:solidFill>
                    <a:prstClr val="black"/>
                  </a:solidFill>
                  <a:latin typeface="Bliss 2 Light"/>
                  <a:cs typeface="Bliss 2 Light"/>
                </a:rPr>
                <a:t>l</a:t>
              </a:r>
              <a:r>
                <a:rPr sz="800" spc="-11" dirty="0">
                  <a:solidFill>
                    <a:prstClr val="black"/>
                  </a:solidFill>
                  <a:latin typeface="Bliss 2 Light"/>
                  <a:cs typeface="Bliss 2 Light"/>
                </a:rPr>
                <a:t>i</a:t>
              </a: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n</a:t>
              </a:r>
              <a:r>
                <a:rPr sz="800" spc="2" dirty="0">
                  <a:solidFill>
                    <a:prstClr val="black"/>
                  </a:solidFill>
                  <a:latin typeface="Bliss 2 Light"/>
                  <a:cs typeface="Bliss 2 Light"/>
                </a:rPr>
                <a:t>e</a:t>
              </a:r>
              <a:endParaRPr sz="8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42" name="object 37"/>
            <p:cNvSpPr txBox="1"/>
            <p:nvPr/>
          </p:nvSpPr>
          <p:spPr>
            <a:xfrm>
              <a:off x="4567238" y="5140670"/>
              <a:ext cx="444500" cy="112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sz="800" spc="2" dirty="0">
                  <a:solidFill>
                    <a:prstClr val="black"/>
                  </a:solidFill>
                  <a:latin typeface="Bliss 2 Light"/>
                  <a:cs typeface="Bliss 2 Light"/>
                </a:rPr>
                <a:t>6</a:t>
              </a:r>
              <a:r>
                <a:rPr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 </a:t>
              </a:r>
              <a:r>
                <a:rPr lang="de-CH" sz="800" dirty="0" err="1">
                  <a:solidFill>
                    <a:prstClr val="black"/>
                  </a:solidFill>
                  <a:latin typeface="Bliss 2 Light"/>
                  <a:cs typeface="Bliss 2 Light"/>
                </a:rPr>
                <a:t>mois</a:t>
              </a:r>
              <a:endParaRPr sz="8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43" name="object 38"/>
            <p:cNvSpPr txBox="1"/>
            <p:nvPr/>
          </p:nvSpPr>
          <p:spPr>
            <a:xfrm>
              <a:off x="3995919" y="5345891"/>
              <a:ext cx="1230313" cy="19685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5775">
                <a:defRPr/>
              </a:pPr>
              <a:r>
                <a:rPr lang="fr-CH" sz="1400" spc="-20" dirty="0">
                  <a:solidFill>
                    <a:srgbClr val="000000"/>
                  </a:solidFill>
                  <a:latin typeface="Bliss 2 Light"/>
                  <a:cs typeface="Bliss 2 Light"/>
                </a:rPr>
                <a:t>Nalmefène</a:t>
              </a:r>
              <a:endParaRPr sz="300" baseline="32986" dirty="0">
                <a:solidFill>
                  <a:srgbClr val="000000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851762" y="5101737"/>
              <a:ext cx="135096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2370">
                <a:defRPr/>
              </a:pPr>
              <a:r>
                <a:rPr lang="de-DE" sz="800" spc="2" dirty="0">
                  <a:solidFill>
                    <a:prstClr val="black"/>
                  </a:solidFill>
                  <a:latin typeface="Bliss 2 Light"/>
                  <a:cs typeface="Bliss 2 Light"/>
                </a:rPr>
                <a:t>6</a:t>
              </a:r>
              <a:r>
                <a:rPr lang="de-DE" sz="800" spc="-5" dirty="0">
                  <a:solidFill>
                    <a:prstClr val="black"/>
                  </a:solidFill>
                  <a:latin typeface="Bliss 2 Light"/>
                  <a:cs typeface="Bliss 2 Light"/>
                </a:rPr>
                <a:t> </a:t>
              </a:r>
              <a:r>
                <a:rPr lang="de-DE" sz="800" dirty="0" err="1">
                  <a:solidFill>
                    <a:prstClr val="black"/>
                  </a:solidFill>
                  <a:latin typeface="Bliss 2 Light"/>
                  <a:cs typeface="Bliss 2 Light"/>
                </a:rPr>
                <a:t>mois</a:t>
              </a:r>
              <a:endParaRPr lang="de-DE" sz="800" dirty="0">
                <a:solidFill>
                  <a:prstClr val="black"/>
                </a:solidFill>
                <a:latin typeface="Bliss 2 Light"/>
                <a:cs typeface="Bliss 2 Ligh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3524" y="5101737"/>
              <a:ext cx="47480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Bef>
                  <a:spcPts val="175"/>
                </a:spcBef>
              </a:pPr>
              <a:r>
                <a:rPr lang="de-DE" altLang="de-DE" sz="800" dirty="0">
                  <a:solidFill>
                    <a:prstClr val="black"/>
                  </a:solidFill>
                  <a:latin typeface="Bliss 2 Light"/>
                  <a:ea typeface="Bliss 2 Light"/>
                  <a:cs typeface="Bliss 2 Light"/>
                </a:rPr>
                <a:t>n=338</a:t>
              </a:r>
            </a:p>
          </p:txBody>
        </p:sp>
      </p:grpSp>
      <p:sp>
        <p:nvSpPr>
          <p:cNvPr id="45" name="Rectangle 2"/>
          <p:cNvSpPr txBox="1">
            <a:spLocks/>
          </p:cNvSpPr>
          <p:nvPr/>
        </p:nvSpPr>
        <p:spPr bwMode="auto">
          <a:xfrm>
            <a:off x="600370" y="288606"/>
            <a:ext cx="8083894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400" b="1" dirty="0">
                <a:solidFill>
                  <a:srgbClr val="7F7F7F"/>
                </a:solidFill>
              </a:rPr>
              <a:t>Nalmefène</a:t>
            </a:r>
          </a:p>
          <a:p>
            <a:r>
              <a:rPr lang="fr-CH" sz="2800" dirty="0">
                <a:solidFill>
                  <a:srgbClr val="7F7F7F"/>
                </a:solidFill>
              </a:rPr>
              <a:t>Réduction γ-GT</a:t>
            </a:r>
          </a:p>
        </p:txBody>
      </p:sp>
      <p:sp>
        <p:nvSpPr>
          <p:cNvPr id="47" name="Rectangle 4"/>
          <p:cNvSpPr/>
          <p:nvPr/>
        </p:nvSpPr>
        <p:spPr>
          <a:xfrm>
            <a:off x="194752" y="5601847"/>
            <a:ext cx="8949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</a:rPr>
              <a:t>Van den Brink at al. </a:t>
            </a:r>
            <a:r>
              <a:rPr lang="de-DE" sz="1000" dirty="0" err="1">
                <a:solidFill>
                  <a:prstClr val="black"/>
                </a:solidFill>
              </a:rPr>
              <a:t>Alcohol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and</a:t>
            </a:r>
            <a:r>
              <a:rPr lang="de-DE" sz="1000" dirty="0">
                <a:solidFill>
                  <a:prstClr val="black"/>
                </a:solidFill>
              </a:rPr>
              <a:t> </a:t>
            </a:r>
            <a:r>
              <a:rPr lang="de-DE" sz="1000" dirty="0" err="1">
                <a:solidFill>
                  <a:prstClr val="black"/>
                </a:solidFill>
              </a:rPr>
              <a:t>Alcoholism</a:t>
            </a:r>
            <a:r>
              <a:rPr lang="de-DE" sz="1000" dirty="0">
                <a:solidFill>
                  <a:prstClr val="black"/>
                </a:solidFill>
              </a:rPr>
              <a:t> 2013. 48;5:570–578</a:t>
            </a:r>
          </a:p>
        </p:txBody>
      </p:sp>
    </p:spTree>
    <p:extLst>
      <p:ext uri="{BB962C8B-B14F-4D97-AF65-F5344CB8AC3E}">
        <p14:creationId xmlns:p14="http://schemas.microsoft.com/office/powerpoint/2010/main" val="1992995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171013"/>
              </p:ext>
            </p:extLst>
          </p:nvPr>
        </p:nvGraphicFramePr>
        <p:xfrm>
          <a:off x="1512093" y="1539648"/>
          <a:ext cx="6844184" cy="370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9398000" imgH="6172200" progId="Excel.Sheet.8">
                  <p:embed/>
                </p:oleObj>
              </mc:Choice>
              <mc:Fallback>
                <p:oleObj name="Arbeitsblatt" r:id="rId2" imgW="9398000" imgH="6172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093" y="1539648"/>
                        <a:ext cx="6844184" cy="3708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554736" y="294455"/>
            <a:ext cx="8428684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altLang="en-US" b="1" dirty="0">
                <a:solidFill>
                  <a:srgbClr val="7F7F7F"/>
                </a:solidFill>
              </a:rPr>
              <a:t>Engagement des patients et outcome</a:t>
            </a:r>
          </a:p>
        </p:txBody>
      </p:sp>
      <p:sp>
        <p:nvSpPr>
          <p:cNvPr id="8" name="ZoneTexte 4"/>
          <p:cNvSpPr txBox="1"/>
          <p:nvPr/>
        </p:nvSpPr>
        <p:spPr>
          <a:xfrm>
            <a:off x="554736" y="5481320"/>
            <a:ext cx="1205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Orford &amp; Keddie, 1986</a:t>
            </a:r>
          </a:p>
        </p:txBody>
      </p:sp>
    </p:spTree>
    <p:extLst>
      <p:ext uri="{BB962C8B-B14F-4D97-AF65-F5344CB8AC3E}">
        <p14:creationId xmlns:p14="http://schemas.microsoft.com/office/powerpoint/2010/main" val="1596867880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569334" y="1539650"/>
            <a:ext cx="7970662" cy="37984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201168" indent="-201168" defTabSz="402336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SzPct val="100000"/>
              <a:buFont typeface="Arial"/>
              <a:buChar char="•"/>
              <a:defRPr sz="2464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2pPr>
            <a:lvl3pPr marL="627063" lvl="2" indent="-363538"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Font typeface="Arial"/>
              <a:buChar char="•"/>
              <a:defRPr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fr-FR" sz="1800" dirty="0"/>
              <a:t>Patients adultes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Dépendance à l’alcool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Objectif : réduction de la consommation d’alcool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Consommation à risque élevé́</a:t>
            </a:r>
          </a:p>
          <a:p>
            <a:pPr marL="912813" lvl="2" indent="-285750">
              <a:spcAft>
                <a:spcPts val="0"/>
              </a:spcAft>
            </a:pPr>
            <a:r>
              <a:rPr lang="fr-FR" sz="1200" dirty="0"/>
              <a:t>(&gt; 6 verres par jour pour les hommes, &gt; 4 verres par jour pour les femmes)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Pas de symptômes physiques de sevrage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Pas de nécessité de sevrage immédiat</a:t>
            </a:r>
          </a:p>
          <a:p>
            <a:pPr>
              <a:spcAft>
                <a:spcPts val="0"/>
              </a:spcAft>
            </a:pPr>
            <a:r>
              <a:rPr lang="fr-FR" sz="1800" dirty="0"/>
              <a:t>Consommation à risque élevé́ qui persiste 2 semaines </a:t>
            </a:r>
            <a:r>
              <a:rPr lang="fr-FR" sz="1800" dirty="0" err="1"/>
              <a:t>après</a:t>
            </a:r>
            <a:r>
              <a:rPr lang="fr-FR" sz="1800" dirty="0"/>
              <a:t> la consultation initiale</a:t>
            </a:r>
            <a:endParaRPr lang="fr-FR" sz="1600" dirty="0"/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48" y="396650"/>
            <a:ext cx="8335620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Patients éligibles au nalmefène</a:t>
            </a:r>
          </a:p>
        </p:txBody>
      </p:sp>
    </p:spTree>
    <p:extLst>
      <p:ext uri="{BB962C8B-B14F-4D97-AF65-F5344CB8AC3E}">
        <p14:creationId xmlns:p14="http://schemas.microsoft.com/office/powerpoint/2010/main" val="173719873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569334" y="1539650"/>
            <a:ext cx="7970662" cy="37984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201168" indent="-201168" defTabSz="402336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SzPct val="100000"/>
              <a:buFont typeface="Arial"/>
              <a:buChar char="•"/>
              <a:defRPr sz="2464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2pPr>
            <a:lvl3pPr marL="627063" lvl="2" indent="-363538"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Font typeface="Arial"/>
              <a:buChar char="•"/>
              <a:defRPr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2400" dirty="0"/>
              <a:t>Sous </a:t>
            </a:r>
            <a:r>
              <a:rPr lang="fr-FR" sz="2400" dirty="0" err="1"/>
              <a:t>opioïdes</a:t>
            </a: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400" dirty="0"/>
              <a:t>Insuffisance </a:t>
            </a:r>
            <a:r>
              <a:rPr lang="fr-FR" sz="2400" dirty="0" err="1"/>
              <a:t>hépatique</a:t>
            </a:r>
            <a:r>
              <a:rPr lang="fr-FR" sz="2400" dirty="0"/>
              <a:t> </a:t>
            </a:r>
            <a:r>
              <a:rPr lang="fr-FR" sz="2400" dirty="0" err="1"/>
              <a:t>sévère</a:t>
            </a:r>
            <a:r>
              <a:rPr lang="fr-FR" sz="2400" dirty="0"/>
              <a:t> (classification de Child-</a:t>
            </a:r>
            <a:r>
              <a:rPr lang="fr-FR" sz="2400" dirty="0" err="1"/>
              <a:t>Pugh</a:t>
            </a:r>
            <a:r>
              <a:rPr lang="fr-FR" sz="2400" dirty="0"/>
              <a:t>)</a:t>
            </a:r>
          </a:p>
          <a:p>
            <a:pPr>
              <a:spcAft>
                <a:spcPts val="1200"/>
              </a:spcAft>
            </a:pPr>
            <a:r>
              <a:rPr lang="fr-FR" sz="2400" dirty="0"/>
              <a:t>Insuffisance </a:t>
            </a:r>
            <a:r>
              <a:rPr lang="fr-FR" sz="2400" dirty="0" err="1"/>
              <a:t>rénale</a:t>
            </a:r>
            <a:r>
              <a:rPr lang="fr-FR" sz="2400" dirty="0"/>
              <a:t> </a:t>
            </a:r>
            <a:r>
              <a:rPr lang="fr-FR" sz="2400" dirty="0" err="1"/>
              <a:t>sévère</a:t>
            </a: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400" dirty="0"/>
              <a:t>Syndrome de sevrage aigu à l’alcool</a:t>
            </a:r>
            <a:endParaRPr lang="fr-FR" sz="2000" dirty="0"/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48" y="396650"/>
            <a:ext cx="8335620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Contre-indications</a:t>
            </a:r>
          </a:p>
        </p:txBody>
      </p:sp>
    </p:spTree>
    <p:extLst>
      <p:ext uri="{BB962C8B-B14F-4D97-AF65-F5344CB8AC3E}">
        <p14:creationId xmlns:p14="http://schemas.microsoft.com/office/powerpoint/2010/main" val="2381292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569334" y="1539650"/>
            <a:ext cx="7970662" cy="37984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201168" indent="-201168" defTabSz="402336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SzPct val="100000"/>
              <a:buFont typeface="Arial"/>
              <a:buChar char="•"/>
              <a:defRPr sz="2464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2pPr>
            <a:lvl3pPr marL="627063" lvl="2" indent="-363538"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Font typeface="Arial"/>
              <a:buChar char="•"/>
              <a:defRPr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pPr>
              <a:spcAft>
                <a:spcPts val="2400"/>
              </a:spcAft>
            </a:pPr>
            <a:r>
              <a:rPr lang="fr-FR" sz="2400" dirty="0"/>
              <a:t>Inhibiteurs de l’enzyme UGT 2B7 (</a:t>
            </a:r>
            <a:r>
              <a:rPr lang="fr-FR" sz="2400" dirty="0" err="1"/>
              <a:t>diclofénac</a:t>
            </a:r>
            <a:r>
              <a:rPr lang="fr-FR" sz="2400" dirty="0"/>
              <a:t>, </a:t>
            </a:r>
            <a:r>
              <a:rPr lang="fr-FR" sz="2400" dirty="0" err="1"/>
              <a:t>fluconazole</a:t>
            </a:r>
            <a:r>
              <a:rPr lang="fr-FR" sz="2400" dirty="0"/>
              <a:t>, acide </a:t>
            </a:r>
            <a:r>
              <a:rPr lang="fr-FR" sz="2400" dirty="0" err="1"/>
              <a:t>méclofénamique</a:t>
            </a:r>
            <a:r>
              <a:rPr lang="fr-FR" sz="2400" dirty="0"/>
              <a:t>)</a:t>
            </a:r>
          </a:p>
          <a:p>
            <a:pPr marL="969963" lvl="2" indent="-342900">
              <a:spcAft>
                <a:spcPts val="2400"/>
              </a:spcAft>
            </a:pPr>
            <a:r>
              <a:rPr lang="fr-FR" sz="2000" dirty="0"/>
              <a:t>augmentation potentielle des effets</a:t>
            </a:r>
          </a:p>
          <a:p>
            <a:pPr>
              <a:spcAft>
                <a:spcPts val="2400"/>
              </a:spcAft>
            </a:pPr>
            <a:r>
              <a:rPr lang="fr-FR" sz="2400" dirty="0"/>
              <a:t>Inducteurs de l’UGT 2B7 (</a:t>
            </a:r>
            <a:r>
              <a:rPr lang="fr-FR" sz="2400" dirty="0" err="1"/>
              <a:t>dexaméthasone</a:t>
            </a:r>
            <a:r>
              <a:rPr lang="fr-FR" sz="2400" dirty="0"/>
              <a:t>, </a:t>
            </a:r>
            <a:r>
              <a:rPr lang="fr-FR" sz="2400" dirty="0" err="1"/>
              <a:t>phénobarbital</a:t>
            </a:r>
            <a:r>
              <a:rPr lang="fr-FR" sz="2400" dirty="0"/>
              <a:t>, rifampicine, </a:t>
            </a:r>
            <a:r>
              <a:rPr lang="fr-FR" sz="2400" dirty="0" err="1"/>
              <a:t>oméprazole</a:t>
            </a:r>
            <a:r>
              <a:rPr lang="fr-FR" sz="2400" dirty="0"/>
              <a:t>) </a:t>
            </a:r>
          </a:p>
          <a:p>
            <a:pPr marL="969963" lvl="2" indent="-342900">
              <a:spcAft>
                <a:spcPts val="2400"/>
              </a:spcAft>
            </a:pPr>
            <a:r>
              <a:rPr lang="fr-FR" sz="2000" dirty="0"/>
              <a:t>Diminution potentielle des effets 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48" y="396650"/>
            <a:ext cx="8335620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3698877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714676" y="1666650"/>
            <a:ext cx="7698320" cy="37984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201168" indent="-201168" defTabSz="402336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SzPct val="100000"/>
              <a:buFont typeface="Arial"/>
              <a:buChar char="•"/>
              <a:defRPr sz="2464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2pPr>
            <a:lvl3pPr marL="627063" lvl="2" indent="-363538"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Font typeface="Arial"/>
              <a:buChar char="•"/>
              <a:defRPr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fr-FR" sz="2800" dirty="0"/>
              <a:t>Insomnie 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fr-FR" sz="2800" dirty="0" err="1"/>
              <a:t>Céphalées</a:t>
            </a:r>
            <a:endParaRPr lang="fr-FR" sz="2800" dirty="0"/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fr-FR" sz="2800" dirty="0"/>
              <a:t>Sensation de vertige 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fr-FR" sz="2800" dirty="0" err="1"/>
              <a:t>Nausées</a:t>
            </a:r>
            <a:endParaRPr lang="fr-FR" sz="2800" dirty="0"/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48" y="396650"/>
            <a:ext cx="8335620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400" b="1" dirty="0">
                <a:solidFill>
                  <a:srgbClr val="7F7F7F"/>
                </a:solidFill>
              </a:rPr>
              <a:t>Effets indésirables fréquents</a:t>
            </a:r>
          </a:p>
        </p:txBody>
      </p:sp>
    </p:spTree>
    <p:extLst>
      <p:ext uri="{BB962C8B-B14F-4D97-AF65-F5344CB8AC3E}">
        <p14:creationId xmlns:p14="http://schemas.microsoft.com/office/powerpoint/2010/main" val="60287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831273" y="1606806"/>
            <a:ext cx="7002371" cy="37984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201168" indent="-201168" defTabSz="402336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SzPct val="100000"/>
              <a:buFont typeface="Arial"/>
              <a:buChar char="•"/>
              <a:defRPr sz="2464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2pPr>
            <a:lvl3pPr marL="627063" lvl="2" indent="-363538">
              <a:spcBef>
                <a:spcPts val="600"/>
              </a:spcBef>
              <a:spcAft>
                <a:spcPts val="600"/>
              </a:spcAft>
              <a:buClr>
                <a:srgbClr val="F169D2"/>
              </a:buClr>
              <a:buFont typeface="Arial"/>
              <a:buChar char="•"/>
              <a:defRPr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r>
              <a:rPr lang="fr-FR" sz="2400" dirty="0"/>
              <a:t>Etudes pharmacothérapie jusqu’à présent avec objectif abstinence</a:t>
            </a:r>
          </a:p>
          <a:p>
            <a:pPr marL="969963" lvl="2" indent="-342900"/>
            <a:r>
              <a:rPr lang="fr-FR" sz="2000" dirty="0"/>
              <a:t>efficacité pour ↓ consommation : </a:t>
            </a:r>
            <a:r>
              <a:rPr lang="fr-FR" sz="2000" dirty="0" err="1"/>
              <a:t>topiramate</a:t>
            </a:r>
            <a:r>
              <a:rPr lang="fr-FR" sz="2000" dirty="0"/>
              <a:t> et </a:t>
            </a:r>
            <a:r>
              <a:rPr lang="fr-FR" sz="2000" dirty="0" err="1"/>
              <a:t>naltrexone</a:t>
            </a:r>
            <a:endParaRPr lang="fr-FR" sz="2000" dirty="0"/>
          </a:p>
          <a:p>
            <a:r>
              <a:rPr lang="fr-FR" sz="2400" dirty="0"/>
              <a:t>Changement paradigme nécessaire </a:t>
            </a:r>
          </a:p>
          <a:p>
            <a:pPr marL="969963" lvl="2" indent="-342900"/>
            <a:r>
              <a:rPr lang="fr-FR" sz="2000" dirty="0"/>
              <a:t>Réduction est praticable !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91290" y="457056"/>
            <a:ext cx="6715125" cy="1143000"/>
          </a:xfrm>
          <a:prstGeom prst="rect">
            <a:avLst/>
          </a:prstGeo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fr-CH" sz="4800" b="1" dirty="0">
                <a:solidFill>
                  <a:srgbClr val="7F7F7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70876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2327238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Topiramate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76764"/>
            <a:ext cx="400110" cy="704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objectif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4441845"/>
            <a:ext cx="400110" cy="824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CH" sz="1400" i="1" dirty="0"/>
              <a:t>outcome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2649842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9" name="Oval 8"/>
          <p:cNvSpPr/>
          <p:nvPr/>
        </p:nvSpPr>
        <p:spPr>
          <a:xfrm>
            <a:off x="755576" y="4777618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19" name="Gerade Verbindung 18"/>
          <p:cNvCxnSpPr>
            <a:stCxn id="7" idx="4"/>
            <a:endCxn id="9" idx="0"/>
          </p:cNvCxnSpPr>
          <p:nvPr/>
        </p:nvCxnSpPr>
        <p:spPr>
          <a:xfrm flipH="1">
            <a:off x="971600" y="3337458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26630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12" name="Oval 11"/>
          <p:cNvSpPr/>
          <p:nvPr/>
        </p:nvSpPr>
        <p:spPr>
          <a:xfrm>
            <a:off x="1331640" y="4777618"/>
            <a:ext cx="432048" cy="432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+</a:t>
            </a:r>
          </a:p>
        </p:txBody>
      </p:sp>
      <p:cxnSp>
        <p:nvCxnSpPr>
          <p:cNvPr id="21" name="Gerade Verbindung 20"/>
          <p:cNvCxnSpPr>
            <a:stCxn id="7" idx="4"/>
            <a:endCxn id="12" idx="0"/>
          </p:cNvCxnSpPr>
          <p:nvPr/>
        </p:nvCxnSpPr>
        <p:spPr>
          <a:xfrm>
            <a:off x="1259632" y="3337458"/>
            <a:ext cx="288032" cy="14401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43608" y="5266304"/>
            <a:ext cx="917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↓ cons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58151" y="2327238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Naltrexone</a:t>
            </a:r>
          </a:p>
        </p:txBody>
      </p:sp>
      <p:sp>
        <p:nvSpPr>
          <p:cNvPr id="16" name="Oval 15"/>
          <p:cNvSpPr/>
          <p:nvPr/>
        </p:nvSpPr>
        <p:spPr>
          <a:xfrm>
            <a:off x="2144465" y="2649842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1907704" y="3322859"/>
            <a:ext cx="596801" cy="2189666"/>
            <a:chOff x="2100509" y="3702433"/>
            <a:chExt cx="596801" cy="2189666"/>
          </a:xfrm>
        </p:grpSpPr>
        <p:sp>
          <p:nvSpPr>
            <p:cNvPr id="18" name="Oval 17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0" name="Gerade Verbindung 19"/>
            <p:cNvCxnSpPr>
              <a:stCxn id="16" idx="4"/>
              <a:endCxn id="18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2354351" y="3322859"/>
            <a:ext cx="917848" cy="2189666"/>
            <a:chOff x="2547156" y="3702433"/>
            <a:chExt cx="917848" cy="2189666"/>
          </a:xfrm>
        </p:grpSpPr>
        <p:sp>
          <p:nvSpPr>
            <p:cNvPr id="25" name="Oval 24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27" name="Gerade Verbindung 26"/>
            <p:cNvCxnSpPr>
              <a:stCxn id="16" idx="4"/>
              <a:endCxn id="25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3386887" y="2635015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29" name="Gruppierung 28"/>
          <p:cNvGrpSpPr/>
          <p:nvPr/>
        </p:nvGrpSpPr>
        <p:grpSpPr>
          <a:xfrm>
            <a:off x="3150126" y="3308032"/>
            <a:ext cx="596801" cy="2189666"/>
            <a:chOff x="2100509" y="3702433"/>
            <a:chExt cx="596801" cy="2189666"/>
          </a:xfrm>
        </p:grpSpPr>
        <p:sp>
          <p:nvSpPr>
            <p:cNvPr id="30" name="Oval 29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31" name="Gerade Verbindung 30"/>
            <p:cNvCxnSpPr>
              <a:stCxn id="24" idx="4"/>
              <a:endCxn id="30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3596773" y="3308032"/>
            <a:ext cx="917848" cy="2189666"/>
            <a:chOff x="2547156" y="3702433"/>
            <a:chExt cx="917848" cy="2189666"/>
          </a:xfrm>
        </p:grpSpPr>
        <p:sp>
          <p:nvSpPr>
            <p:cNvPr id="34" name="Oval 33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-</a:t>
              </a:r>
            </a:p>
          </p:txBody>
        </p:sp>
        <p:cxnSp>
          <p:nvCxnSpPr>
            <p:cNvPr id="35" name="Gerade Verbindung 34"/>
            <p:cNvCxnSpPr>
              <a:stCxn id="24" idx="4"/>
              <a:endCxn id="34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059832" y="2327238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Acamprosate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283968" y="2327238"/>
            <a:ext cx="98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Disulfiram</a:t>
            </a:r>
          </a:p>
        </p:txBody>
      </p:sp>
      <p:sp>
        <p:nvSpPr>
          <p:cNvPr id="39" name="Oval 38"/>
          <p:cNvSpPr/>
          <p:nvPr/>
        </p:nvSpPr>
        <p:spPr>
          <a:xfrm>
            <a:off x="4427984" y="2635015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sp>
        <p:nvSpPr>
          <p:cNvPr id="41" name="Oval 40"/>
          <p:cNvSpPr/>
          <p:nvPr/>
        </p:nvSpPr>
        <p:spPr>
          <a:xfrm>
            <a:off x="4566856" y="4777618"/>
            <a:ext cx="432048" cy="432000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-</a:t>
            </a:r>
          </a:p>
        </p:txBody>
      </p:sp>
      <p:cxnSp>
        <p:nvCxnSpPr>
          <p:cNvPr id="42" name="Gerade Verbindung 41"/>
          <p:cNvCxnSpPr>
            <a:stCxn id="39" idx="4"/>
            <a:endCxn id="41" idx="0"/>
          </p:cNvCxnSpPr>
          <p:nvPr/>
        </p:nvCxnSpPr>
        <p:spPr>
          <a:xfrm flipH="1">
            <a:off x="4782880" y="3322631"/>
            <a:ext cx="5144" cy="14549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494848" y="525147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Abst</a:t>
            </a:r>
          </a:p>
        </p:txBody>
      </p:sp>
      <p:sp>
        <p:nvSpPr>
          <p:cNvPr id="40" name="Oval 39"/>
          <p:cNvSpPr/>
          <p:nvPr/>
        </p:nvSpPr>
        <p:spPr>
          <a:xfrm>
            <a:off x="5456833" y="2637123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Abst</a:t>
            </a:r>
          </a:p>
        </p:txBody>
      </p:sp>
      <p:grpSp>
        <p:nvGrpSpPr>
          <p:cNvPr id="44" name="Gruppierung 43"/>
          <p:cNvGrpSpPr/>
          <p:nvPr/>
        </p:nvGrpSpPr>
        <p:grpSpPr>
          <a:xfrm>
            <a:off x="5220072" y="3310140"/>
            <a:ext cx="596801" cy="2189666"/>
            <a:chOff x="2100509" y="3702433"/>
            <a:chExt cx="596801" cy="2189666"/>
          </a:xfrm>
        </p:grpSpPr>
        <p:sp>
          <p:nvSpPr>
            <p:cNvPr id="45" name="Oval 44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rgbClr val="222527"/>
                  </a:solidFill>
                </a:rPr>
                <a:t>?</a:t>
              </a:r>
            </a:p>
          </p:txBody>
        </p:sp>
        <p:cxnSp>
          <p:nvCxnSpPr>
            <p:cNvPr id="46" name="Gerade Verbindung 45"/>
            <p:cNvCxnSpPr>
              <a:stCxn id="40" idx="4"/>
              <a:endCxn id="45" idx="0"/>
            </p:cNvCxnSpPr>
            <p:nvPr/>
          </p:nvCxnSpPr>
          <p:spPr>
            <a:xfrm flipH="1">
              <a:off x="2388541" y="3702433"/>
              <a:ext cx="308769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5666719" y="3310140"/>
            <a:ext cx="917848" cy="2189666"/>
            <a:chOff x="2547156" y="3702433"/>
            <a:chExt cx="917848" cy="2189666"/>
          </a:xfrm>
        </p:grpSpPr>
        <p:sp>
          <p:nvSpPr>
            <p:cNvPr id="49" name="Oval 48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rgbClr val="222527"/>
                  </a:solidFill>
                </a:rPr>
                <a:t>?</a:t>
              </a:r>
            </a:p>
          </p:txBody>
        </p:sp>
        <p:cxnSp>
          <p:nvCxnSpPr>
            <p:cNvPr id="50" name="Gerade Verbindung 49"/>
            <p:cNvCxnSpPr>
              <a:stCxn id="40" idx="4"/>
              <a:endCxn id="49" idx="0"/>
            </p:cNvCxnSpPr>
            <p:nvPr/>
          </p:nvCxnSpPr>
          <p:spPr>
            <a:xfrm>
              <a:off x="2697310" y="3702433"/>
              <a:ext cx="308770" cy="145475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eck 50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5413185" y="2329346"/>
            <a:ext cx="88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Baclofen</a:t>
            </a: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406202" y="513444"/>
            <a:ext cx="8460432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b="1" dirty="0">
                <a:solidFill>
                  <a:srgbClr val="7F7F7F"/>
                </a:solidFill>
              </a:rPr>
              <a:t>Résumé efficacité pharmacothérapies</a:t>
            </a:r>
          </a:p>
        </p:txBody>
      </p:sp>
      <p:sp>
        <p:nvSpPr>
          <p:cNvPr id="54" name="Oval 53"/>
          <p:cNvSpPr/>
          <p:nvPr/>
        </p:nvSpPr>
        <p:spPr>
          <a:xfrm>
            <a:off x="7347327" y="2647257"/>
            <a:ext cx="720080" cy="6876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↓ cons</a:t>
            </a:r>
          </a:p>
        </p:txBody>
      </p:sp>
      <p:grpSp>
        <p:nvGrpSpPr>
          <p:cNvPr id="55" name="Gruppierung 54"/>
          <p:cNvGrpSpPr/>
          <p:nvPr/>
        </p:nvGrpSpPr>
        <p:grpSpPr>
          <a:xfrm>
            <a:off x="7110566" y="3346418"/>
            <a:ext cx="596801" cy="2163522"/>
            <a:chOff x="2100509" y="3728577"/>
            <a:chExt cx="596801" cy="2163522"/>
          </a:xfrm>
        </p:grpSpPr>
        <p:sp>
          <p:nvSpPr>
            <p:cNvPr id="56" name="Oval 55"/>
            <p:cNvSpPr/>
            <p:nvPr/>
          </p:nvSpPr>
          <p:spPr>
            <a:xfrm>
              <a:off x="2172517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57" name="Gerade Verbindung 56"/>
            <p:cNvCxnSpPr>
              <a:stCxn id="54" idx="4"/>
              <a:endCxn id="56" idx="0"/>
            </p:cNvCxnSpPr>
            <p:nvPr/>
          </p:nvCxnSpPr>
          <p:spPr>
            <a:xfrm flipH="1">
              <a:off x="2388541" y="3728577"/>
              <a:ext cx="308769" cy="1428615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2100509" y="564587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Abst</a:t>
              </a:r>
            </a:p>
          </p:txBody>
        </p:sp>
      </p:grpSp>
      <p:grpSp>
        <p:nvGrpSpPr>
          <p:cNvPr id="59" name="Gruppierung 58"/>
          <p:cNvGrpSpPr/>
          <p:nvPr/>
        </p:nvGrpSpPr>
        <p:grpSpPr>
          <a:xfrm>
            <a:off x="7557213" y="3346418"/>
            <a:ext cx="917848" cy="2163522"/>
            <a:chOff x="2547156" y="3728577"/>
            <a:chExt cx="917848" cy="2163522"/>
          </a:xfrm>
        </p:grpSpPr>
        <p:sp>
          <p:nvSpPr>
            <p:cNvPr id="60" name="Oval 59"/>
            <p:cNvSpPr/>
            <p:nvPr/>
          </p:nvSpPr>
          <p:spPr>
            <a:xfrm>
              <a:off x="2790056" y="5157192"/>
              <a:ext cx="432048" cy="432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+</a:t>
              </a:r>
            </a:p>
          </p:txBody>
        </p:sp>
        <p:cxnSp>
          <p:nvCxnSpPr>
            <p:cNvPr id="61" name="Gerade Verbindung 60"/>
            <p:cNvCxnSpPr>
              <a:stCxn id="54" idx="4"/>
              <a:endCxn id="60" idx="0"/>
            </p:cNvCxnSpPr>
            <p:nvPr/>
          </p:nvCxnSpPr>
          <p:spPr>
            <a:xfrm>
              <a:off x="2697310" y="3728577"/>
              <a:ext cx="308770" cy="1428615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/>
            <p:cNvSpPr/>
            <p:nvPr/>
          </p:nvSpPr>
          <p:spPr>
            <a:xfrm>
              <a:off x="2547156" y="5645878"/>
              <a:ext cx="917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/>
                <a:t>↓ cons</a:t>
              </a: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7236296" y="2339480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Nalmefène</a:t>
            </a:r>
          </a:p>
        </p:txBody>
      </p:sp>
    </p:spTree>
    <p:extLst>
      <p:ext uri="{BB962C8B-B14F-4D97-AF65-F5344CB8AC3E}">
        <p14:creationId xmlns:p14="http://schemas.microsoft.com/office/powerpoint/2010/main" val="3010158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sldNum" sz="quarter" idx="4294967295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48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3" name="image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04" y="6107880"/>
            <a:ext cx="13208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5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296" y="6201542"/>
            <a:ext cx="419101" cy="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89"/>
          <p:cNvSpPr/>
          <p:nvPr/>
        </p:nvSpPr>
        <p:spPr>
          <a:xfrm>
            <a:off x="3551239" y="6234880"/>
            <a:ext cx="2603501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3703637">
              <a:lnSpc>
                <a:spcPct val="90000"/>
              </a:lnSpc>
              <a:spcBef>
                <a:spcPts val="100"/>
              </a:spcBef>
              <a:buClr>
                <a:srgbClr val="000000"/>
              </a:buClr>
              <a:buFont typeface="Arial"/>
              <a:defRPr sz="1800"/>
            </a:pPr>
            <a:r>
              <a:rPr sz="7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Centre collaborateur OMS</a:t>
            </a:r>
            <a:endParaRPr sz="140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0" algn="ctr" defTabSz="3703637">
              <a:lnSpc>
                <a:spcPct val="90000"/>
              </a:lnSpc>
              <a:spcBef>
                <a:spcPts val="100"/>
              </a:spcBef>
              <a:buClr>
                <a:srgbClr val="000000"/>
              </a:buClr>
              <a:buFont typeface="Arial"/>
              <a:defRPr sz="1800"/>
            </a:pPr>
            <a:r>
              <a:rPr sz="7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pour l’enseignement et la recherche sur les addictions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ung 52"/>
          <p:cNvGrpSpPr/>
          <p:nvPr/>
        </p:nvGrpSpPr>
        <p:grpSpPr>
          <a:xfrm>
            <a:off x="1927681" y="1282764"/>
            <a:ext cx="6172711" cy="4320480"/>
            <a:chOff x="1927681" y="1484784"/>
            <a:chExt cx="6172711" cy="4320480"/>
          </a:xfrm>
        </p:grpSpPr>
        <p:pic>
          <p:nvPicPr>
            <p:cNvPr id="4" name="Bild 3" descr="adasda-1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4248" y="1484784"/>
              <a:ext cx="1296144" cy="1296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Bild 5" descr="fatherson-1-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150" y="2984850"/>
              <a:ext cx="1272242" cy="12722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Bild 6" descr="business-man-trave_3067570b-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28150" y="4533022"/>
              <a:ext cx="1272242" cy="12722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aute 21"/>
            <p:cNvSpPr/>
            <p:nvPr/>
          </p:nvSpPr>
          <p:spPr>
            <a:xfrm>
              <a:off x="6084168" y="3573016"/>
              <a:ext cx="144016" cy="96061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7" name="Gewinkelte Verbindung 36"/>
            <p:cNvCxnSpPr>
              <a:stCxn id="22" idx="0"/>
              <a:endCxn id="4" idx="1"/>
            </p:cNvCxnSpPr>
            <p:nvPr/>
          </p:nvCxnSpPr>
          <p:spPr>
            <a:xfrm rot="5400000" flipH="1" flipV="1">
              <a:off x="5760132" y="2528900"/>
              <a:ext cx="1440160" cy="648072"/>
            </a:xfrm>
            <a:prstGeom prst="bentConnector2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2" idx="3"/>
              <a:endCxn id="6" idx="1"/>
            </p:cNvCxnSpPr>
            <p:nvPr/>
          </p:nvCxnSpPr>
          <p:spPr>
            <a:xfrm>
              <a:off x="1927681" y="3620971"/>
              <a:ext cx="4900469" cy="0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winkelte Verbindung 49"/>
            <p:cNvCxnSpPr>
              <a:stCxn id="7" idx="3"/>
              <a:endCxn id="22" idx="2"/>
            </p:cNvCxnSpPr>
            <p:nvPr/>
          </p:nvCxnSpPr>
          <p:spPr>
            <a:xfrm rot="10800000">
              <a:off x="6156176" y="3669077"/>
              <a:ext cx="671974" cy="1500066"/>
            </a:xfrm>
            <a:prstGeom prst="bentConnector2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Bild 51" descr="Unbenannt-1.jp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858098"/>
            <a:ext cx="576000" cy="1152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799837" y="188913"/>
            <a:ext cx="6715125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Objectifs thérapeutiques</a:t>
            </a:r>
          </a:p>
        </p:txBody>
      </p:sp>
      <p:pic>
        <p:nvPicPr>
          <p:cNvPr id="2" name="Bild 1" descr="werrrrrrr-1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" y="2050799"/>
            <a:ext cx="1234261" cy="2736304"/>
          </a:xfrm>
          <a:prstGeom prst="rect">
            <a:avLst/>
          </a:prstGeom>
        </p:spPr>
      </p:pic>
      <p:pic>
        <p:nvPicPr>
          <p:cNvPr id="8" name="Bild 7" descr="Unbenannt-1-3.jp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858098"/>
            <a:ext cx="576000" cy="1152000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4716016" y="268669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>
                <a:solidFill>
                  <a:srgbClr val="80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1367508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ung 52"/>
          <p:cNvGrpSpPr/>
          <p:nvPr/>
        </p:nvGrpSpPr>
        <p:grpSpPr>
          <a:xfrm>
            <a:off x="1927681" y="1484784"/>
            <a:ext cx="6172711" cy="4320480"/>
            <a:chOff x="1927681" y="1484784"/>
            <a:chExt cx="6172711" cy="4320480"/>
          </a:xfrm>
        </p:grpSpPr>
        <p:pic>
          <p:nvPicPr>
            <p:cNvPr id="4" name="Bild 3" descr="adasda-1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4248" y="1484784"/>
              <a:ext cx="1296144" cy="1296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Bild 5" descr="fatherson-1-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150" y="2984850"/>
              <a:ext cx="1272242" cy="12722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Bild 6" descr="business-man-trave_3067570b-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28150" y="4533022"/>
              <a:ext cx="1272242" cy="12722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aute 21"/>
            <p:cNvSpPr/>
            <p:nvPr/>
          </p:nvSpPr>
          <p:spPr>
            <a:xfrm>
              <a:off x="6084168" y="3573016"/>
              <a:ext cx="144016" cy="96061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7" name="Gewinkelte Verbindung 36"/>
            <p:cNvCxnSpPr>
              <a:stCxn id="22" idx="0"/>
              <a:endCxn id="4" idx="1"/>
            </p:cNvCxnSpPr>
            <p:nvPr/>
          </p:nvCxnSpPr>
          <p:spPr>
            <a:xfrm rot="5400000" flipH="1" flipV="1">
              <a:off x="5760132" y="2528900"/>
              <a:ext cx="1440160" cy="648072"/>
            </a:xfrm>
            <a:prstGeom prst="bentConnector2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2" idx="3"/>
            </p:cNvCxnSpPr>
            <p:nvPr/>
          </p:nvCxnSpPr>
          <p:spPr>
            <a:xfrm>
              <a:off x="1927681" y="3620971"/>
              <a:ext cx="4876567" cy="0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winkelte Verbindung 49"/>
            <p:cNvCxnSpPr>
              <a:stCxn id="7" idx="3"/>
              <a:endCxn id="22" idx="2"/>
            </p:cNvCxnSpPr>
            <p:nvPr/>
          </p:nvCxnSpPr>
          <p:spPr>
            <a:xfrm rot="10800000">
              <a:off x="6156176" y="3669077"/>
              <a:ext cx="671974" cy="1500066"/>
            </a:xfrm>
            <a:prstGeom prst="bentConnector2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93420" y="265240"/>
            <a:ext cx="6715125" cy="1143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rPr lang="fr-CH" b="1" dirty="0">
                <a:solidFill>
                  <a:srgbClr val="7F7F7F"/>
                </a:solidFill>
              </a:rPr>
              <a:t>Objectifs thérapeutiques</a:t>
            </a:r>
          </a:p>
        </p:txBody>
      </p:sp>
      <p:pic>
        <p:nvPicPr>
          <p:cNvPr id="2" name="Bild 1" descr="werrrrrrr-1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" y="2252819"/>
            <a:ext cx="1234261" cy="2736304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4716016" y="303301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>
                <a:solidFill>
                  <a:srgbClr val="800000"/>
                </a:solidFill>
              </a:rPr>
              <a:t>✘</a:t>
            </a:r>
          </a:p>
        </p:txBody>
      </p:sp>
      <p:pic>
        <p:nvPicPr>
          <p:cNvPr id="5" name="Bild 4" descr="alcohol-smoking-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102067"/>
            <a:ext cx="1063722" cy="106372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2046510" y="4394522"/>
            <a:ext cx="263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Qu’est-ce qui représente l’</a:t>
            </a:r>
            <a:r>
              <a:rPr lang="fr-CH" sz="1200" i="1" dirty="0"/>
              <a:t>obstacle</a:t>
            </a:r>
            <a:r>
              <a:rPr lang="fr-CH" sz="1200" dirty="0"/>
              <a:t>?</a:t>
            </a:r>
          </a:p>
          <a:p>
            <a:r>
              <a:rPr lang="fr-CH" sz="1200" dirty="0"/>
              <a:t>Qu’est-ce qui est à</a:t>
            </a:r>
            <a:r>
              <a:rPr lang="fr-CH" sz="1200" i="1" dirty="0"/>
              <a:t> rémedier </a:t>
            </a:r>
            <a:r>
              <a:rPr lang="fr-CH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1458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20"/>
          <p:cNvCxnSpPr/>
          <p:nvPr/>
        </p:nvCxnSpPr>
        <p:spPr>
          <a:xfrm>
            <a:off x="4572000" y="3072631"/>
            <a:ext cx="223224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15" descr="adasda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36444"/>
            <a:ext cx="129614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Bild 16" descr="fatherson-1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150" y="2436510"/>
            <a:ext cx="1272242" cy="127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Bild 17" descr="business-man-trave_3067570b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28150" y="3984682"/>
            <a:ext cx="1272242" cy="127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aute 18"/>
          <p:cNvSpPr/>
          <p:nvPr/>
        </p:nvSpPr>
        <p:spPr>
          <a:xfrm>
            <a:off x="6084168" y="3024676"/>
            <a:ext cx="144016" cy="96061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Gewinkelte Verbindung 19"/>
          <p:cNvCxnSpPr>
            <a:stCxn id="19" idx="0"/>
            <a:endCxn id="16" idx="1"/>
          </p:cNvCxnSpPr>
          <p:nvPr/>
        </p:nvCxnSpPr>
        <p:spPr>
          <a:xfrm rot="5400000" flipH="1" flipV="1">
            <a:off x="5760132" y="1980560"/>
            <a:ext cx="1440160" cy="648072"/>
          </a:xfrm>
          <a:prstGeom prst="bentConnector2">
            <a:avLst/>
          </a:prstGeom>
          <a:ln w="9525" cmpd="sng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18" idx="3"/>
            <a:endCxn id="19" idx="2"/>
          </p:cNvCxnSpPr>
          <p:nvPr/>
        </p:nvCxnSpPr>
        <p:spPr>
          <a:xfrm rot="10800000">
            <a:off x="6156176" y="3120737"/>
            <a:ext cx="671974" cy="1500066"/>
          </a:xfrm>
          <a:prstGeom prst="bent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716016" y="248467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>
                <a:solidFill>
                  <a:srgbClr val="800000"/>
                </a:solidFill>
              </a:rPr>
              <a:t>✘</a:t>
            </a:r>
          </a:p>
        </p:txBody>
      </p:sp>
      <p:sp>
        <p:nvSpPr>
          <p:cNvPr id="26" name="Raute 25"/>
          <p:cNvSpPr/>
          <p:nvPr/>
        </p:nvSpPr>
        <p:spPr>
          <a:xfrm>
            <a:off x="4499992" y="3024600"/>
            <a:ext cx="144016" cy="96061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" name="Gruppierung 10"/>
          <p:cNvGrpSpPr/>
          <p:nvPr/>
        </p:nvGrpSpPr>
        <p:grpSpPr>
          <a:xfrm>
            <a:off x="3101119" y="601107"/>
            <a:ext cx="1054953" cy="1169827"/>
            <a:chOff x="3101119" y="1149447"/>
            <a:chExt cx="1054953" cy="1169827"/>
          </a:xfrm>
        </p:grpSpPr>
        <p:sp>
          <p:nvSpPr>
            <p:cNvPr id="13" name="Textfeld 12"/>
            <p:cNvSpPr txBox="1"/>
            <p:nvPr/>
          </p:nvSpPr>
          <p:spPr>
            <a:xfrm>
              <a:off x="3101119" y="1149447"/>
              <a:ext cx="10549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Substance (s)</a:t>
              </a:r>
            </a:p>
          </p:txBody>
        </p:sp>
        <p:pic>
          <p:nvPicPr>
            <p:cNvPr id="2" name="Bild 1" descr="Unbenadnnt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944" y="1412776"/>
              <a:ext cx="900000" cy="9064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12" name="Gruppierung 11"/>
          <p:cNvGrpSpPr/>
          <p:nvPr/>
        </p:nvGrpSpPr>
        <p:grpSpPr>
          <a:xfrm>
            <a:off x="2008635" y="1250898"/>
            <a:ext cx="900000" cy="1161610"/>
            <a:chOff x="2008635" y="1799238"/>
            <a:chExt cx="900000" cy="1161610"/>
          </a:xfrm>
        </p:grpSpPr>
        <p:sp>
          <p:nvSpPr>
            <p:cNvPr id="22" name="Textfeld 21"/>
            <p:cNvSpPr txBox="1"/>
            <p:nvPr/>
          </p:nvSpPr>
          <p:spPr>
            <a:xfrm>
              <a:off x="2040986" y="1799238"/>
              <a:ext cx="8352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Produit (s)</a:t>
              </a:r>
            </a:p>
          </p:txBody>
        </p:sp>
        <p:pic>
          <p:nvPicPr>
            <p:cNvPr id="4" name="Bild 3" descr="cocaine-250x363-1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635" y="2060848"/>
              <a:ext cx="900000" cy="90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14" name="Gruppierung 13"/>
          <p:cNvGrpSpPr/>
          <p:nvPr/>
        </p:nvGrpSpPr>
        <p:grpSpPr>
          <a:xfrm>
            <a:off x="899592" y="1794107"/>
            <a:ext cx="900000" cy="1161610"/>
            <a:chOff x="899592" y="2342447"/>
            <a:chExt cx="900000" cy="1161610"/>
          </a:xfrm>
        </p:grpSpPr>
        <p:pic>
          <p:nvPicPr>
            <p:cNvPr id="5" name="Bild 4" descr="135924-424x283-Cocaine-1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2604057"/>
              <a:ext cx="900000" cy="90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5" name="Textfeld 24"/>
            <p:cNvSpPr txBox="1"/>
            <p:nvPr/>
          </p:nvSpPr>
          <p:spPr>
            <a:xfrm>
              <a:off x="1084745" y="2342447"/>
              <a:ext cx="5139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Dose</a:t>
              </a: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924054" y="3277517"/>
            <a:ext cx="900000" cy="1343287"/>
            <a:chOff x="924054" y="3825857"/>
            <a:chExt cx="900000" cy="1343287"/>
          </a:xfrm>
        </p:grpSpPr>
        <p:pic>
          <p:nvPicPr>
            <p:cNvPr id="6" name="Bild 5" descr="agenda_placeholder-1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054" y="3825857"/>
              <a:ext cx="900000" cy="90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7" name="Textfeld 26"/>
            <p:cNvSpPr txBox="1"/>
            <p:nvPr/>
          </p:nvSpPr>
          <p:spPr>
            <a:xfrm>
              <a:off x="944523" y="4738257"/>
              <a:ext cx="859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Fréquence</a:t>
              </a:r>
            </a:p>
            <a:p>
              <a:pPr algn="ctr"/>
              <a:r>
                <a:rPr lang="fr-CH" sz="1100" dirty="0"/>
                <a:t>Rhytme</a:t>
              </a:r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1920227" y="3852868"/>
            <a:ext cx="1062805" cy="1330887"/>
            <a:chOff x="1920227" y="4401208"/>
            <a:chExt cx="1062805" cy="1330887"/>
          </a:xfrm>
        </p:grpSpPr>
        <p:pic>
          <p:nvPicPr>
            <p:cNvPr id="10" name="Bild 9" descr="heroininjection1-1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635" y="4401208"/>
              <a:ext cx="900000" cy="90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8" name="Textfeld 27"/>
            <p:cNvSpPr txBox="1"/>
            <p:nvPr/>
          </p:nvSpPr>
          <p:spPr>
            <a:xfrm>
              <a:off x="1920227" y="5301208"/>
              <a:ext cx="1062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Mode</a:t>
              </a:r>
            </a:p>
            <a:p>
              <a:pPr algn="ctr"/>
              <a:r>
                <a:rPr lang="fr-CH" sz="1100" dirty="0"/>
                <a:t>administration</a:t>
              </a:r>
            </a:p>
          </p:txBody>
        </p:sp>
      </p:grpSp>
      <p:grpSp>
        <p:nvGrpSpPr>
          <p:cNvPr id="33" name="Gruppierung 32"/>
          <p:cNvGrpSpPr/>
          <p:nvPr/>
        </p:nvGrpSpPr>
        <p:grpSpPr>
          <a:xfrm>
            <a:off x="3167944" y="4356924"/>
            <a:ext cx="900000" cy="1161610"/>
            <a:chOff x="3167944" y="4905264"/>
            <a:chExt cx="900000" cy="1161610"/>
          </a:xfrm>
        </p:grpSpPr>
        <p:pic>
          <p:nvPicPr>
            <p:cNvPr id="8" name="Bild 7" descr="article-1180859-04E8E8BA000005DC-338_468x302-1.jp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944" y="4905264"/>
              <a:ext cx="900000" cy="90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9" name="Textfeld 28"/>
            <p:cNvSpPr txBox="1"/>
            <p:nvPr/>
          </p:nvSpPr>
          <p:spPr>
            <a:xfrm>
              <a:off x="3244262" y="5805264"/>
              <a:ext cx="749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dirty="0"/>
                <a:t>Contexte</a:t>
              </a:r>
            </a:p>
          </p:txBody>
        </p:sp>
      </p:grpSp>
      <p:cxnSp>
        <p:nvCxnSpPr>
          <p:cNvPr id="30" name="Gekrümmte Verbindung 29"/>
          <p:cNvCxnSpPr>
            <a:stCxn id="2" idx="2"/>
            <a:endCxn id="26" idx="1"/>
          </p:cNvCxnSpPr>
          <p:nvPr/>
        </p:nvCxnSpPr>
        <p:spPr>
          <a:xfrm rot="16200000" flipH="1">
            <a:off x="3408120" y="1980758"/>
            <a:ext cx="1301697" cy="882048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krümmte Verbindung 31"/>
          <p:cNvCxnSpPr>
            <a:stCxn id="4" idx="2"/>
            <a:endCxn id="26" idx="1"/>
          </p:cNvCxnSpPr>
          <p:nvPr/>
        </p:nvCxnSpPr>
        <p:spPr>
          <a:xfrm rot="16200000" flipH="1">
            <a:off x="3149252" y="1721890"/>
            <a:ext cx="660123" cy="2041357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krümmte Verbindung 34"/>
          <p:cNvCxnSpPr>
            <a:stCxn id="5" idx="2"/>
            <a:endCxn id="26" idx="1"/>
          </p:cNvCxnSpPr>
          <p:nvPr/>
        </p:nvCxnSpPr>
        <p:spPr>
          <a:xfrm rot="16200000" flipH="1">
            <a:off x="2866335" y="1438974"/>
            <a:ext cx="116914" cy="3150400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krümmte Verbindung 37"/>
          <p:cNvCxnSpPr>
            <a:stCxn id="6" idx="0"/>
            <a:endCxn id="26" idx="1"/>
          </p:cNvCxnSpPr>
          <p:nvPr/>
        </p:nvCxnSpPr>
        <p:spPr>
          <a:xfrm rot="5400000" flipH="1" flipV="1">
            <a:off x="2834580" y="1612105"/>
            <a:ext cx="204886" cy="3125938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>
            <a:stCxn id="10" idx="0"/>
            <a:endCxn id="26" idx="1"/>
          </p:cNvCxnSpPr>
          <p:nvPr/>
        </p:nvCxnSpPr>
        <p:spPr>
          <a:xfrm rot="5400000" flipH="1" flipV="1">
            <a:off x="3089195" y="2442072"/>
            <a:ext cx="780237" cy="2041357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krümmte Verbindung 41"/>
          <p:cNvCxnSpPr>
            <a:stCxn id="8" idx="0"/>
            <a:endCxn id="26" idx="1"/>
          </p:cNvCxnSpPr>
          <p:nvPr/>
        </p:nvCxnSpPr>
        <p:spPr>
          <a:xfrm rot="5400000" flipH="1" flipV="1">
            <a:off x="3416822" y="3273754"/>
            <a:ext cx="1284293" cy="882048"/>
          </a:xfrm>
          <a:prstGeom prst="curvedConnector2">
            <a:avLst/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67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314" name="Group 2"/>
          <p:cNvGrpSpPr>
            <a:grpSpLocks/>
          </p:cNvGrpSpPr>
          <p:nvPr/>
        </p:nvGrpSpPr>
        <p:grpSpPr bwMode="auto">
          <a:xfrm>
            <a:off x="1711325" y="1123888"/>
            <a:ext cx="806450" cy="3959225"/>
            <a:chOff x="1078" y="1117"/>
            <a:chExt cx="508" cy="2494"/>
          </a:xfrm>
        </p:grpSpPr>
        <p:sp>
          <p:nvSpPr>
            <p:cNvPr id="1421315" name="Text Box 3"/>
            <p:cNvSpPr txBox="1">
              <a:spLocks noChangeArrowheads="1"/>
            </p:cNvSpPr>
            <p:nvPr/>
          </p:nvSpPr>
          <p:spPr bwMode="auto">
            <a:xfrm>
              <a:off x="1078" y="1117"/>
              <a:ext cx="5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1938" indent="-2619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fr-CH" sz="1600">
                  <a:latin typeface="Univers" charset="0"/>
                  <a:cs typeface="+mn-cs"/>
                </a:rPr>
                <a:t>Risque</a:t>
              </a:r>
            </a:p>
          </p:txBody>
        </p:sp>
        <p:sp>
          <p:nvSpPr>
            <p:cNvPr id="1421316" name="Line 4"/>
            <p:cNvSpPr>
              <a:spLocks noChangeShapeType="1"/>
            </p:cNvSpPr>
            <p:nvPr/>
          </p:nvSpPr>
          <p:spPr bwMode="auto">
            <a:xfrm flipV="1">
              <a:off x="1338" y="1480"/>
              <a:ext cx="0" cy="2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H">
                <a:cs typeface="+mn-cs"/>
              </a:endParaRPr>
            </a:p>
          </p:txBody>
        </p:sp>
      </p:grpSp>
      <p:grpSp>
        <p:nvGrpSpPr>
          <p:cNvPr id="1421317" name="Group 5"/>
          <p:cNvGrpSpPr>
            <a:grpSpLocks/>
          </p:cNvGrpSpPr>
          <p:nvPr/>
        </p:nvGrpSpPr>
        <p:grpSpPr bwMode="auto">
          <a:xfrm>
            <a:off x="1908175" y="4435413"/>
            <a:ext cx="5883275" cy="1035050"/>
            <a:chOff x="1202" y="3203"/>
            <a:chExt cx="3706" cy="652"/>
          </a:xfrm>
        </p:grpSpPr>
        <p:sp>
          <p:nvSpPr>
            <p:cNvPr id="1421318" name="Line 6"/>
            <p:cNvSpPr>
              <a:spLocks noChangeShapeType="1"/>
            </p:cNvSpPr>
            <p:nvPr/>
          </p:nvSpPr>
          <p:spPr bwMode="auto">
            <a:xfrm>
              <a:off x="1338" y="3611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H">
                <a:cs typeface="+mn-cs"/>
              </a:endParaRPr>
            </a:p>
          </p:txBody>
        </p:sp>
        <p:sp>
          <p:nvSpPr>
            <p:cNvPr id="1421319" name="Text Box 7"/>
            <p:cNvSpPr txBox="1">
              <a:spLocks noChangeArrowheads="1"/>
            </p:cNvSpPr>
            <p:nvPr/>
          </p:nvSpPr>
          <p:spPr bwMode="auto">
            <a:xfrm>
              <a:off x="4286" y="3203"/>
              <a:ext cx="62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1938" indent="-2619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fr-CH" sz="1600">
                  <a:latin typeface="Univers" charset="0"/>
                  <a:cs typeface="+mn-cs"/>
                </a:rPr>
                <a:t>Quantité</a:t>
              </a:r>
            </a:p>
          </p:txBody>
        </p:sp>
        <p:sp>
          <p:nvSpPr>
            <p:cNvPr id="1421320" name="Text Box 8"/>
            <p:cNvSpPr txBox="1">
              <a:spLocks noChangeArrowheads="1"/>
            </p:cNvSpPr>
            <p:nvPr/>
          </p:nvSpPr>
          <p:spPr bwMode="auto">
            <a:xfrm>
              <a:off x="1202" y="3566"/>
              <a:ext cx="1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1938" indent="-2619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fr-CH" sz="1600">
                  <a:latin typeface="Univers" charset="0"/>
                  <a:cs typeface="+mn-cs"/>
                </a:rPr>
                <a:t>0</a:t>
              </a:r>
            </a:p>
          </p:txBody>
        </p:sp>
      </p:grpSp>
      <p:grpSp>
        <p:nvGrpSpPr>
          <p:cNvPr id="1421321" name="Group 9"/>
          <p:cNvGrpSpPr>
            <a:grpSpLocks/>
          </p:cNvGrpSpPr>
          <p:nvPr/>
        </p:nvGrpSpPr>
        <p:grpSpPr bwMode="auto">
          <a:xfrm>
            <a:off x="1476376" y="1916050"/>
            <a:ext cx="4895851" cy="3168650"/>
            <a:chOff x="930" y="1616"/>
            <a:chExt cx="3084" cy="1996"/>
          </a:xfrm>
        </p:grpSpPr>
        <p:sp>
          <p:nvSpPr>
            <p:cNvPr id="1421322" name="Line 10"/>
            <p:cNvSpPr>
              <a:spLocks noChangeShapeType="1"/>
            </p:cNvSpPr>
            <p:nvPr/>
          </p:nvSpPr>
          <p:spPr bwMode="auto">
            <a:xfrm>
              <a:off x="930" y="3612"/>
              <a:ext cx="453" cy="0"/>
            </a:xfrm>
            <a:prstGeom prst="line">
              <a:avLst/>
            </a:prstGeom>
            <a:noFill/>
            <a:ln w="57150">
              <a:solidFill>
                <a:srgbClr val="AC4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H">
                <a:cs typeface="+mn-cs"/>
              </a:endParaRPr>
            </a:p>
          </p:txBody>
        </p:sp>
        <p:sp>
          <p:nvSpPr>
            <p:cNvPr id="1421323" name="Line 11"/>
            <p:cNvSpPr>
              <a:spLocks noChangeShapeType="1"/>
            </p:cNvSpPr>
            <p:nvPr/>
          </p:nvSpPr>
          <p:spPr bwMode="auto">
            <a:xfrm rot="-5400000">
              <a:off x="385" y="2614"/>
              <a:ext cx="1996" cy="0"/>
            </a:xfrm>
            <a:prstGeom prst="line">
              <a:avLst/>
            </a:prstGeom>
            <a:noFill/>
            <a:ln w="57150">
              <a:solidFill>
                <a:srgbClr val="AC4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H">
                <a:cs typeface="+mn-cs"/>
              </a:endParaRPr>
            </a:p>
          </p:txBody>
        </p:sp>
        <p:sp>
          <p:nvSpPr>
            <p:cNvPr id="1421324" name="Line 12"/>
            <p:cNvSpPr>
              <a:spLocks noChangeShapeType="1"/>
            </p:cNvSpPr>
            <p:nvPr/>
          </p:nvSpPr>
          <p:spPr bwMode="auto">
            <a:xfrm>
              <a:off x="1383" y="1638"/>
              <a:ext cx="2631" cy="0"/>
            </a:xfrm>
            <a:prstGeom prst="line">
              <a:avLst/>
            </a:prstGeom>
            <a:noFill/>
            <a:ln w="57150">
              <a:solidFill>
                <a:srgbClr val="AC4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H">
                <a:cs typeface="+mn-cs"/>
              </a:endParaRPr>
            </a:p>
          </p:txBody>
        </p:sp>
      </p:grpSp>
      <p:sp>
        <p:nvSpPr>
          <p:cNvPr id="1421325" name="Oval 13"/>
          <p:cNvSpPr>
            <a:spLocks noChangeArrowheads="1"/>
          </p:cNvSpPr>
          <p:nvPr/>
        </p:nvSpPr>
        <p:spPr bwMode="auto">
          <a:xfrm>
            <a:off x="2916238" y="1771588"/>
            <a:ext cx="360362" cy="358775"/>
          </a:xfrm>
          <a:prstGeom prst="ellipse">
            <a:avLst/>
          </a:prstGeom>
          <a:noFill/>
          <a:ln w="76200">
            <a:solidFill>
              <a:srgbClr val="AF35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CH">
              <a:cs typeface="+mn-cs"/>
            </a:endParaRPr>
          </a:p>
        </p:txBody>
      </p:sp>
      <p:sp>
        <p:nvSpPr>
          <p:cNvPr id="1421326" name="Oval 14"/>
          <p:cNvSpPr>
            <a:spLocks noChangeArrowheads="1"/>
          </p:cNvSpPr>
          <p:nvPr/>
        </p:nvSpPr>
        <p:spPr bwMode="auto">
          <a:xfrm>
            <a:off x="1619250" y="4867213"/>
            <a:ext cx="360363" cy="358775"/>
          </a:xfrm>
          <a:prstGeom prst="ellipse">
            <a:avLst/>
          </a:prstGeom>
          <a:noFill/>
          <a:ln w="76200">
            <a:solidFill>
              <a:srgbClr val="416D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CH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28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25" grpId="0" animBg="1"/>
      <p:bldP spid="14213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 bwMode="auto">
          <a:xfrm>
            <a:off x="851199" y="88355"/>
            <a:ext cx="6715125" cy="1143000"/>
          </a:xfrm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r>
              <a:rPr lang="fr-CH" sz="2400" b="1" dirty="0">
                <a:solidFill>
                  <a:srgbClr val="7F7F7F"/>
                </a:solidFill>
              </a:rPr>
              <a:t>Risque relatif de maladie en fonction de la consommation d'alcool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828664" y="5581591"/>
            <a:ext cx="2735262" cy="27967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CH" sz="1050" noProof="0">
                <a:ea typeface="+mn-ea"/>
                <a:cs typeface="+mn-cs"/>
              </a:rPr>
              <a:t>White et al. BMJ 2002</a:t>
            </a:r>
          </a:p>
        </p:txBody>
      </p:sp>
      <p:grpSp>
        <p:nvGrpSpPr>
          <p:cNvPr id="34822" name="Group 24"/>
          <p:cNvGrpSpPr>
            <a:grpSpLocks/>
          </p:cNvGrpSpPr>
          <p:nvPr/>
        </p:nvGrpSpPr>
        <p:grpSpPr bwMode="auto">
          <a:xfrm>
            <a:off x="971600" y="1363685"/>
            <a:ext cx="6766364" cy="4114298"/>
            <a:chOff x="881079" y="1222615"/>
            <a:chExt cx="7384600" cy="5003018"/>
          </a:xfrm>
        </p:grpSpPr>
        <p:sp>
          <p:nvSpPr>
            <p:cNvPr id="2" name="Line 10"/>
            <p:cNvSpPr>
              <a:spLocks noChangeShapeType="1"/>
            </p:cNvSpPr>
            <p:nvPr/>
          </p:nvSpPr>
          <p:spPr bwMode="auto">
            <a:xfrm>
              <a:off x="2830410" y="6109764"/>
              <a:ext cx="176201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  <a:cs typeface="Arial" charset="0"/>
              </a:endParaRPr>
            </a:p>
          </p:txBody>
        </p:sp>
        <p:sp>
          <p:nvSpPr>
            <p:cNvPr id="34824" name="Line 11"/>
            <p:cNvSpPr>
              <a:spLocks noChangeShapeType="1"/>
            </p:cNvSpPr>
            <p:nvPr/>
          </p:nvSpPr>
          <p:spPr bwMode="auto">
            <a:xfrm>
              <a:off x="4305300" y="6110528"/>
              <a:ext cx="17621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825" name="Line 12"/>
            <p:cNvSpPr>
              <a:spLocks noChangeShapeType="1"/>
            </p:cNvSpPr>
            <p:nvPr/>
          </p:nvSpPr>
          <p:spPr bwMode="auto">
            <a:xfrm>
              <a:off x="5241925" y="6110528"/>
              <a:ext cx="17621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826" name="Rectangle 547"/>
            <p:cNvSpPr>
              <a:spLocks noChangeArrowheads="1"/>
            </p:cNvSpPr>
            <p:nvPr/>
          </p:nvSpPr>
          <p:spPr bwMode="auto">
            <a:xfrm>
              <a:off x="3143250" y="1363903"/>
              <a:ext cx="147638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grpSp>
          <p:nvGrpSpPr>
            <p:cNvPr id="34827" name="Group 723"/>
            <p:cNvGrpSpPr>
              <a:grpSpLocks/>
            </p:cNvGrpSpPr>
            <p:nvPr/>
          </p:nvGrpSpPr>
          <p:grpSpPr bwMode="auto">
            <a:xfrm>
              <a:off x="2811463" y="1656003"/>
              <a:ext cx="1036637" cy="854075"/>
              <a:chOff x="3270576" y="1572223"/>
              <a:chExt cx="1035476" cy="853647"/>
            </a:xfrm>
          </p:grpSpPr>
          <p:sp>
            <p:nvSpPr>
              <p:cNvPr id="35120" name="Line 558"/>
              <p:cNvSpPr>
                <a:spLocks noChangeShapeType="1"/>
              </p:cNvSpPr>
              <p:nvPr/>
            </p:nvSpPr>
            <p:spPr bwMode="auto">
              <a:xfrm flipH="1">
                <a:off x="3272059" y="1572155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1" name="Line 559"/>
              <p:cNvSpPr>
                <a:spLocks noChangeShapeType="1"/>
              </p:cNvSpPr>
              <p:nvPr/>
            </p:nvSpPr>
            <p:spPr bwMode="auto">
              <a:xfrm flipH="1">
                <a:off x="3272059" y="1741905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2" name="Line 560"/>
              <p:cNvSpPr>
                <a:spLocks noChangeShapeType="1"/>
              </p:cNvSpPr>
              <p:nvPr/>
            </p:nvSpPr>
            <p:spPr bwMode="auto">
              <a:xfrm flipH="1">
                <a:off x="3272059" y="1911657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3" name="Line 561"/>
              <p:cNvSpPr>
                <a:spLocks noChangeShapeType="1"/>
              </p:cNvSpPr>
              <p:nvPr/>
            </p:nvSpPr>
            <p:spPr bwMode="auto">
              <a:xfrm flipH="1">
                <a:off x="3272059" y="2081407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4" name="Line 562"/>
              <p:cNvSpPr>
                <a:spLocks noChangeShapeType="1"/>
              </p:cNvSpPr>
              <p:nvPr/>
            </p:nvSpPr>
            <p:spPr bwMode="auto">
              <a:xfrm flipH="1">
                <a:off x="3272059" y="2254332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5" name="Line 563"/>
              <p:cNvSpPr>
                <a:spLocks noChangeShapeType="1"/>
              </p:cNvSpPr>
              <p:nvPr/>
            </p:nvSpPr>
            <p:spPr bwMode="auto">
              <a:xfrm flipV="1">
                <a:off x="3272059" y="1572155"/>
                <a:ext cx="0" cy="85351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6" name="Line 564"/>
              <p:cNvSpPr>
                <a:spLocks noChangeShapeType="1"/>
              </p:cNvSpPr>
              <p:nvPr/>
            </p:nvSpPr>
            <p:spPr bwMode="auto">
              <a:xfrm flipH="1">
                <a:off x="3272059" y="2425669"/>
                <a:ext cx="1033828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27" name="Freeform 702"/>
              <p:cNvSpPr>
                <a:spLocks/>
              </p:cNvSpPr>
              <p:nvPr/>
            </p:nvSpPr>
            <p:spPr bwMode="auto">
              <a:xfrm>
                <a:off x="3270474" y="1621335"/>
                <a:ext cx="1035413" cy="621891"/>
              </a:xfrm>
              <a:custGeom>
                <a:avLst/>
                <a:gdLst>
                  <a:gd name="T0" fmla="*/ 2147483647 w 565"/>
                  <a:gd name="T1" fmla="*/ 0 h 340"/>
                  <a:gd name="T2" fmla="*/ 2147483647 w 565"/>
                  <a:gd name="T3" fmla="*/ 2147483647 h 340"/>
                  <a:gd name="T4" fmla="*/ 0 w 565"/>
                  <a:gd name="T5" fmla="*/ 2147483647 h 340"/>
                  <a:gd name="T6" fmla="*/ 0 60000 65536"/>
                  <a:gd name="T7" fmla="*/ 0 60000 65536"/>
                  <a:gd name="T8" fmla="*/ 0 60000 65536"/>
                  <a:gd name="T9" fmla="*/ 0 w 565"/>
                  <a:gd name="T10" fmla="*/ 0 h 340"/>
                  <a:gd name="T11" fmla="*/ 565 w 565"/>
                  <a:gd name="T12" fmla="*/ 340 h 3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5" h="340">
                    <a:moveTo>
                      <a:pt x="565" y="0"/>
                    </a:moveTo>
                    <a:cubicBezTo>
                      <a:pt x="565" y="0"/>
                      <a:pt x="445" y="139"/>
                      <a:pt x="309" y="218"/>
                    </a:cubicBezTo>
                    <a:cubicBezTo>
                      <a:pt x="173" y="297"/>
                      <a:pt x="0" y="340"/>
                      <a:pt x="0" y="340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28" name="Group 743"/>
            <p:cNvGrpSpPr>
              <a:grpSpLocks/>
            </p:cNvGrpSpPr>
            <p:nvPr/>
          </p:nvGrpSpPr>
          <p:grpSpPr bwMode="auto">
            <a:xfrm>
              <a:off x="7032625" y="3127615"/>
              <a:ext cx="1031875" cy="855663"/>
              <a:chOff x="3272938" y="4011551"/>
              <a:chExt cx="1033114" cy="854828"/>
            </a:xfrm>
          </p:grpSpPr>
          <p:sp>
            <p:nvSpPr>
              <p:cNvPr id="35112" name="Line 262"/>
              <p:cNvSpPr>
                <a:spLocks noChangeShapeType="1"/>
              </p:cNvSpPr>
              <p:nvPr/>
            </p:nvSpPr>
            <p:spPr bwMode="auto">
              <a:xfrm flipH="1">
                <a:off x="3272579" y="4011253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3" name="Line 263"/>
              <p:cNvSpPr>
                <a:spLocks noChangeShapeType="1"/>
              </p:cNvSpPr>
              <p:nvPr/>
            </p:nvSpPr>
            <p:spPr bwMode="auto">
              <a:xfrm flipH="1">
                <a:off x="3272579" y="4182509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4" name="Line 264"/>
              <p:cNvSpPr>
                <a:spLocks noChangeShapeType="1"/>
              </p:cNvSpPr>
              <p:nvPr/>
            </p:nvSpPr>
            <p:spPr bwMode="auto">
              <a:xfrm flipH="1">
                <a:off x="3272579" y="4352180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5" name="Line 265"/>
              <p:cNvSpPr>
                <a:spLocks noChangeShapeType="1"/>
              </p:cNvSpPr>
              <p:nvPr/>
            </p:nvSpPr>
            <p:spPr bwMode="auto">
              <a:xfrm flipH="1">
                <a:off x="3272579" y="4521850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6" name="Line 266"/>
              <p:cNvSpPr>
                <a:spLocks noChangeShapeType="1"/>
              </p:cNvSpPr>
              <p:nvPr/>
            </p:nvSpPr>
            <p:spPr bwMode="auto">
              <a:xfrm flipH="1">
                <a:off x="3272579" y="4694692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7" name="Line 267"/>
              <p:cNvSpPr>
                <a:spLocks noChangeShapeType="1"/>
              </p:cNvSpPr>
              <p:nvPr/>
            </p:nvSpPr>
            <p:spPr bwMode="auto">
              <a:xfrm flipV="1">
                <a:off x="3272579" y="4011253"/>
                <a:ext cx="0" cy="85469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8" name="Line 268"/>
              <p:cNvSpPr>
                <a:spLocks noChangeShapeType="1"/>
              </p:cNvSpPr>
              <p:nvPr/>
            </p:nvSpPr>
            <p:spPr bwMode="auto">
              <a:xfrm flipH="1">
                <a:off x="3272579" y="4865947"/>
                <a:ext cx="1033051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9" name="Freeform 704"/>
              <p:cNvSpPr>
                <a:spLocks/>
              </p:cNvSpPr>
              <p:nvPr/>
            </p:nvSpPr>
            <p:spPr bwMode="auto">
              <a:xfrm>
                <a:off x="3274168" y="4088953"/>
                <a:ext cx="1026694" cy="618424"/>
              </a:xfrm>
              <a:custGeom>
                <a:avLst/>
                <a:gdLst>
                  <a:gd name="T0" fmla="*/ 2147483647 w 560"/>
                  <a:gd name="T1" fmla="*/ 0 h 338"/>
                  <a:gd name="T2" fmla="*/ 0 w 560"/>
                  <a:gd name="T3" fmla="*/ 2147483647 h 338"/>
                  <a:gd name="T4" fmla="*/ 0 60000 65536"/>
                  <a:gd name="T5" fmla="*/ 0 60000 65536"/>
                  <a:gd name="T6" fmla="*/ 0 w 560"/>
                  <a:gd name="T7" fmla="*/ 0 h 338"/>
                  <a:gd name="T8" fmla="*/ 560 w 560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0" h="338">
                    <a:moveTo>
                      <a:pt x="560" y="0"/>
                    </a:moveTo>
                    <a:cubicBezTo>
                      <a:pt x="560" y="0"/>
                      <a:pt x="403" y="239"/>
                      <a:pt x="0" y="338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29" name="Group 734"/>
            <p:cNvGrpSpPr>
              <a:grpSpLocks/>
            </p:cNvGrpSpPr>
            <p:nvPr/>
          </p:nvGrpSpPr>
          <p:grpSpPr bwMode="auto">
            <a:xfrm>
              <a:off x="2811463" y="3129203"/>
              <a:ext cx="1039812" cy="854075"/>
              <a:chOff x="4461904" y="2791888"/>
              <a:chExt cx="1039017" cy="853647"/>
            </a:xfrm>
          </p:grpSpPr>
          <p:sp>
            <p:nvSpPr>
              <p:cNvPr id="35104" name="Line 444"/>
              <p:cNvSpPr>
                <a:spLocks noChangeShapeType="1"/>
              </p:cNvSpPr>
              <p:nvPr/>
            </p:nvSpPr>
            <p:spPr bwMode="auto">
              <a:xfrm flipH="1">
                <a:off x="4463388" y="2791590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5" name="Line 445"/>
              <p:cNvSpPr>
                <a:spLocks noChangeShapeType="1"/>
              </p:cNvSpPr>
              <p:nvPr/>
            </p:nvSpPr>
            <p:spPr bwMode="auto">
              <a:xfrm flipH="1">
                <a:off x="4463388" y="2961341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6" name="Line 446"/>
              <p:cNvSpPr>
                <a:spLocks noChangeShapeType="1"/>
              </p:cNvSpPr>
              <p:nvPr/>
            </p:nvSpPr>
            <p:spPr bwMode="auto">
              <a:xfrm flipH="1">
                <a:off x="4463388" y="3132678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7" name="Line 447"/>
              <p:cNvSpPr>
                <a:spLocks noChangeShapeType="1"/>
              </p:cNvSpPr>
              <p:nvPr/>
            </p:nvSpPr>
            <p:spPr bwMode="auto">
              <a:xfrm flipH="1">
                <a:off x="4463388" y="3302429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8" name="Line 448"/>
              <p:cNvSpPr>
                <a:spLocks noChangeShapeType="1"/>
              </p:cNvSpPr>
              <p:nvPr/>
            </p:nvSpPr>
            <p:spPr bwMode="auto">
              <a:xfrm flipH="1">
                <a:off x="4463388" y="3475353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9" name="Line 449"/>
              <p:cNvSpPr>
                <a:spLocks noChangeShapeType="1"/>
              </p:cNvSpPr>
              <p:nvPr/>
            </p:nvSpPr>
            <p:spPr bwMode="auto">
              <a:xfrm flipV="1">
                <a:off x="4463388" y="2791590"/>
                <a:ext cx="0" cy="85351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10" name="Line 450"/>
              <p:cNvSpPr>
                <a:spLocks noChangeShapeType="1"/>
              </p:cNvSpPr>
              <p:nvPr/>
            </p:nvSpPr>
            <p:spPr bwMode="auto">
              <a:xfrm flipH="1">
                <a:off x="4463388" y="3645104"/>
                <a:ext cx="1034196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" name="Freeform 710"/>
              <p:cNvSpPr>
                <a:spLocks/>
              </p:cNvSpPr>
              <p:nvPr/>
            </p:nvSpPr>
            <p:spPr bwMode="auto">
              <a:xfrm>
                <a:off x="4461904" y="3270071"/>
                <a:ext cx="1039017" cy="199539"/>
              </a:xfrm>
              <a:custGeom>
                <a:avLst/>
                <a:gdLst>
                  <a:gd name="T0" fmla="*/ 2147483647 w 567"/>
                  <a:gd name="T1" fmla="*/ 0 h 109"/>
                  <a:gd name="T2" fmla="*/ 2147483647 w 567"/>
                  <a:gd name="T3" fmla="*/ 2147483647 h 109"/>
                  <a:gd name="T4" fmla="*/ 0 w 567"/>
                  <a:gd name="T5" fmla="*/ 2147483647 h 109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109"/>
                  <a:gd name="T11" fmla="*/ 567 w 567"/>
                  <a:gd name="T12" fmla="*/ 109 h 1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109">
                    <a:moveTo>
                      <a:pt x="567" y="0"/>
                    </a:moveTo>
                    <a:cubicBezTo>
                      <a:pt x="567" y="0"/>
                      <a:pt x="469" y="36"/>
                      <a:pt x="263" y="73"/>
                    </a:cubicBezTo>
                    <a:cubicBezTo>
                      <a:pt x="58" y="109"/>
                      <a:pt x="0" y="107"/>
                      <a:pt x="0" y="107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4830" name="Group 724"/>
            <p:cNvGrpSpPr>
              <a:grpSpLocks/>
            </p:cNvGrpSpPr>
            <p:nvPr/>
          </p:nvGrpSpPr>
          <p:grpSpPr bwMode="auto">
            <a:xfrm>
              <a:off x="4205288" y="1656003"/>
              <a:ext cx="1036637" cy="854075"/>
              <a:chOff x="4464265" y="1572223"/>
              <a:chExt cx="1036656" cy="853647"/>
            </a:xfrm>
          </p:grpSpPr>
          <p:sp>
            <p:nvSpPr>
              <p:cNvPr id="35096" name="Line 582"/>
              <p:cNvSpPr>
                <a:spLocks noChangeShapeType="1"/>
              </p:cNvSpPr>
              <p:nvPr/>
            </p:nvSpPr>
            <p:spPr bwMode="auto">
              <a:xfrm flipH="1">
                <a:off x="4464078" y="1572155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7" name="Line 583"/>
              <p:cNvSpPr>
                <a:spLocks noChangeShapeType="1"/>
              </p:cNvSpPr>
              <p:nvPr/>
            </p:nvSpPr>
            <p:spPr bwMode="auto">
              <a:xfrm flipH="1">
                <a:off x="4464078" y="1741905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8" name="Line 584"/>
              <p:cNvSpPr>
                <a:spLocks noChangeShapeType="1"/>
              </p:cNvSpPr>
              <p:nvPr/>
            </p:nvSpPr>
            <p:spPr bwMode="auto">
              <a:xfrm flipH="1">
                <a:off x="4464078" y="1911657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9" name="Line 585"/>
              <p:cNvSpPr>
                <a:spLocks noChangeShapeType="1"/>
              </p:cNvSpPr>
              <p:nvPr/>
            </p:nvSpPr>
            <p:spPr bwMode="auto">
              <a:xfrm flipH="1">
                <a:off x="4464078" y="2081407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0" name="Line 586"/>
              <p:cNvSpPr>
                <a:spLocks noChangeShapeType="1"/>
              </p:cNvSpPr>
              <p:nvPr/>
            </p:nvSpPr>
            <p:spPr bwMode="auto">
              <a:xfrm flipH="1">
                <a:off x="4464078" y="2254332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1" name="Line 588"/>
              <p:cNvSpPr>
                <a:spLocks noChangeShapeType="1"/>
              </p:cNvSpPr>
              <p:nvPr/>
            </p:nvSpPr>
            <p:spPr bwMode="auto">
              <a:xfrm flipH="1">
                <a:off x="4464078" y="2425669"/>
                <a:ext cx="1033418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2" name="Line 587"/>
              <p:cNvSpPr>
                <a:spLocks noChangeShapeType="1"/>
              </p:cNvSpPr>
              <p:nvPr/>
            </p:nvSpPr>
            <p:spPr bwMode="auto">
              <a:xfrm flipV="1">
                <a:off x="4464078" y="1572155"/>
                <a:ext cx="0" cy="85351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103" name="Freeform 711"/>
              <p:cNvSpPr>
                <a:spLocks/>
              </p:cNvSpPr>
              <p:nvPr/>
            </p:nvSpPr>
            <p:spPr bwMode="auto">
              <a:xfrm>
                <a:off x="4464078" y="1776808"/>
                <a:ext cx="1036593" cy="477524"/>
              </a:xfrm>
              <a:custGeom>
                <a:avLst/>
                <a:gdLst>
                  <a:gd name="T0" fmla="*/ 2147483647 w 566"/>
                  <a:gd name="T1" fmla="*/ 0 h 261"/>
                  <a:gd name="T2" fmla="*/ 2147483647 w 566"/>
                  <a:gd name="T3" fmla="*/ 2147483647 h 261"/>
                  <a:gd name="T4" fmla="*/ 0 w 566"/>
                  <a:gd name="T5" fmla="*/ 2147483647 h 261"/>
                  <a:gd name="T6" fmla="*/ 0 60000 65536"/>
                  <a:gd name="T7" fmla="*/ 0 60000 65536"/>
                  <a:gd name="T8" fmla="*/ 0 60000 65536"/>
                  <a:gd name="T9" fmla="*/ 0 w 566"/>
                  <a:gd name="T10" fmla="*/ 0 h 261"/>
                  <a:gd name="T11" fmla="*/ 566 w 566"/>
                  <a:gd name="T12" fmla="*/ 261 h 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6" h="261">
                    <a:moveTo>
                      <a:pt x="566" y="0"/>
                    </a:moveTo>
                    <a:cubicBezTo>
                      <a:pt x="566" y="0"/>
                      <a:pt x="446" y="92"/>
                      <a:pt x="355" y="142"/>
                    </a:cubicBezTo>
                    <a:cubicBezTo>
                      <a:pt x="218" y="217"/>
                      <a:pt x="0" y="261"/>
                      <a:pt x="0" y="261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31" name="Group 725"/>
            <p:cNvGrpSpPr>
              <a:grpSpLocks/>
            </p:cNvGrpSpPr>
            <p:nvPr/>
          </p:nvGrpSpPr>
          <p:grpSpPr bwMode="auto">
            <a:xfrm>
              <a:off x="5599113" y="1656003"/>
              <a:ext cx="1035050" cy="854075"/>
              <a:chOff x="5654412" y="1572223"/>
              <a:chExt cx="1034294" cy="853647"/>
            </a:xfrm>
          </p:grpSpPr>
          <p:sp>
            <p:nvSpPr>
              <p:cNvPr id="35087" name="Line 600"/>
              <p:cNvSpPr>
                <a:spLocks noChangeShapeType="1"/>
              </p:cNvSpPr>
              <p:nvPr/>
            </p:nvSpPr>
            <p:spPr bwMode="auto">
              <a:xfrm flipH="1">
                <a:off x="5654140" y="1572155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8" name="Line 601"/>
              <p:cNvSpPr>
                <a:spLocks noChangeShapeType="1"/>
              </p:cNvSpPr>
              <p:nvPr/>
            </p:nvSpPr>
            <p:spPr bwMode="auto">
              <a:xfrm flipH="1">
                <a:off x="5654140" y="1741905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9" name="Line 602"/>
              <p:cNvSpPr>
                <a:spLocks noChangeShapeType="1"/>
              </p:cNvSpPr>
              <p:nvPr/>
            </p:nvSpPr>
            <p:spPr bwMode="auto">
              <a:xfrm flipH="1">
                <a:off x="5654140" y="1911657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0" name="Line 603"/>
              <p:cNvSpPr>
                <a:spLocks noChangeShapeType="1"/>
              </p:cNvSpPr>
              <p:nvPr/>
            </p:nvSpPr>
            <p:spPr bwMode="auto">
              <a:xfrm flipH="1">
                <a:off x="5654140" y="2081407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1" name="Line 604"/>
              <p:cNvSpPr>
                <a:spLocks noChangeShapeType="1"/>
              </p:cNvSpPr>
              <p:nvPr/>
            </p:nvSpPr>
            <p:spPr bwMode="auto">
              <a:xfrm flipH="1">
                <a:off x="5654140" y="2254332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2" name="Line 605"/>
              <p:cNvSpPr>
                <a:spLocks noChangeShapeType="1"/>
              </p:cNvSpPr>
              <p:nvPr/>
            </p:nvSpPr>
            <p:spPr bwMode="auto">
              <a:xfrm flipV="1">
                <a:off x="5654140" y="1572155"/>
                <a:ext cx="0" cy="85351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93" name="Line 606"/>
              <p:cNvSpPr>
                <a:spLocks noChangeShapeType="1"/>
              </p:cNvSpPr>
              <p:nvPr/>
            </p:nvSpPr>
            <p:spPr bwMode="auto">
              <a:xfrm flipH="1">
                <a:off x="5654140" y="2425669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4" name="Freeform 712"/>
              <p:cNvSpPr>
                <a:spLocks/>
              </p:cNvSpPr>
              <p:nvPr/>
            </p:nvSpPr>
            <p:spPr bwMode="auto">
              <a:xfrm>
                <a:off x="5654412" y="1572223"/>
                <a:ext cx="489991" cy="682445"/>
              </a:xfrm>
              <a:custGeom>
                <a:avLst/>
                <a:gdLst>
                  <a:gd name="T0" fmla="*/ 2147483647 w 267"/>
                  <a:gd name="T1" fmla="*/ 0 h 373"/>
                  <a:gd name="T2" fmla="*/ 2147483647 w 267"/>
                  <a:gd name="T3" fmla="*/ 2147483647 h 373"/>
                  <a:gd name="T4" fmla="*/ 2147483647 w 267"/>
                  <a:gd name="T5" fmla="*/ 2147483647 h 373"/>
                  <a:gd name="T6" fmla="*/ 0 w 267"/>
                  <a:gd name="T7" fmla="*/ 2147483647 h 3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"/>
                  <a:gd name="T13" fmla="*/ 0 h 373"/>
                  <a:gd name="T14" fmla="*/ 267 w 267"/>
                  <a:gd name="T15" fmla="*/ 373 h 3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" h="373">
                    <a:moveTo>
                      <a:pt x="267" y="0"/>
                    </a:moveTo>
                    <a:cubicBezTo>
                      <a:pt x="267" y="0"/>
                      <a:pt x="258" y="33"/>
                      <a:pt x="235" y="85"/>
                    </a:cubicBezTo>
                    <a:cubicBezTo>
                      <a:pt x="211" y="137"/>
                      <a:pt x="156" y="238"/>
                      <a:pt x="115" y="281"/>
                    </a:cubicBezTo>
                    <a:cubicBezTo>
                      <a:pt x="66" y="332"/>
                      <a:pt x="0" y="373"/>
                      <a:pt x="0" y="373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" name="Line 713"/>
              <p:cNvSpPr>
                <a:spLocks noChangeShapeType="1"/>
              </p:cNvSpPr>
              <p:nvPr/>
            </p:nvSpPr>
            <p:spPr bwMode="auto">
              <a:xfrm flipH="1">
                <a:off x="5654412" y="2167296"/>
                <a:ext cx="1034294" cy="87372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4832" name="Group 733"/>
            <p:cNvGrpSpPr>
              <a:grpSpLocks/>
            </p:cNvGrpSpPr>
            <p:nvPr/>
          </p:nvGrpSpPr>
          <p:grpSpPr bwMode="auto">
            <a:xfrm>
              <a:off x="4205288" y="3129203"/>
              <a:ext cx="1035050" cy="854075"/>
              <a:chOff x="5654412" y="2791888"/>
              <a:chExt cx="1034294" cy="853647"/>
            </a:xfrm>
          </p:grpSpPr>
          <p:sp>
            <p:nvSpPr>
              <p:cNvPr id="35079" name="Line 463"/>
              <p:cNvSpPr>
                <a:spLocks noChangeShapeType="1"/>
              </p:cNvSpPr>
              <p:nvPr/>
            </p:nvSpPr>
            <p:spPr bwMode="auto">
              <a:xfrm flipH="1">
                <a:off x="5654225" y="2791590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0" name="Line 464"/>
              <p:cNvSpPr>
                <a:spLocks noChangeShapeType="1"/>
              </p:cNvSpPr>
              <p:nvPr/>
            </p:nvSpPr>
            <p:spPr bwMode="auto">
              <a:xfrm flipH="1">
                <a:off x="5654225" y="2961341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1" name="Line 465"/>
              <p:cNvSpPr>
                <a:spLocks noChangeShapeType="1"/>
              </p:cNvSpPr>
              <p:nvPr/>
            </p:nvSpPr>
            <p:spPr bwMode="auto">
              <a:xfrm flipH="1">
                <a:off x="5654225" y="3132678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2" name="Line 466"/>
              <p:cNvSpPr>
                <a:spLocks noChangeShapeType="1"/>
              </p:cNvSpPr>
              <p:nvPr/>
            </p:nvSpPr>
            <p:spPr bwMode="auto">
              <a:xfrm flipH="1">
                <a:off x="5654225" y="3302429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3" name="Line 467"/>
              <p:cNvSpPr>
                <a:spLocks noChangeShapeType="1"/>
              </p:cNvSpPr>
              <p:nvPr/>
            </p:nvSpPr>
            <p:spPr bwMode="auto">
              <a:xfrm flipH="1">
                <a:off x="5654225" y="3475353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4" name="Line 468"/>
              <p:cNvSpPr>
                <a:spLocks noChangeShapeType="1"/>
              </p:cNvSpPr>
              <p:nvPr/>
            </p:nvSpPr>
            <p:spPr bwMode="auto">
              <a:xfrm flipV="1">
                <a:off x="5654225" y="2791590"/>
                <a:ext cx="0" cy="85351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5" name="Line 469"/>
              <p:cNvSpPr>
                <a:spLocks noChangeShapeType="1"/>
              </p:cNvSpPr>
              <p:nvPr/>
            </p:nvSpPr>
            <p:spPr bwMode="auto">
              <a:xfrm flipH="1">
                <a:off x="5654225" y="3645104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86" name="Freeform 714"/>
              <p:cNvSpPr>
                <a:spLocks/>
              </p:cNvSpPr>
              <p:nvPr/>
            </p:nvSpPr>
            <p:spPr bwMode="auto">
              <a:xfrm>
                <a:off x="5655811" y="2912161"/>
                <a:ext cx="1032645" cy="556846"/>
              </a:xfrm>
              <a:custGeom>
                <a:avLst/>
                <a:gdLst>
                  <a:gd name="T0" fmla="*/ 2147483647 w 563"/>
                  <a:gd name="T1" fmla="*/ 0 h 304"/>
                  <a:gd name="T2" fmla="*/ 2147483647 w 563"/>
                  <a:gd name="T3" fmla="*/ 2147483647 h 304"/>
                  <a:gd name="T4" fmla="*/ 0 w 563"/>
                  <a:gd name="T5" fmla="*/ 2147483647 h 304"/>
                  <a:gd name="T6" fmla="*/ 0 60000 65536"/>
                  <a:gd name="T7" fmla="*/ 0 60000 65536"/>
                  <a:gd name="T8" fmla="*/ 0 60000 65536"/>
                  <a:gd name="T9" fmla="*/ 0 w 563"/>
                  <a:gd name="T10" fmla="*/ 0 h 304"/>
                  <a:gd name="T11" fmla="*/ 563 w 563"/>
                  <a:gd name="T12" fmla="*/ 304 h 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3" h="304">
                    <a:moveTo>
                      <a:pt x="563" y="0"/>
                    </a:moveTo>
                    <a:cubicBezTo>
                      <a:pt x="563" y="0"/>
                      <a:pt x="451" y="111"/>
                      <a:pt x="374" y="159"/>
                    </a:cubicBezTo>
                    <a:cubicBezTo>
                      <a:pt x="279" y="217"/>
                      <a:pt x="204" y="253"/>
                      <a:pt x="0" y="304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33" name="Group 757"/>
            <p:cNvGrpSpPr>
              <a:grpSpLocks/>
            </p:cNvGrpSpPr>
            <p:nvPr/>
          </p:nvGrpSpPr>
          <p:grpSpPr bwMode="auto">
            <a:xfrm>
              <a:off x="5599113" y="3127615"/>
              <a:ext cx="1035050" cy="855663"/>
              <a:chOff x="5467689" y="3305738"/>
              <a:chExt cx="1035475" cy="854828"/>
            </a:xfrm>
          </p:grpSpPr>
          <p:sp>
            <p:nvSpPr>
              <p:cNvPr id="35071" name="Line 218"/>
              <p:cNvSpPr>
                <a:spLocks noChangeShapeType="1"/>
              </p:cNvSpPr>
              <p:nvPr/>
            </p:nvSpPr>
            <p:spPr bwMode="auto">
              <a:xfrm flipH="1">
                <a:off x="5467417" y="3305440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2" name="Line 219"/>
              <p:cNvSpPr>
                <a:spLocks noChangeShapeType="1"/>
              </p:cNvSpPr>
              <p:nvPr/>
            </p:nvSpPr>
            <p:spPr bwMode="auto">
              <a:xfrm flipH="1">
                <a:off x="5467417" y="3476696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3" name="Line 220"/>
              <p:cNvSpPr>
                <a:spLocks noChangeShapeType="1"/>
              </p:cNvSpPr>
              <p:nvPr/>
            </p:nvSpPr>
            <p:spPr bwMode="auto">
              <a:xfrm flipH="1">
                <a:off x="5467417" y="3646367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4" name="Line 221"/>
              <p:cNvSpPr>
                <a:spLocks noChangeShapeType="1"/>
              </p:cNvSpPr>
              <p:nvPr/>
            </p:nvSpPr>
            <p:spPr bwMode="auto">
              <a:xfrm flipH="1">
                <a:off x="5467417" y="3816037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5" name="Line 222"/>
              <p:cNvSpPr>
                <a:spLocks noChangeShapeType="1"/>
              </p:cNvSpPr>
              <p:nvPr/>
            </p:nvSpPr>
            <p:spPr bwMode="auto">
              <a:xfrm flipH="1">
                <a:off x="5467417" y="3988879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6" name="Line 223"/>
              <p:cNvSpPr>
                <a:spLocks noChangeShapeType="1"/>
              </p:cNvSpPr>
              <p:nvPr/>
            </p:nvSpPr>
            <p:spPr bwMode="auto">
              <a:xfrm flipV="1">
                <a:off x="5467417" y="3305440"/>
                <a:ext cx="0" cy="854694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7" name="Line 246"/>
              <p:cNvSpPr>
                <a:spLocks noChangeShapeType="1"/>
              </p:cNvSpPr>
              <p:nvPr/>
            </p:nvSpPr>
            <p:spPr bwMode="auto">
              <a:xfrm flipH="1">
                <a:off x="5467417" y="4160134"/>
                <a:ext cx="1033823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8" name="Line 717"/>
              <p:cNvSpPr>
                <a:spLocks noChangeShapeType="1"/>
              </p:cNvSpPr>
              <p:nvPr/>
            </p:nvSpPr>
            <p:spPr bwMode="auto">
              <a:xfrm flipH="1">
                <a:off x="5467417" y="3904836"/>
                <a:ext cx="1035412" cy="84043"/>
              </a:xfrm>
              <a:prstGeom prst="line">
                <a:avLst/>
              </a:pr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34" name="Group 726"/>
            <p:cNvGrpSpPr>
              <a:grpSpLocks/>
            </p:cNvGrpSpPr>
            <p:nvPr/>
          </p:nvGrpSpPr>
          <p:grpSpPr bwMode="auto">
            <a:xfrm>
              <a:off x="7031038" y="1656003"/>
              <a:ext cx="1033462" cy="854075"/>
              <a:chOff x="2081610" y="2791887"/>
              <a:chExt cx="1034294" cy="853648"/>
            </a:xfrm>
          </p:grpSpPr>
          <p:sp>
            <p:nvSpPr>
              <p:cNvPr id="35063" name="Line 381"/>
              <p:cNvSpPr>
                <a:spLocks noChangeShapeType="1"/>
              </p:cNvSpPr>
              <p:nvPr/>
            </p:nvSpPr>
            <p:spPr bwMode="auto">
              <a:xfrm flipH="1">
                <a:off x="2081251" y="2791819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4" name="Line 382"/>
              <p:cNvSpPr>
                <a:spLocks noChangeShapeType="1"/>
              </p:cNvSpPr>
              <p:nvPr/>
            </p:nvSpPr>
            <p:spPr bwMode="auto">
              <a:xfrm flipH="1">
                <a:off x="2081251" y="2961570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5" name="Line 383"/>
              <p:cNvSpPr>
                <a:spLocks noChangeShapeType="1"/>
              </p:cNvSpPr>
              <p:nvPr/>
            </p:nvSpPr>
            <p:spPr bwMode="auto">
              <a:xfrm flipH="1">
                <a:off x="2081251" y="3132907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6" name="Line 384"/>
              <p:cNvSpPr>
                <a:spLocks noChangeShapeType="1"/>
              </p:cNvSpPr>
              <p:nvPr/>
            </p:nvSpPr>
            <p:spPr bwMode="auto">
              <a:xfrm flipH="1">
                <a:off x="2081251" y="3302659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7" name="Line 385"/>
              <p:cNvSpPr>
                <a:spLocks noChangeShapeType="1"/>
              </p:cNvSpPr>
              <p:nvPr/>
            </p:nvSpPr>
            <p:spPr bwMode="auto">
              <a:xfrm flipH="1">
                <a:off x="2081251" y="3475582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8" name="Line 386"/>
              <p:cNvSpPr>
                <a:spLocks noChangeShapeType="1"/>
              </p:cNvSpPr>
              <p:nvPr/>
            </p:nvSpPr>
            <p:spPr bwMode="auto">
              <a:xfrm flipV="1">
                <a:off x="2081251" y="2791819"/>
                <a:ext cx="0" cy="853515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69" name="Line 410"/>
              <p:cNvSpPr>
                <a:spLocks noChangeShapeType="1"/>
              </p:cNvSpPr>
              <p:nvPr/>
            </p:nvSpPr>
            <p:spPr bwMode="auto">
              <a:xfrm flipH="1">
                <a:off x="2081251" y="3645334"/>
                <a:ext cx="1034231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  <p:sp>
            <p:nvSpPr>
              <p:cNvPr id="35070" name="Line 718"/>
              <p:cNvSpPr>
                <a:spLocks noChangeShapeType="1"/>
              </p:cNvSpPr>
              <p:nvPr/>
            </p:nvSpPr>
            <p:spPr bwMode="auto">
              <a:xfrm flipH="1">
                <a:off x="2081251" y="3339147"/>
                <a:ext cx="1034231" cy="136435"/>
              </a:xfrm>
              <a:prstGeom prst="line">
                <a:avLst/>
              </a:pr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a typeface="+mn-ea"/>
                  <a:cs typeface="Arial" charset="0"/>
                </a:endParaRPr>
              </a:p>
            </p:txBody>
          </p:sp>
        </p:grpSp>
        <p:sp>
          <p:nvSpPr>
            <p:cNvPr id="729" name="TextBox 728"/>
            <p:cNvSpPr txBox="1"/>
            <p:nvPr/>
          </p:nvSpPr>
          <p:spPr>
            <a:xfrm>
              <a:off x="2693894" y="1400387"/>
              <a:ext cx="1311195" cy="253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j-lt"/>
                  <a:ea typeface="+mn-ea"/>
                  <a:cs typeface="+mn-cs"/>
                </a:rPr>
                <a:t>Oesophageal cancer</a:t>
              </a:r>
            </a:p>
          </p:txBody>
        </p:sp>
        <p:sp>
          <p:nvSpPr>
            <p:cNvPr id="730" name="TextBox 729"/>
            <p:cNvSpPr txBox="1"/>
            <p:nvPr/>
          </p:nvSpPr>
          <p:spPr>
            <a:xfrm>
              <a:off x="4260660" y="1392451"/>
              <a:ext cx="912757" cy="261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j-lt"/>
                  <a:ea typeface="+mn-ea"/>
                  <a:cs typeface="+mn-cs"/>
                </a:rPr>
                <a:t>Colon cancer</a:t>
              </a:r>
            </a:p>
          </p:txBody>
        </p:sp>
        <p:sp>
          <p:nvSpPr>
            <p:cNvPr id="731" name="TextBox 730"/>
            <p:cNvSpPr txBox="1"/>
            <p:nvPr/>
          </p:nvSpPr>
          <p:spPr>
            <a:xfrm>
              <a:off x="5644876" y="1392451"/>
              <a:ext cx="927044" cy="261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j-lt"/>
                  <a:ea typeface="+mn-ea"/>
                  <a:cs typeface="+mn-cs"/>
                </a:rPr>
                <a:t>Rectal cancer</a:t>
              </a: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7130685" y="1392451"/>
              <a:ext cx="847673" cy="261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j-lt"/>
                  <a:ea typeface="+mn-ea"/>
                  <a:cs typeface="+mn-cs"/>
                </a:rPr>
                <a:t>Liver cancer</a:t>
              </a:r>
            </a:p>
          </p:txBody>
        </p:sp>
        <p:sp>
          <p:nvSpPr>
            <p:cNvPr id="737" name="TextBox 736"/>
            <p:cNvSpPr txBox="1"/>
            <p:nvPr/>
          </p:nvSpPr>
          <p:spPr>
            <a:xfrm>
              <a:off x="2881207" y="2881294"/>
              <a:ext cx="901645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j-lt"/>
                  <a:ea typeface="+mn-ea"/>
                  <a:cs typeface="+mn-cs"/>
                </a:rPr>
                <a:t>Breast cancer</a:t>
              </a: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4044773" y="2881294"/>
              <a:ext cx="1385804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j-lt"/>
                  <a:ea typeface="+mn-ea"/>
                  <a:cs typeface="+mn-cs"/>
                </a:rPr>
                <a:t>Essential hypertension</a:t>
              </a:r>
            </a:p>
          </p:txBody>
        </p:sp>
        <p:sp>
          <p:nvSpPr>
            <p:cNvPr id="34839" name="TextBox 745"/>
            <p:cNvSpPr txBox="1">
              <a:spLocks noChangeArrowheads="1"/>
            </p:cNvSpPr>
            <p:nvPr/>
          </p:nvSpPr>
          <p:spPr bwMode="auto">
            <a:xfrm>
              <a:off x="3051059" y="5979609"/>
              <a:ext cx="1127056" cy="24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000">
                  <a:latin typeface="+mn-lt"/>
                  <a:ea typeface="+mn-ea"/>
                </a:rPr>
                <a:t>Men and women</a:t>
              </a:r>
            </a:p>
          </p:txBody>
        </p:sp>
        <p:sp>
          <p:nvSpPr>
            <p:cNvPr id="34840" name="TextBox 746"/>
            <p:cNvSpPr txBox="1">
              <a:spLocks noChangeArrowheads="1"/>
            </p:cNvSpPr>
            <p:nvPr/>
          </p:nvSpPr>
          <p:spPr bwMode="auto">
            <a:xfrm>
              <a:off x="4530519" y="5979609"/>
              <a:ext cx="433362" cy="24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000">
                  <a:latin typeface="+mn-lt"/>
                  <a:ea typeface="+mn-ea"/>
                </a:rPr>
                <a:t>Men</a:t>
              </a:r>
            </a:p>
          </p:txBody>
        </p:sp>
        <p:sp>
          <p:nvSpPr>
            <p:cNvPr id="34841" name="TextBox 747"/>
            <p:cNvSpPr txBox="1">
              <a:spLocks noChangeArrowheads="1"/>
            </p:cNvSpPr>
            <p:nvPr/>
          </p:nvSpPr>
          <p:spPr bwMode="auto">
            <a:xfrm>
              <a:off x="5465500" y="5979609"/>
              <a:ext cx="625437" cy="24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000">
                  <a:latin typeface="+mn-lt"/>
                  <a:ea typeface="+mn-ea"/>
                </a:rPr>
                <a:t>Women</a:t>
              </a:r>
            </a:p>
          </p:txBody>
        </p:sp>
        <p:sp>
          <p:nvSpPr>
            <p:cNvPr id="755" name="TextBox 754"/>
            <p:cNvSpPr txBox="1"/>
            <p:nvPr/>
          </p:nvSpPr>
          <p:spPr>
            <a:xfrm>
              <a:off x="6903687" y="2881294"/>
              <a:ext cx="1308020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j-lt"/>
                  <a:ea typeface="+mn-ea"/>
                  <a:cs typeface="+mn-cs"/>
                </a:rPr>
                <a:t>Haemorrhagic stroke</a:t>
              </a:r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5568680" y="2881294"/>
              <a:ext cx="1074673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j-lt"/>
                  <a:ea typeface="+mn-ea"/>
                  <a:cs typeface="+mn-cs"/>
                </a:rPr>
                <a:t>Ischaemic stroke</a:t>
              </a:r>
            </a:p>
          </p:txBody>
        </p:sp>
        <p:grpSp>
          <p:nvGrpSpPr>
            <p:cNvPr id="34846" name="Group 14"/>
            <p:cNvGrpSpPr>
              <a:grpSpLocks/>
            </p:cNvGrpSpPr>
            <p:nvPr/>
          </p:nvGrpSpPr>
          <p:grpSpPr bwMode="auto">
            <a:xfrm>
              <a:off x="1380958" y="1655649"/>
              <a:ext cx="1075383" cy="853623"/>
              <a:chOff x="1380958" y="1655649"/>
              <a:chExt cx="1075383" cy="853623"/>
            </a:xfrm>
          </p:grpSpPr>
          <p:sp>
            <p:nvSpPr>
              <p:cNvPr id="35048" name="Line 503"/>
              <p:cNvSpPr>
                <a:spLocks noChangeShapeType="1"/>
              </p:cNvSpPr>
              <p:nvPr/>
            </p:nvSpPr>
            <p:spPr bwMode="auto">
              <a:xfrm flipH="1">
                <a:off x="1420797" y="1655935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49" name="Line 504"/>
              <p:cNvSpPr>
                <a:spLocks noChangeShapeType="1"/>
              </p:cNvSpPr>
              <p:nvPr/>
            </p:nvSpPr>
            <p:spPr bwMode="auto">
              <a:xfrm flipH="1">
                <a:off x="1420797" y="1825770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0" name="Line 505"/>
              <p:cNvSpPr>
                <a:spLocks noChangeShapeType="1"/>
              </p:cNvSpPr>
              <p:nvPr/>
            </p:nvSpPr>
            <p:spPr bwMode="auto">
              <a:xfrm flipH="1">
                <a:off x="1420797" y="1995607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1" name="Line 506"/>
              <p:cNvSpPr>
                <a:spLocks noChangeShapeType="1"/>
              </p:cNvSpPr>
              <p:nvPr/>
            </p:nvSpPr>
            <p:spPr bwMode="auto">
              <a:xfrm flipH="1">
                <a:off x="1420797" y="2165443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2" name="Line 507"/>
              <p:cNvSpPr>
                <a:spLocks noChangeShapeType="1"/>
              </p:cNvSpPr>
              <p:nvPr/>
            </p:nvSpPr>
            <p:spPr bwMode="auto">
              <a:xfrm flipH="1">
                <a:off x="1420797" y="2338454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3" name="Line 508"/>
              <p:cNvSpPr>
                <a:spLocks noChangeShapeType="1"/>
              </p:cNvSpPr>
              <p:nvPr/>
            </p:nvSpPr>
            <p:spPr bwMode="auto">
              <a:xfrm flipV="1">
                <a:off x="1420797" y="1655935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4" name="Line 516"/>
              <p:cNvSpPr>
                <a:spLocks noChangeShapeType="1"/>
              </p:cNvSpPr>
              <p:nvPr/>
            </p:nvSpPr>
            <p:spPr bwMode="auto">
              <a:xfrm flipH="1">
                <a:off x="1381111" y="2338454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5" name="Line 517"/>
              <p:cNvSpPr>
                <a:spLocks noChangeShapeType="1"/>
              </p:cNvSpPr>
              <p:nvPr/>
            </p:nvSpPr>
            <p:spPr bwMode="auto">
              <a:xfrm flipH="1">
                <a:off x="1381111" y="2509877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6" name="Line 518"/>
              <p:cNvSpPr>
                <a:spLocks noChangeShapeType="1"/>
              </p:cNvSpPr>
              <p:nvPr/>
            </p:nvSpPr>
            <p:spPr bwMode="auto">
              <a:xfrm flipH="1">
                <a:off x="1381111" y="2165443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7" name="Line 522"/>
              <p:cNvSpPr>
                <a:spLocks noChangeShapeType="1"/>
              </p:cNvSpPr>
              <p:nvPr/>
            </p:nvSpPr>
            <p:spPr bwMode="auto">
              <a:xfrm flipH="1">
                <a:off x="1381111" y="1995607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8" name="Line 526"/>
              <p:cNvSpPr>
                <a:spLocks noChangeShapeType="1"/>
              </p:cNvSpPr>
              <p:nvPr/>
            </p:nvSpPr>
            <p:spPr bwMode="auto">
              <a:xfrm flipH="1">
                <a:off x="1381111" y="1825770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59" name="Line 530"/>
              <p:cNvSpPr>
                <a:spLocks noChangeShapeType="1"/>
              </p:cNvSpPr>
              <p:nvPr/>
            </p:nvSpPr>
            <p:spPr bwMode="auto">
              <a:xfrm flipH="1">
                <a:off x="1381111" y="1655935"/>
                <a:ext cx="39686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60" name="Line 531"/>
              <p:cNvSpPr>
                <a:spLocks noChangeShapeType="1"/>
              </p:cNvSpPr>
              <p:nvPr/>
            </p:nvSpPr>
            <p:spPr bwMode="auto">
              <a:xfrm flipH="1">
                <a:off x="1420797" y="2509877"/>
                <a:ext cx="1034986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61" name="Freeform 700"/>
              <p:cNvSpPr>
                <a:spLocks/>
              </p:cNvSpPr>
              <p:nvPr/>
            </p:nvSpPr>
            <p:spPr bwMode="auto">
              <a:xfrm>
                <a:off x="1420797" y="1655935"/>
                <a:ext cx="888945" cy="669821"/>
              </a:xfrm>
              <a:custGeom>
                <a:avLst/>
                <a:gdLst>
                  <a:gd name="T0" fmla="*/ 2147483647 w 485"/>
                  <a:gd name="T1" fmla="*/ 0 h 366"/>
                  <a:gd name="T2" fmla="*/ 2147483647 w 485"/>
                  <a:gd name="T3" fmla="*/ 2147483647 h 366"/>
                  <a:gd name="T4" fmla="*/ 0 w 485"/>
                  <a:gd name="T5" fmla="*/ 2147483647 h 366"/>
                  <a:gd name="T6" fmla="*/ 0 60000 65536"/>
                  <a:gd name="T7" fmla="*/ 0 60000 65536"/>
                  <a:gd name="T8" fmla="*/ 0 60000 65536"/>
                  <a:gd name="T9" fmla="*/ 0 w 485"/>
                  <a:gd name="T10" fmla="*/ 0 h 366"/>
                  <a:gd name="T11" fmla="*/ 485 w 485"/>
                  <a:gd name="T12" fmla="*/ 366 h 3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5" h="366">
                    <a:moveTo>
                      <a:pt x="485" y="0"/>
                    </a:moveTo>
                    <a:cubicBezTo>
                      <a:pt x="485" y="0"/>
                      <a:pt x="283" y="187"/>
                      <a:pt x="147" y="280"/>
                    </a:cubicBezTo>
                    <a:cubicBezTo>
                      <a:pt x="50" y="345"/>
                      <a:pt x="0" y="366"/>
                      <a:pt x="0" y="366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62" name="Freeform 701"/>
              <p:cNvSpPr>
                <a:spLocks/>
              </p:cNvSpPr>
              <p:nvPr/>
            </p:nvSpPr>
            <p:spPr bwMode="auto">
              <a:xfrm>
                <a:off x="1420797" y="1655935"/>
                <a:ext cx="769890" cy="669821"/>
              </a:xfrm>
              <a:custGeom>
                <a:avLst/>
                <a:gdLst>
                  <a:gd name="T0" fmla="*/ 2147483647 w 419"/>
                  <a:gd name="T1" fmla="*/ 0 h 366"/>
                  <a:gd name="T2" fmla="*/ 2147483647 w 419"/>
                  <a:gd name="T3" fmla="*/ 2147483647 h 366"/>
                  <a:gd name="T4" fmla="*/ 0 w 419"/>
                  <a:gd name="T5" fmla="*/ 2147483647 h 366"/>
                  <a:gd name="T6" fmla="*/ 0 60000 65536"/>
                  <a:gd name="T7" fmla="*/ 0 60000 65536"/>
                  <a:gd name="T8" fmla="*/ 0 60000 65536"/>
                  <a:gd name="T9" fmla="*/ 0 w 419"/>
                  <a:gd name="T10" fmla="*/ 0 h 366"/>
                  <a:gd name="T11" fmla="*/ 419 w 419"/>
                  <a:gd name="T12" fmla="*/ 366 h 3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9" h="366">
                    <a:moveTo>
                      <a:pt x="419" y="0"/>
                    </a:moveTo>
                    <a:cubicBezTo>
                      <a:pt x="419" y="0"/>
                      <a:pt x="256" y="185"/>
                      <a:pt x="142" y="275"/>
                    </a:cubicBezTo>
                    <a:cubicBezTo>
                      <a:pt x="51" y="348"/>
                      <a:pt x="0" y="366"/>
                      <a:pt x="0" y="366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47" name="Group 15"/>
            <p:cNvGrpSpPr>
              <a:grpSpLocks/>
            </p:cNvGrpSpPr>
            <p:nvPr/>
          </p:nvGrpSpPr>
          <p:grpSpPr bwMode="auto">
            <a:xfrm>
              <a:off x="881172" y="1222615"/>
              <a:ext cx="1682350" cy="1406529"/>
              <a:chOff x="881172" y="1222615"/>
              <a:chExt cx="1682350" cy="1406529"/>
            </a:xfrm>
          </p:grpSpPr>
          <p:sp>
            <p:nvSpPr>
              <p:cNvPr id="728" name="TextBox 727"/>
              <p:cNvSpPr txBox="1"/>
              <p:nvPr/>
            </p:nvSpPr>
            <p:spPr bwMode="auto">
              <a:xfrm>
                <a:off x="1343013" y="1222615"/>
                <a:ext cx="1220713" cy="4158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dirty="0">
                    <a:latin typeface="+mn-lt"/>
                    <a:ea typeface="+mn-ea"/>
                    <a:cs typeface="+mn-cs"/>
                  </a:rPr>
                  <a:t>Lip, pharynx, and</a:t>
                </a:r>
                <a:br>
                  <a:rPr lang="en-GB" sz="1050" dirty="0">
                    <a:latin typeface="+mn-lt"/>
                    <a:ea typeface="+mn-ea"/>
                    <a:cs typeface="+mn-cs"/>
                  </a:rPr>
                </a:br>
                <a:r>
                  <a:rPr lang="en-GB" sz="1050" dirty="0">
                    <a:latin typeface="+mn-lt"/>
                    <a:ea typeface="+mn-ea"/>
                    <a:cs typeface="+mn-cs"/>
                  </a:rPr>
                  <a:t>oral cancer</a:t>
                </a:r>
              </a:p>
            </p:txBody>
          </p:sp>
          <p:sp>
            <p:nvSpPr>
              <p:cNvPr id="35041" name="TextBox 772"/>
              <p:cNvSpPr txBox="1">
                <a:spLocks noChangeArrowheads="1"/>
              </p:cNvSpPr>
              <p:nvPr/>
            </p:nvSpPr>
            <p:spPr bwMode="auto">
              <a:xfrm>
                <a:off x="1077917" y="1536891"/>
                <a:ext cx="360340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 dirty="0">
                    <a:latin typeface="+mn-lt"/>
                    <a:ea typeface="+mn-ea"/>
                  </a:rPr>
                  <a:t>5.0</a:t>
                </a:r>
              </a:p>
            </p:txBody>
          </p:sp>
          <p:sp>
            <p:nvSpPr>
              <p:cNvPr id="35042" name="TextBox 773"/>
              <p:cNvSpPr txBox="1">
                <a:spLocks noChangeArrowheads="1"/>
              </p:cNvSpPr>
              <p:nvPr/>
            </p:nvSpPr>
            <p:spPr bwMode="auto">
              <a:xfrm>
                <a:off x="1077917" y="1703553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4.0</a:t>
                </a:r>
              </a:p>
            </p:txBody>
          </p:sp>
          <p:sp>
            <p:nvSpPr>
              <p:cNvPr id="35043" name="TextBox 774"/>
              <p:cNvSpPr txBox="1">
                <a:spLocks noChangeArrowheads="1"/>
              </p:cNvSpPr>
              <p:nvPr/>
            </p:nvSpPr>
            <p:spPr bwMode="auto">
              <a:xfrm>
                <a:off x="1077917" y="1868627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 dirty="0">
                    <a:latin typeface="+mn-lt"/>
                    <a:ea typeface="+mn-ea"/>
                  </a:rPr>
                  <a:t>3.0</a:t>
                </a:r>
              </a:p>
            </p:txBody>
          </p:sp>
          <p:sp>
            <p:nvSpPr>
              <p:cNvPr id="35044" name="TextBox 775"/>
              <p:cNvSpPr txBox="1">
                <a:spLocks noChangeArrowheads="1"/>
              </p:cNvSpPr>
              <p:nvPr/>
            </p:nvSpPr>
            <p:spPr bwMode="auto">
              <a:xfrm>
                <a:off x="1077917" y="2043225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2.0</a:t>
                </a:r>
              </a:p>
            </p:txBody>
          </p:sp>
          <p:sp>
            <p:nvSpPr>
              <p:cNvPr id="35045" name="TextBox 776"/>
              <p:cNvSpPr txBox="1">
                <a:spLocks noChangeArrowheads="1"/>
              </p:cNvSpPr>
              <p:nvPr/>
            </p:nvSpPr>
            <p:spPr bwMode="auto">
              <a:xfrm>
                <a:off x="1077917" y="2213060"/>
                <a:ext cx="360340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1.0</a:t>
                </a:r>
              </a:p>
            </p:txBody>
          </p:sp>
          <p:sp>
            <p:nvSpPr>
              <p:cNvPr id="35046" name="TextBox 777"/>
              <p:cNvSpPr txBox="1">
                <a:spLocks noChangeArrowheads="1"/>
              </p:cNvSpPr>
              <p:nvPr/>
            </p:nvSpPr>
            <p:spPr bwMode="auto">
              <a:xfrm>
                <a:off x="1184272" y="2382897"/>
                <a:ext cx="253984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5047" name="TextBox 778"/>
              <p:cNvSpPr txBox="1">
                <a:spLocks noChangeArrowheads="1"/>
              </p:cNvSpPr>
              <p:nvPr/>
            </p:nvSpPr>
            <p:spPr bwMode="auto">
              <a:xfrm rot="16200000">
                <a:off x="562846" y="1964644"/>
                <a:ext cx="882512" cy="246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00" dirty="0">
                    <a:latin typeface="+mn-lt"/>
                    <a:ea typeface="+mn-ea"/>
                  </a:rPr>
                  <a:t>Relative risk</a:t>
                </a:r>
              </a:p>
            </p:txBody>
          </p:sp>
        </p:grpSp>
        <p:grpSp>
          <p:nvGrpSpPr>
            <p:cNvPr id="34848" name="Group 16"/>
            <p:cNvGrpSpPr>
              <a:grpSpLocks/>
            </p:cNvGrpSpPr>
            <p:nvPr/>
          </p:nvGrpSpPr>
          <p:grpSpPr bwMode="auto">
            <a:xfrm>
              <a:off x="1419928" y="3129414"/>
              <a:ext cx="1036335" cy="853071"/>
              <a:chOff x="1419928" y="3129414"/>
              <a:chExt cx="1036335" cy="853071"/>
            </a:xfrm>
          </p:grpSpPr>
          <p:sp>
            <p:nvSpPr>
              <p:cNvPr id="35031" name="Line 422"/>
              <p:cNvSpPr>
                <a:spLocks noChangeShapeType="1"/>
              </p:cNvSpPr>
              <p:nvPr/>
            </p:nvSpPr>
            <p:spPr bwMode="auto">
              <a:xfrm flipH="1">
                <a:off x="1420796" y="3128905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2" name="Line 423"/>
              <p:cNvSpPr>
                <a:spLocks noChangeShapeType="1"/>
              </p:cNvSpPr>
              <p:nvPr/>
            </p:nvSpPr>
            <p:spPr bwMode="auto">
              <a:xfrm flipH="1">
                <a:off x="1420796" y="3298741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3" name="Line 424"/>
              <p:cNvSpPr>
                <a:spLocks noChangeShapeType="1"/>
              </p:cNvSpPr>
              <p:nvPr/>
            </p:nvSpPr>
            <p:spPr bwMode="auto">
              <a:xfrm flipH="1">
                <a:off x="1420796" y="3470164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4" name="Line 425"/>
              <p:cNvSpPr>
                <a:spLocks noChangeShapeType="1"/>
              </p:cNvSpPr>
              <p:nvPr/>
            </p:nvSpPr>
            <p:spPr bwMode="auto">
              <a:xfrm flipH="1">
                <a:off x="1420796" y="3640000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5" name="Line 426"/>
              <p:cNvSpPr>
                <a:spLocks noChangeShapeType="1"/>
              </p:cNvSpPr>
              <p:nvPr/>
            </p:nvSpPr>
            <p:spPr bwMode="auto">
              <a:xfrm flipH="1">
                <a:off x="1420796" y="3813010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6" name="Line 427"/>
              <p:cNvSpPr>
                <a:spLocks noChangeShapeType="1"/>
              </p:cNvSpPr>
              <p:nvPr/>
            </p:nvSpPr>
            <p:spPr bwMode="auto">
              <a:xfrm flipV="1">
                <a:off x="1420796" y="3128905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7" name="Line 428"/>
              <p:cNvSpPr>
                <a:spLocks noChangeShapeType="1"/>
              </p:cNvSpPr>
              <p:nvPr/>
            </p:nvSpPr>
            <p:spPr bwMode="auto">
              <a:xfrm flipH="1">
                <a:off x="1420796" y="3982847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38" name="Freeform 703"/>
              <p:cNvSpPr>
                <a:spLocks/>
              </p:cNvSpPr>
              <p:nvPr/>
            </p:nvSpPr>
            <p:spPr bwMode="auto">
              <a:xfrm>
                <a:off x="1419208" y="3611430"/>
                <a:ext cx="1036575" cy="188883"/>
              </a:xfrm>
              <a:custGeom>
                <a:avLst/>
                <a:gdLst>
                  <a:gd name="T0" fmla="*/ 2147483647 w 565"/>
                  <a:gd name="T1" fmla="*/ 0 h 104"/>
                  <a:gd name="T2" fmla="*/ 2147483647 w 565"/>
                  <a:gd name="T3" fmla="*/ 2147483647 h 104"/>
                  <a:gd name="T4" fmla="*/ 0 w 565"/>
                  <a:gd name="T5" fmla="*/ 2147483647 h 104"/>
                  <a:gd name="T6" fmla="*/ 0 60000 65536"/>
                  <a:gd name="T7" fmla="*/ 0 60000 65536"/>
                  <a:gd name="T8" fmla="*/ 0 60000 65536"/>
                  <a:gd name="T9" fmla="*/ 0 w 565"/>
                  <a:gd name="T10" fmla="*/ 0 h 104"/>
                  <a:gd name="T11" fmla="*/ 565 w 565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5" h="104">
                    <a:moveTo>
                      <a:pt x="565" y="0"/>
                    </a:moveTo>
                    <a:cubicBezTo>
                      <a:pt x="565" y="0"/>
                      <a:pt x="422" y="36"/>
                      <a:pt x="276" y="63"/>
                    </a:cubicBezTo>
                    <a:cubicBezTo>
                      <a:pt x="129" y="90"/>
                      <a:pt x="0" y="104"/>
                      <a:pt x="0" y="104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849" name="Group 18"/>
            <p:cNvGrpSpPr>
              <a:grpSpLocks/>
            </p:cNvGrpSpPr>
            <p:nvPr/>
          </p:nvGrpSpPr>
          <p:grpSpPr bwMode="auto">
            <a:xfrm>
              <a:off x="881165" y="2881553"/>
              <a:ext cx="1694208" cy="1219283"/>
              <a:chOff x="881165" y="2881553"/>
              <a:chExt cx="1694208" cy="1219283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1379534" y="3128234"/>
                <a:ext cx="40177" cy="854251"/>
                <a:chOff x="1379534" y="3128234"/>
                <a:chExt cx="40177" cy="854251"/>
              </a:xfrm>
            </p:grpSpPr>
            <p:sp>
              <p:nvSpPr>
                <p:cNvPr id="35025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1379524" y="3763805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026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379524" y="3935228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02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379524" y="3592382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028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1379524" y="3422546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029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1379524" y="3252710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030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379524" y="3081287"/>
                  <a:ext cx="39685" cy="0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33" name="TextBox 732"/>
              <p:cNvSpPr txBox="1"/>
              <p:nvPr/>
            </p:nvSpPr>
            <p:spPr bwMode="auto">
              <a:xfrm>
                <a:off x="1412859" y="2881294"/>
                <a:ext cx="1161979" cy="246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latin typeface="+mn-lt"/>
                    <a:ea typeface="+mn-ea"/>
                    <a:cs typeface="+mn-cs"/>
                  </a:rPr>
                  <a:t>Laryngeal cancer</a:t>
                </a:r>
              </a:p>
            </p:txBody>
          </p:sp>
          <p:sp>
            <p:nvSpPr>
              <p:cNvPr id="35017" name="TextBox 793"/>
              <p:cNvSpPr txBox="1">
                <a:spLocks noChangeArrowheads="1"/>
              </p:cNvSpPr>
              <p:nvPr/>
            </p:nvSpPr>
            <p:spPr bwMode="auto">
              <a:xfrm>
                <a:off x="1077917" y="3008274"/>
                <a:ext cx="360340" cy="246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5.0</a:t>
                </a:r>
              </a:p>
            </p:txBody>
          </p:sp>
          <p:sp>
            <p:nvSpPr>
              <p:cNvPr id="35018" name="TextBox 794"/>
              <p:cNvSpPr txBox="1">
                <a:spLocks noChangeArrowheads="1"/>
              </p:cNvSpPr>
              <p:nvPr/>
            </p:nvSpPr>
            <p:spPr bwMode="auto">
              <a:xfrm>
                <a:off x="1077917" y="3174935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4.0</a:t>
                </a:r>
              </a:p>
            </p:txBody>
          </p:sp>
          <p:sp>
            <p:nvSpPr>
              <p:cNvPr id="35019" name="TextBox 795"/>
              <p:cNvSpPr txBox="1">
                <a:spLocks noChangeArrowheads="1"/>
              </p:cNvSpPr>
              <p:nvPr/>
            </p:nvSpPr>
            <p:spPr bwMode="auto">
              <a:xfrm>
                <a:off x="1077917" y="3340009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3.0</a:t>
                </a:r>
              </a:p>
            </p:txBody>
          </p:sp>
          <p:sp>
            <p:nvSpPr>
              <p:cNvPr id="35020" name="TextBox 796"/>
              <p:cNvSpPr txBox="1">
                <a:spLocks noChangeArrowheads="1"/>
              </p:cNvSpPr>
              <p:nvPr/>
            </p:nvSpPr>
            <p:spPr bwMode="auto">
              <a:xfrm>
                <a:off x="1077917" y="3514607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2.0</a:t>
                </a:r>
              </a:p>
            </p:txBody>
          </p:sp>
          <p:sp>
            <p:nvSpPr>
              <p:cNvPr id="35021" name="TextBox 797"/>
              <p:cNvSpPr txBox="1">
                <a:spLocks noChangeArrowheads="1"/>
              </p:cNvSpPr>
              <p:nvPr/>
            </p:nvSpPr>
            <p:spPr bwMode="auto">
              <a:xfrm>
                <a:off x="1077917" y="3684443"/>
                <a:ext cx="360340" cy="246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1.0</a:t>
                </a:r>
              </a:p>
            </p:txBody>
          </p:sp>
          <p:sp>
            <p:nvSpPr>
              <p:cNvPr id="35022" name="TextBox 798"/>
              <p:cNvSpPr txBox="1">
                <a:spLocks noChangeArrowheads="1"/>
              </p:cNvSpPr>
              <p:nvPr/>
            </p:nvSpPr>
            <p:spPr bwMode="auto">
              <a:xfrm>
                <a:off x="1182686" y="3854279"/>
                <a:ext cx="255571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5023" name="TextBox 799"/>
              <p:cNvSpPr txBox="1">
                <a:spLocks noChangeArrowheads="1"/>
              </p:cNvSpPr>
              <p:nvPr/>
            </p:nvSpPr>
            <p:spPr bwMode="auto">
              <a:xfrm rot="16200000">
                <a:off x="562847" y="3440789"/>
                <a:ext cx="882512" cy="246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Relative risk</a:t>
                </a:r>
              </a:p>
            </p:txBody>
          </p:sp>
        </p:grpSp>
        <p:grpSp>
          <p:nvGrpSpPr>
            <p:cNvPr id="34850" name="Group 19"/>
            <p:cNvGrpSpPr>
              <a:grpSpLocks/>
            </p:cNvGrpSpPr>
            <p:nvPr/>
          </p:nvGrpSpPr>
          <p:grpSpPr bwMode="auto">
            <a:xfrm>
              <a:off x="881079" y="4359515"/>
              <a:ext cx="1766758" cy="1557334"/>
              <a:chOff x="881079" y="4359515"/>
              <a:chExt cx="1766758" cy="1557334"/>
            </a:xfrm>
          </p:grpSpPr>
          <p:sp>
            <p:nvSpPr>
              <p:cNvPr id="35004" name="Line 288"/>
              <p:cNvSpPr>
                <a:spLocks noChangeShapeType="1"/>
              </p:cNvSpPr>
              <p:nvPr/>
            </p:nvSpPr>
            <p:spPr bwMode="auto">
              <a:xfrm flipH="1">
                <a:off x="1419208" y="4773298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8" name="Line 287"/>
              <p:cNvSpPr>
                <a:spLocks noChangeShapeType="1"/>
              </p:cNvSpPr>
              <p:nvPr/>
            </p:nvSpPr>
            <p:spPr bwMode="auto">
              <a:xfrm flipH="1">
                <a:off x="1419208" y="4603462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9" name="Line 289"/>
              <p:cNvSpPr>
                <a:spLocks noChangeShapeType="1"/>
              </p:cNvSpPr>
              <p:nvPr/>
            </p:nvSpPr>
            <p:spPr bwMode="auto">
              <a:xfrm flipH="1">
                <a:off x="1419208" y="4943134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10" name="Line 290"/>
              <p:cNvSpPr>
                <a:spLocks noChangeShapeType="1"/>
              </p:cNvSpPr>
              <p:nvPr/>
            </p:nvSpPr>
            <p:spPr bwMode="auto">
              <a:xfrm flipH="1">
                <a:off x="1419208" y="5114557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11" name="Line 291"/>
              <p:cNvSpPr>
                <a:spLocks noChangeShapeType="1"/>
              </p:cNvSpPr>
              <p:nvPr/>
            </p:nvSpPr>
            <p:spPr bwMode="auto">
              <a:xfrm flipH="1">
                <a:off x="1419208" y="5285980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12" name="Line 292"/>
              <p:cNvSpPr>
                <a:spLocks noChangeShapeType="1"/>
              </p:cNvSpPr>
              <p:nvPr/>
            </p:nvSpPr>
            <p:spPr bwMode="auto">
              <a:xfrm flipV="1">
                <a:off x="1419208" y="4603462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13" name="Line 293"/>
              <p:cNvSpPr>
                <a:spLocks noChangeShapeType="1"/>
              </p:cNvSpPr>
              <p:nvPr/>
            </p:nvSpPr>
            <p:spPr bwMode="auto">
              <a:xfrm flipH="1">
                <a:off x="1419208" y="5457404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14" name="Freeform 708"/>
              <p:cNvSpPr>
                <a:spLocks/>
              </p:cNvSpPr>
              <p:nvPr/>
            </p:nvSpPr>
            <p:spPr bwMode="auto">
              <a:xfrm>
                <a:off x="1419208" y="4628858"/>
                <a:ext cx="1033400" cy="657122"/>
              </a:xfrm>
              <a:custGeom>
                <a:avLst/>
                <a:gdLst>
                  <a:gd name="T0" fmla="*/ 2147483647 w 564"/>
                  <a:gd name="T1" fmla="*/ 0 h 359"/>
                  <a:gd name="T2" fmla="*/ 2147483647 w 564"/>
                  <a:gd name="T3" fmla="*/ 2147483647 h 359"/>
                  <a:gd name="T4" fmla="*/ 2147483647 w 564"/>
                  <a:gd name="T5" fmla="*/ 2147483647 h 359"/>
                  <a:gd name="T6" fmla="*/ 0 w 564"/>
                  <a:gd name="T7" fmla="*/ 2147483647 h 3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4"/>
                  <a:gd name="T13" fmla="*/ 0 h 359"/>
                  <a:gd name="T14" fmla="*/ 564 w 564"/>
                  <a:gd name="T15" fmla="*/ 359 h 3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4" h="359">
                    <a:moveTo>
                      <a:pt x="564" y="0"/>
                    </a:moveTo>
                    <a:cubicBezTo>
                      <a:pt x="564" y="0"/>
                      <a:pt x="449" y="104"/>
                      <a:pt x="410" y="135"/>
                    </a:cubicBezTo>
                    <a:cubicBezTo>
                      <a:pt x="371" y="166"/>
                      <a:pt x="252" y="240"/>
                      <a:pt x="189" y="270"/>
                    </a:cubicBezTo>
                    <a:cubicBezTo>
                      <a:pt x="126" y="300"/>
                      <a:pt x="0" y="359"/>
                      <a:pt x="0" y="35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7" name="Freeform 709"/>
              <p:cNvSpPr>
                <a:spLocks/>
              </p:cNvSpPr>
              <p:nvPr/>
            </p:nvSpPr>
            <p:spPr bwMode="auto">
              <a:xfrm>
                <a:off x="1419208" y="4705046"/>
                <a:ext cx="1033400" cy="580934"/>
              </a:xfrm>
              <a:custGeom>
                <a:avLst/>
                <a:gdLst>
                  <a:gd name="T0" fmla="*/ 2147483647 w 564"/>
                  <a:gd name="T1" fmla="*/ 0 h 318"/>
                  <a:gd name="T2" fmla="*/ 2147483647 w 564"/>
                  <a:gd name="T3" fmla="*/ 2147483647 h 318"/>
                  <a:gd name="T4" fmla="*/ 0 w 564"/>
                  <a:gd name="T5" fmla="*/ 2147483647 h 318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318"/>
                  <a:gd name="T11" fmla="*/ 564 w 564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318">
                    <a:moveTo>
                      <a:pt x="564" y="0"/>
                    </a:moveTo>
                    <a:cubicBezTo>
                      <a:pt x="564" y="0"/>
                      <a:pt x="412" y="119"/>
                      <a:pt x="305" y="178"/>
                    </a:cubicBezTo>
                    <a:cubicBezTo>
                      <a:pt x="78" y="304"/>
                      <a:pt x="0" y="318"/>
                      <a:pt x="0" y="318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8" name="Line 66"/>
              <p:cNvSpPr>
                <a:spLocks noChangeShapeType="1"/>
              </p:cNvSpPr>
              <p:nvPr/>
            </p:nvSpPr>
            <p:spPr bwMode="auto">
              <a:xfrm flipH="1">
                <a:off x="1379524" y="5285980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9" name="Line 67"/>
              <p:cNvSpPr>
                <a:spLocks noChangeShapeType="1"/>
              </p:cNvSpPr>
              <p:nvPr/>
            </p:nvSpPr>
            <p:spPr bwMode="auto">
              <a:xfrm flipH="1">
                <a:off x="1379524" y="5455817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0" name="Line 68"/>
              <p:cNvSpPr>
                <a:spLocks noChangeShapeType="1"/>
              </p:cNvSpPr>
              <p:nvPr/>
            </p:nvSpPr>
            <p:spPr bwMode="auto">
              <a:xfrm flipH="1">
                <a:off x="1379524" y="5114557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1" name="Line 72"/>
              <p:cNvSpPr>
                <a:spLocks noChangeShapeType="1"/>
              </p:cNvSpPr>
              <p:nvPr/>
            </p:nvSpPr>
            <p:spPr bwMode="auto">
              <a:xfrm flipH="1">
                <a:off x="1379524" y="4943134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2" name="Line 76"/>
              <p:cNvSpPr>
                <a:spLocks noChangeShapeType="1"/>
              </p:cNvSpPr>
              <p:nvPr/>
            </p:nvSpPr>
            <p:spPr bwMode="auto">
              <a:xfrm flipH="1">
                <a:off x="1379524" y="4773298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5003" name="Line 80"/>
              <p:cNvSpPr>
                <a:spLocks noChangeShapeType="1"/>
              </p:cNvSpPr>
              <p:nvPr/>
            </p:nvSpPr>
            <p:spPr bwMode="auto">
              <a:xfrm flipH="1">
                <a:off x="1379524" y="4603462"/>
                <a:ext cx="39685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88" name="Line 311"/>
              <p:cNvSpPr>
                <a:spLocks noChangeShapeType="1"/>
              </p:cNvSpPr>
              <p:nvPr/>
            </p:nvSpPr>
            <p:spPr bwMode="auto">
              <a:xfrm>
                <a:off x="142079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89" name="Line 312"/>
              <p:cNvSpPr>
                <a:spLocks noChangeShapeType="1"/>
              </p:cNvSpPr>
              <p:nvPr/>
            </p:nvSpPr>
            <p:spPr bwMode="auto">
              <a:xfrm>
                <a:off x="1552550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0" name="Line 313"/>
              <p:cNvSpPr>
                <a:spLocks noChangeShapeType="1"/>
              </p:cNvSpPr>
              <p:nvPr/>
            </p:nvSpPr>
            <p:spPr bwMode="auto">
              <a:xfrm>
                <a:off x="193828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1" name="Line 314"/>
              <p:cNvSpPr>
                <a:spLocks noChangeShapeType="1"/>
              </p:cNvSpPr>
              <p:nvPr/>
            </p:nvSpPr>
            <p:spPr bwMode="auto">
              <a:xfrm>
                <a:off x="206845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2" name="Line 321"/>
              <p:cNvSpPr>
                <a:spLocks noChangeShapeType="1"/>
              </p:cNvSpPr>
              <p:nvPr/>
            </p:nvSpPr>
            <p:spPr bwMode="auto">
              <a:xfrm>
                <a:off x="167954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3" name="Line 324"/>
              <p:cNvSpPr>
                <a:spLocks noChangeShapeType="1"/>
              </p:cNvSpPr>
              <p:nvPr/>
            </p:nvSpPr>
            <p:spPr bwMode="auto">
              <a:xfrm>
                <a:off x="180970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4" name="Line 327"/>
              <p:cNvSpPr>
                <a:spLocks noChangeShapeType="1"/>
              </p:cNvSpPr>
              <p:nvPr/>
            </p:nvSpPr>
            <p:spPr bwMode="auto">
              <a:xfrm>
                <a:off x="219703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5" name="Line 330"/>
              <p:cNvSpPr>
                <a:spLocks noChangeShapeType="1"/>
              </p:cNvSpPr>
              <p:nvPr/>
            </p:nvSpPr>
            <p:spPr bwMode="auto">
              <a:xfrm>
                <a:off x="2324028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96" name="Line 333"/>
              <p:cNvSpPr>
                <a:spLocks noChangeShapeType="1"/>
              </p:cNvSpPr>
              <p:nvPr/>
            </p:nvSpPr>
            <p:spPr bwMode="auto">
              <a:xfrm>
                <a:off x="2455783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9" name="TextBox 814"/>
              <p:cNvSpPr txBox="1">
                <a:spLocks noChangeArrowheads="1"/>
              </p:cNvSpPr>
              <p:nvPr/>
            </p:nvSpPr>
            <p:spPr bwMode="auto">
              <a:xfrm>
                <a:off x="2174812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70</a:t>
                </a:r>
              </a:p>
            </p:txBody>
          </p:sp>
          <p:sp>
            <p:nvSpPr>
              <p:cNvPr id="754" name="TextBox 753"/>
              <p:cNvSpPr txBox="1"/>
              <p:nvPr/>
            </p:nvSpPr>
            <p:spPr bwMode="auto">
              <a:xfrm>
                <a:off x="1577948" y="4359025"/>
                <a:ext cx="690521" cy="2460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latin typeface="+mn-lt"/>
                    <a:ea typeface="+mn-ea"/>
                    <a:cs typeface="+mn-cs"/>
                  </a:rPr>
                  <a:t>Cirrhosis</a:t>
                </a:r>
              </a:p>
            </p:txBody>
          </p:sp>
          <p:sp>
            <p:nvSpPr>
              <p:cNvPr id="34971" name="TextBox 800"/>
              <p:cNvSpPr txBox="1">
                <a:spLocks noChangeArrowheads="1"/>
              </p:cNvSpPr>
              <p:nvPr/>
            </p:nvSpPr>
            <p:spPr bwMode="auto">
              <a:xfrm>
                <a:off x="1077917" y="4487593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 dirty="0">
                    <a:latin typeface="+mn-lt"/>
                    <a:ea typeface="+mn-ea"/>
                  </a:rPr>
                  <a:t>5.0</a:t>
                </a:r>
              </a:p>
            </p:txBody>
          </p:sp>
          <p:sp>
            <p:nvSpPr>
              <p:cNvPr id="34972" name="TextBox 801"/>
              <p:cNvSpPr txBox="1">
                <a:spLocks noChangeArrowheads="1"/>
              </p:cNvSpPr>
              <p:nvPr/>
            </p:nvSpPr>
            <p:spPr bwMode="auto">
              <a:xfrm>
                <a:off x="1077917" y="4652667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4.0</a:t>
                </a:r>
              </a:p>
            </p:txBody>
          </p:sp>
          <p:sp>
            <p:nvSpPr>
              <p:cNvPr id="34973" name="TextBox 802"/>
              <p:cNvSpPr txBox="1">
                <a:spLocks noChangeArrowheads="1"/>
              </p:cNvSpPr>
              <p:nvPr/>
            </p:nvSpPr>
            <p:spPr bwMode="auto">
              <a:xfrm>
                <a:off x="1077917" y="4819328"/>
                <a:ext cx="360340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3.0</a:t>
                </a:r>
              </a:p>
            </p:txBody>
          </p:sp>
          <p:sp>
            <p:nvSpPr>
              <p:cNvPr id="34974" name="TextBox 803"/>
              <p:cNvSpPr txBox="1">
                <a:spLocks noChangeArrowheads="1"/>
              </p:cNvSpPr>
              <p:nvPr/>
            </p:nvSpPr>
            <p:spPr bwMode="auto">
              <a:xfrm>
                <a:off x="1077917" y="4992339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2.0</a:t>
                </a:r>
              </a:p>
            </p:txBody>
          </p:sp>
          <p:sp>
            <p:nvSpPr>
              <p:cNvPr id="34975" name="TextBox 804"/>
              <p:cNvSpPr txBox="1">
                <a:spLocks noChangeArrowheads="1"/>
              </p:cNvSpPr>
              <p:nvPr/>
            </p:nvSpPr>
            <p:spPr bwMode="auto">
              <a:xfrm>
                <a:off x="1077917" y="5163763"/>
                <a:ext cx="360340" cy="24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1.0</a:t>
                </a:r>
              </a:p>
            </p:txBody>
          </p:sp>
          <p:sp>
            <p:nvSpPr>
              <p:cNvPr id="34976" name="TextBox 805"/>
              <p:cNvSpPr txBox="1">
                <a:spLocks noChangeArrowheads="1"/>
              </p:cNvSpPr>
              <p:nvPr/>
            </p:nvSpPr>
            <p:spPr bwMode="auto">
              <a:xfrm>
                <a:off x="1182686" y="5333598"/>
                <a:ext cx="255571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4977" name="TextBox 806"/>
              <p:cNvSpPr txBox="1">
                <a:spLocks noChangeArrowheads="1"/>
              </p:cNvSpPr>
              <p:nvPr/>
            </p:nvSpPr>
            <p:spPr bwMode="auto">
              <a:xfrm rot="16200000">
                <a:off x="563640" y="4919314"/>
                <a:ext cx="880925" cy="246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Relative risk</a:t>
                </a:r>
              </a:p>
            </p:txBody>
          </p:sp>
          <p:sp>
            <p:nvSpPr>
              <p:cNvPr id="34978" name="TextBox 807"/>
              <p:cNvSpPr txBox="1">
                <a:spLocks noChangeArrowheads="1"/>
              </p:cNvSpPr>
              <p:nvPr/>
            </p:nvSpPr>
            <p:spPr bwMode="auto">
              <a:xfrm>
                <a:off x="1298565" y="5466927"/>
                <a:ext cx="241285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4979" name="TextBox 808"/>
              <p:cNvSpPr txBox="1">
                <a:spLocks noChangeArrowheads="1"/>
              </p:cNvSpPr>
              <p:nvPr/>
            </p:nvSpPr>
            <p:spPr bwMode="auto">
              <a:xfrm>
                <a:off x="1403334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34980" name="TextBox 809"/>
              <p:cNvSpPr txBox="1">
                <a:spLocks noChangeArrowheads="1"/>
              </p:cNvSpPr>
              <p:nvPr/>
            </p:nvSpPr>
            <p:spPr bwMode="auto">
              <a:xfrm>
                <a:off x="1527152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34981" name="TextBox 810"/>
              <p:cNvSpPr txBox="1">
                <a:spLocks noChangeArrowheads="1"/>
              </p:cNvSpPr>
              <p:nvPr/>
            </p:nvSpPr>
            <p:spPr bwMode="auto">
              <a:xfrm>
                <a:off x="1665256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34982" name="TextBox 811"/>
              <p:cNvSpPr txBox="1">
                <a:spLocks noChangeArrowheads="1"/>
              </p:cNvSpPr>
              <p:nvPr/>
            </p:nvSpPr>
            <p:spPr bwMode="auto">
              <a:xfrm>
                <a:off x="1789073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34983" name="TextBox 812"/>
              <p:cNvSpPr txBox="1">
                <a:spLocks noChangeArrowheads="1"/>
              </p:cNvSpPr>
              <p:nvPr/>
            </p:nvSpPr>
            <p:spPr bwMode="auto">
              <a:xfrm>
                <a:off x="1917653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34984" name="TextBox 813"/>
              <p:cNvSpPr txBox="1">
                <a:spLocks noChangeArrowheads="1"/>
              </p:cNvSpPr>
              <p:nvPr/>
            </p:nvSpPr>
            <p:spPr bwMode="auto">
              <a:xfrm>
                <a:off x="2044645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34985" name="TextBox 815"/>
              <p:cNvSpPr txBox="1">
                <a:spLocks noChangeArrowheads="1"/>
              </p:cNvSpPr>
              <p:nvPr/>
            </p:nvSpPr>
            <p:spPr bwMode="auto">
              <a:xfrm>
                <a:off x="2304979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80</a:t>
                </a:r>
              </a:p>
            </p:txBody>
          </p:sp>
          <p:sp>
            <p:nvSpPr>
              <p:cNvPr id="34986" name="TextBox 852"/>
              <p:cNvSpPr txBox="1">
                <a:spLocks noChangeArrowheads="1"/>
              </p:cNvSpPr>
              <p:nvPr/>
            </p:nvSpPr>
            <p:spPr bwMode="auto">
              <a:xfrm>
                <a:off x="1320789" y="5670096"/>
                <a:ext cx="1327069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Alcohol (units/week)</a:t>
                </a:r>
              </a:p>
            </p:txBody>
          </p:sp>
        </p:grpSp>
        <p:sp>
          <p:nvSpPr>
            <p:cNvPr id="740" name="TextBox 739"/>
            <p:cNvSpPr txBox="1"/>
            <p:nvPr/>
          </p:nvSpPr>
          <p:spPr bwMode="auto">
            <a:xfrm>
              <a:off x="2630397" y="4205062"/>
              <a:ext cx="1358817" cy="3999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n-lt"/>
                  <a:ea typeface="+mn-ea"/>
                  <a:cs typeface="+mn-cs"/>
                </a:rPr>
                <a:t>Non-cirrhotic chronic</a:t>
              </a:r>
              <a:br>
                <a:rPr lang="en-GB" sz="1000" dirty="0">
                  <a:latin typeface="+mn-lt"/>
                  <a:ea typeface="+mn-ea"/>
                  <a:cs typeface="+mn-cs"/>
                </a:rPr>
              </a:br>
              <a:r>
                <a:rPr lang="en-GB" sz="1000" dirty="0">
                  <a:latin typeface="+mn-lt"/>
                  <a:ea typeface="+mn-ea"/>
                  <a:cs typeface="+mn-cs"/>
                </a:rPr>
                <a:t>liver disease</a:t>
              </a:r>
            </a:p>
          </p:txBody>
        </p:sp>
        <p:grpSp>
          <p:nvGrpSpPr>
            <p:cNvPr id="34852" name="Group 20"/>
            <p:cNvGrpSpPr>
              <a:grpSpLocks/>
            </p:cNvGrpSpPr>
            <p:nvPr/>
          </p:nvGrpSpPr>
          <p:grpSpPr bwMode="auto">
            <a:xfrm>
              <a:off x="2689697" y="4603384"/>
              <a:ext cx="1357220" cy="1313451"/>
              <a:chOff x="2689697" y="4603384"/>
              <a:chExt cx="1357220" cy="1313451"/>
            </a:xfrm>
          </p:grpSpPr>
          <p:sp>
            <p:nvSpPr>
              <p:cNvPr id="34951" name="Line 303"/>
              <p:cNvSpPr>
                <a:spLocks noChangeShapeType="1"/>
              </p:cNvSpPr>
              <p:nvPr/>
            </p:nvSpPr>
            <p:spPr bwMode="auto">
              <a:xfrm flipH="1">
                <a:off x="2811362" y="4603462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2" name="Line 304"/>
              <p:cNvSpPr>
                <a:spLocks noChangeShapeType="1"/>
              </p:cNvSpPr>
              <p:nvPr/>
            </p:nvSpPr>
            <p:spPr bwMode="auto">
              <a:xfrm flipH="1">
                <a:off x="2811362" y="4774885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3" name="Line 305"/>
              <p:cNvSpPr>
                <a:spLocks noChangeShapeType="1"/>
              </p:cNvSpPr>
              <p:nvPr/>
            </p:nvSpPr>
            <p:spPr bwMode="auto">
              <a:xfrm flipH="1">
                <a:off x="2811362" y="4944722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4" name="Line 306"/>
              <p:cNvSpPr>
                <a:spLocks noChangeShapeType="1"/>
              </p:cNvSpPr>
              <p:nvPr/>
            </p:nvSpPr>
            <p:spPr bwMode="auto">
              <a:xfrm flipH="1">
                <a:off x="2811362" y="5114557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5" name="Line 307"/>
              <p:cNvSpPr>
                <a:spLocks noChangeShapeType="1"/>
              </p:cNvSpPr>
              <p:nvPr/>
            </p:nvSpPr>
            <p:spPr bwMode="auto">
              <a:xfrm flipH="1">
                <a:off x="2811362" y="5285980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6" name="Line 311"/>
              <p:cNvSpPr>
                <a:spLocks noChangeShapeType="1"/>
              </p:cNvSpPr>
              <p:nvPr/>
            </p:nvSpPr>
            <p:spPr bwMode="auto">
              <a:xfrm>
                <a:off x="281136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7" name="Line 312"/>
              <p:cNvSpPr>
                <a:spLocks noChangeShapeType="1"/>
              </p:cNvSpPr>
              <p:nvPr/>
            </p:nvSpPr>
            <p:spPr bwMode="auto">
              <a:xfrm>
                <a:off x="294311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8" name="Line 313"/>
              <p:cNvSpPr>
                <a:spLocks noChangeShapeType="1"/>
              </p:cNvSpPr>
              <p:nvPr/>
            </p:nvSpPr>
            <p:spPr bwMode="auto">
              <a:xfrm>
                <a:off x="3328855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59" name="Line 314"/>
              <p:cNvSpPr>
                <a:spLocks noChangeShapeType="1"/>
              </p:cNvSpPr>
              <p:nvPr/>
            </p:nvSpPr>
            <p:spPr bwMode="auto">
              <a:xfrm>
                <a:off x="345902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0" name="Line 321"/>
              <p:cNvSpPr>
                <a:spLocks noChangeShapeType="1"/>
              </p:cNvSpPr>
              <p:nvPr/>
            </p:nvSpPr>
            <p:spPr bwMode="auto">
              <a:xfrm>
                <a:off x="3070108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1" name="Line 324"/>
              <p:cNvSpPr>
                <a:spLocks noChangeShapeType="1"/>
              </p:cNvSpPr>
              <p:nvPr/>
            </p:nvSpPr>
            <p:spPr bwMode="auto">
              <a:xfrm>
                <a:off x="3200275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2" name="Line 327"/>
              <p:cNvSpPr>
                <a:spLocks noChangeShapeType="1"/>
              </p:cNvSpPr>
              <p:nvPr/>
            </p:nvSpPr>
            <p:spPr bwMode="auto">
              <a:xfrm>
                <a:off x="3587601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3" name="Line 330"/>
              <p:cNvSpPr>
                <a:spLocks noChangeShapeType="1"/>
              </p:cNvSpPr>
              <p:nvPr/>
            </p:nvSpPr>
            <p:spPr bwMode="auto">
              <a:xfrm>
                <a:off x="3714593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4" name="Line 333"/>
              <p:cNvSpPr>
                <a:spLocks noChangeShapeType="1"/>
              </p:cNvSpPr>
              <p:nvPr/>
            </p:nvSpPr>
            <p:spPr bwMode="auto">
              <a:xfrm>
                <a:off x="3844760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5" name="Line 334"/>
              <p:cNvSpPr>
                <a:spLocks noChangeShapeType="1"/>
              </p:cNvSpPr>
              <p:nvPr/>
            </p:nvSpPr>
            <p:spPr bwMode="auto">
              <a:xfrm flipV="1">
                <a:off x="2811362" y="4603462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6" name="Line 335"/>
              <p:cNvSpPr>
                <a:spLocks noChangeShapeType="1"/>
              </p:cNvSpPr>
              <p:nvPr/>
            </p:nvSpPr>
            <p:spPr bwMode="auto">
              <a:xfrm flipH="1">
                <a:off x="2811362" y="5457404"/>
                <a:ext cx="1033399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67" name="Freeform 715"/>
              <p:cNvSpPr>
                <a:spLocks/>
              </p:cNvSpPr>
              <p:nvPr/>
            </p:nvSpPr>
            <p:spPr bwMode="auto">
              <a:xfrm>
                <a:off x="2811362" y="5114557"/>
                <a:ext cx="1033399" cy="161900"/>
              </a:xfrm>
              <a:custGeom>
                <a:avLst/>
                <a:gdLst>
                  <a:gd name="T0" fmla="*/ 2147483647 w 564"/>
                  <a:gd name="T1" fmla="*/ 0 h 88"/>
                  <a:gd name="T2" fmla="*/ 2147483647 w 564"/>
                  <a:gd name="T3" fmla="*/ 2147483647 h 88"/>
                  <a:gd name="T4" fmla="*/ 0 w 564"/>
                  <a:gd name="T5" fmla="*/ 2147483647 h 88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88"/>
                  <a:gd name="T11" fmla="*/ 564 w 564"/>
                  <a:gd name="T12" fmla="*/ 88 h 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88">
                    <a:moveTo>
                      <a:pt x="564" y="0"/>
                    </a:moveTo>
                    <a:cubicBezTo>
                      <a:pt x="564" y="0"/>
                      <a:pt x="390" y="41"/>
                      <a:pt x="257" y="62"/>
                    </a:cubicBezTo>
                    <a:cubicBezTo>
                      <a:pt x="124" y="83"/>
                      <a:pt x="0" y="88"/>
                      <a:pt x="0" y="88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41" name="TextBox 816"/>
              <p:cNvSpPr txBox="1">
                <a:spLocks noChangeArrowheads="1"/>
              </p:cNvSpPr>
              <p:nvPr/>
            </p:nvSpPr>
            <p:spPr bwMode="auto">
              <a:xfrm>
                <a:off x="2689131" y="5466927"/>
                <a:ext cx="242873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4942" name="TextBox 817"/>
              <p:cNvSpPr txBox="1">
                <a:spLocks noChangeArrowheads="1"/>
              </p:cNvSpPr>
              <p:nvPr/>
            </p:nvSpPr>
            <p:spPr bwMode="auto">
              <a:xfrm>
                <a:off x="2793900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34943" name="TextBox 818"/>
              <p:cNvSpPr txBox="1">
                <a:spLocks noChangeArrowheads="1"/>
              </p:cNvSpPr>
              <p:nvPr/>
            </p:nvSpPr>
            <p:spPr bwMode="auto">
              <a:xfrm>
                <a:off x="2917717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34944" name="TextBox 819"/>
              <p:cNvSpPr txBox="1">
                <a:spLocks noChangeArrowheads="1"/>
              </p:cNvSpPr>
              <p:nvPr/>
            </p:nvSpPr>
            <p:spPr bwMode="auto">
              <a:xfrm>
                <a:off x="3055822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34945" name="TextBox 820"/>
              <p:cNvSpPr txBox="1">
                <a:spLocks noChangeArrowheads="1"/>
              </p:cNvSpPr>
              <p:nvPr/>
            </p:nvSpPr>
            <p:spPr bwMode="auto">
              <a:xfrm>
                <a:off x="3179639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34946" name="TextBox 821"/>
              <p:cNvSpPr txBox="1">
                <a:spLocks noChangeArrowheads="1"/>
              </p:cNvSpPr>
              <p:nvPr/>
            </p:nvSpPr>
            <p:spPr bwMode="auto">
              <a:xfrm>
                <a:off x="3308218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34947" name="TextBox 822"/>
              <p:cNvSpPr txBox="1">
                <a:spLocks noChangeArrowheads="1"/>
              </p:cNvSpPr>
              <p:nvPr/>
            </p:nvSpPr>
            <p:spPr bwMode="auto">
              <a:xfrm>
                <a:off x="3435210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34948" name="TextBox 823"/>
              <p:cNvSpPr txBox="1">
                <a:spLocks noChangeArrowheads="1"/>
              </p:cNvSpPr>
              <p:nvPr/>
            </p:nvSpPr>
            <p:spPr bwMode="auto">
              <a:xfrm>
                <a:off x="3563791" y="5466927"/>
                <a:ext cx="301607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70</a:t>
                </a:r>
              </a:p>
            </p:txBody>
          </p:sp>
          <p:sp>
            <p:nvSpPr>
              <p:cNvPr id="34949" name="TextBox 824"/>
              <p:cNvSpPr txBox="1">
                <a:spLocks noChangeArrowheads="1"/>
              </p:cNvSpPr>
              <p:nvPr/>
            </p:nvSpPr>
            <p:spPr bwMode="auto">
              <a:xfrm>
                <a:off x="3695544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80</a:t>
                </a:r>
              </a:p>
            </p:txBody>
          </p:sp>
          <p:sp>
            <p:nvSpPr>
              <p:cNvPr id="34950" name="TextBox 853"/>
              <p:cNvSpPr txBox="1">
                <a:spLocks noChangeArrowheads="1"/>
              </p:cNvSpPr>
              <p:nvPr/>
            </p:nvSpPr>
            <p:spPr bwMode="auto">
              <a:xfrm>
                <a:off x="2719292" y="5670096"/>
                <a:ext cx="1327069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000" dirty="0">
                    <a:latin typeface="+mn-lt"/>
                    <a:ea typeface="+mn-ea"/>
                  </a:rPr>
                  <a:t>Alcohol (units/week)</a:t>
                </a:r>
              </a:p>
            </p:txBody>
          </p:sp>
        </p:grpSp>
        <p:sp>
          <p:nvSpPr>
            <p:cNvPr id="751" name="TextBox 750"/>
            <p:cNvSpPr txBox="1"/>
            <p:nvPr/>
          </p:nvSpPr>
          <p:spPr bwMode="auto">
            <a:xfrm>
              <a:off x="4095570" y="4359025"/>
              <a:ext cx="1312783" cy="246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n-lt"/>
                  <a:ea typeface="+mn-ea"/>
                  <a:cs typeface="+mn-cs"/>
                </a:rPr>
                <a:t>Chronic pancreatitis</a:t>
              </a:r>
            </a:p>
          </p:txBody>
        </p:sp>
        <p:grpSp>
          <p:nvGrpSpPr>
            <p:cNvPr id="34854" name="Group 21"/>
            <p:cNvGrpSpPr>
              <a:grpSpLocks/>
            </p:cNvGrpSpPr>
            <p:nvPr/>
          </p:nvGrpSpPr>
          <p:grpSpPr bwMode="auto">
            <a:xfrm>
              <a:off x="4122850" y="4603458"/>
              <a:ext cx="1354182" cy="1313391"/>
              <a:chOff x="4122850" y="4603458"/>
              <a:chExt cx="1354182" cy="1313391"/>
            </a:xfrm>
          </p:grpSpPr>
          <p:sp>
            <p:nvSpPr>
              <p:cNvPr id="34922" name="Line 5"/>
              <p:cNvSpPr>
                <a:spLocks noChangeShapeType="1"/>
              </p:cNvSpPr>
              <p:nvPr/>
            </p:nvSpPr>
            <p:spPr bwMode="auto">
              <a:xfrm flipH="1">
                <a:off x="4244786" y="4603462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3" name="Line 6"/>
              <p:cNvSpPr>
                <a:spLocks noChangeShapeType="1"/>
              </p:cNvSpPr>
              <p:nvPr/>
            </p:nvSpPr>
            <p:spPr bwMode="auto">
              <a:xfrm flipH="1">
                <a:off x="4244786" y="4773298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4" name="Line 7"/>
              <p:cNvSpPr>
                <a:spLocks noChangeShapeType="1"/>
              </p:cNvSpPr>
              <p:nvPr/>
            </p:nvSpPr>
            <p:spPr bwMode="auto">
              <a:xfrm flipH="1">
                <a:off x="4244786" y="4943134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5" name="Line 8"/>
              <p:cNvSpPr>
                <a:spLocks noChangeShapeType="1"/>
              </p:cNvSpPr>
              <p:nvPr/>
            </p:nvSpPr>
            <p:spPr bwMode="auto">
              <a:xfrm flipH="1">
                <a:off x="4244786" y="5114557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6" name="Line 9"/>
              <p:cNvSpPr>
                <a:spLocks noChangeShapeType="1"/>
              </p:cNvSpPr>
              <p:nvPr/>
            </p:nvSpPr>
            <p:spPr bwMode="auto">
              <a:xfrm flipH="1">
                <a:off x="4244786" y="5285980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7" name="Line 35"/>
              <p:cNvSpPr>
                <a:spLocks noChangeShapeType="1"/>
              </p:cNvSpPr>
              <p:nvPr/>
            </p:nvSpPr>
            <p:spPr bwMode="auto">
              <a:xfrm>
                <a:off x="424478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8" name="Line 36"/>
              <p:cNvSpPr>
                <a:spLocks noChangeShapeType="1"/>
              </p:cNvSpPr>
              <p:nvPr/>
            </p:nvSpPr>
            <p:spPr bwMode="auto">
              <a:xfrm>
                <a:off x="4374953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29" name="Line 37"/>
              <p:cNvSpPr>
                <a:spLocks noChangeShapeType="1"/>
              </p:cNvSpPr>
              <p:nvPr/>
            </p:nvSpPr>
            <p:spPr bwMode="auto">
              <a:xfrm>
                <a:off x="476227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0" name="Line 38"/>
              <p:cNvSpPr>
                <a:spLocks noChangeShapeType="1"/>
              </p:cNvSpPr>
              <p:nvPr/>
            </p:nvSpPr>
            <p:spPr bwMode="auto">
              <a:xfrm>
                <a:off x="489244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1" name="Line 45"/>
              <p:cNvSpPr>
                <a:spLocks noChangeShapeType="1"/>
              </p:cNvSpPr>
              <p:nvPr/>
            </p:nvSpPr>
            <p:spPr bwMode="auto">
              <a:xfrm>
                <a:off x="4503533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2" name="Line 48"/>
              <p:cNvSpPr>
                <a:spLocks noChangeShapeType="1"/>
              </p:cNvSpPr>
              <p:nvPr/>
            </p:nvSpPr>
            <p:spPr bwMode="auto">
              <a:xfrm>
                <a:off x="4633700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3" name="Line 51"/>
              <p:cNvSpPr>
                <a:spLocks noChangeShapeType="1"/>
              </p:cNvSpPr>
              <p:nvPr/>
            </p:nvSpPr>
            <p:spPr bwMode="auto">
              <a:xfrm>
                <a:off x="502102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4" name="Line 54"/>
              <p:cNvSpPr>
                <a:spLocks noChangeShapeType="1"/>
              </p:cNvSpPr>
              <p:nvPr/>
            </p:nvSpPr>
            <p:spPr bwMode="auto">
              <a:xfrm>
                <a:off x="5148018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5" name="Line 57"/>
              <p:cNvSpPr>
                <a:spLocks noChangeShapeType="1"/>
              </p:cNvSpPr>
              <p:nvPr/>
            </p:nvSpPr>
            <p:spPr bwMode="auto">
              <a:xfrm>
                <a:off x="527977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6" name="Line 58"/>
              <p:cNvSpPr>
                <a:spLocks noChangeShapeType="1"/>
              </p:cNvSpPr>
              <p:nvPr/>
            </p:nvSpPr>
            <p:spPr bwMode="auto">
              <a:xfrm flipV="1">
                <a:off x="4244786" y="4603462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7" name="Line 81"/>
              <p:cNvSpPr>
                <a:spLocks noChangeShapeType="1"/>
              </p:cNvSpPr>
              <p:nvPr/>
            </p:nvSpPr>
            <p:spPr bwMode="auto">
              <a:xfrm flipH="1">
                <a:off x="4244786" y="5457404"/>
                <a:ext cx="1034987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38" name="Freeform 716"/>
              <p:cNvSpPr>
                <a:spLocks/>
              </p:cNvSpPr>
              <p:nvPr/>
            </p:nvSpPr>
            <p:spPr bwMode="auto">
              <a:xfrm>
                <a:off x="4244786" y="4889167"/>
                <a:ext cx="1036574" cy="396813"/>
              </a:xfrm>
              <a:custGeom>
                <a:avLst/>
                <a:gdLst>
                  <a:gd name="T0" fmla="*/ 2147483647 w 565"/>
                  <a:gd name="T1" fmla="*/ 0 h 217"/>
                  <a:gd name="T2" fmla="*/ 2147483647 w 565"/>
                  <a:gd name="T3" fmla="*/ 2147483647 h 217"/>
                  <a:gd name="T4" fmla="*/ 0 w 565"/>
                  <a:gd name="T5" fmla="*/ 2147483647 h 217"/>
                  <a:gd name="T6" fmla="*/ 0 60000 65536"/>
                  <a:gd name="T7" fmla="*/ 0 60000 65536"/>
                  <a:gd name="T8" fmla="*/ 0 60000 65536"/>
                  <a:gd name="T9" fmla="*/ 0 w 565"/>
                  <a:gd name="T10" fmla="*/ 0 h 217"/>
                  <a:gd name="T11" fmla="*/ 565 w 565"/>
                  <a:gd name="T12" fmla="*/ 217 h 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5" h="217">
                    <a:moveTo>
                      <a:pt x="565" y="0"/>
                    </a:moveTo>
                    <a:cubicBezTo>
                      <a:pt x="565" y="0"/>
                      <a:pt x="454" y="77"/>
                      <a:pt x="331" y="121"/>
                    </a:cubicBezTo>
                    <a:cubicBezTo>
                      <a:pt x="241" y="154"/>
                      <a:pt x="78" y="197"/>
                      <a:pt x="0" y="217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12" name="TextBox 825"/>
              <p:cNvSpPr txBox="1">
                <a:spLocks noChangeArrowheads="1"/>
              </p:cNvSpPr>
              <p:nvPr/>
            </p:nvSpPr>
            <p:spPr bwMode="auto">
              <a:xfrm>
                <a:off x="4122556" y="5466927"/>
                <a:ext cx="242872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4913" name="TextBox 826"/>
              <p:cNvSpPr txBox="1">
                <a:spLocks noChangeArrowheads="1"/>
              </p:cNvSpPr>
              <p:nvPr/>
            </p:nvSpPr>
            <p:spPr bwMode="auto">
              <a:xfrm>
                <a:off x="4227325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34914" name="TextBox 827"/>
              <p:cNvSpPr txBox="1">
                <a:spLocks noChangeArrowheads="1"/>
              </p:cNvSpPr>
              <p:nvPr/>
            </p:nvSpPr>
            <p:spPr bwMode="auto">
              <a:xfrm>
                <a:off x="4351142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34915" name="TextBox 828"/>
              <p:cNvSpPr txBox="1">
                <a:spLocks noChangeArrowheads="1"/>
              </p:cNvSpPr>
              <p:nvPr/>
            </p:nvSpPr>
            <p:spPr bwMode="auto">
              <a:xfrm>
                <a:off x="4489246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34916" name="TextBox 829"/>
              <p:cNvSpPr txBox="1">
                <a:spLocks noChangeArrowheads="1"/>
              </p:cNvSpPr>
              <p:nvPr/>
            </p:nvSpPr>
            <p:spPr bwMode="auto">
              <a:xfrm>
                <a:off x="4613063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34917" name="TextBox 830"/>
              <p:cNvSpPr txBox="1">
                <a:spLocks noChangeArrowheads="1"/>
              </p:cNvSpPr>
              <p:nvPr/>
            </p:nvSpPr>
            <p:spPr bwMode="auto">
              <a:xfrm>
                <a:off x="4741643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34918" name="TextBox 831"/>
              <p:cNvSpPr txBox="1">
                <a:spLocks noChangeArrowheads="1"/>
              </p:cNvSpPr>
              <p:nvPr/>
            </p:nvSpPr>
            <p:spPr bwMode="auto">
              <a:xfrm>
                <a:off x="4868635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34919" name="TextBox 832"/>
              <p:cNvSpPr txBox="1">
                <a:spLocks noChangeArrowheads="1"/>
              </p:cNvSpPr>
              <p:nvPr/>
            </p:nvSpPr>
            <p:spPr bwMode="auto">
              <a:xfrm>
                <a:off x="4998802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70</a:t>
                </a:r>
              </a:p>
            </p:txBody>
          </p:sp>
          <p:sp>
            <p:nvSpPr>
              <p:cNvPr id="34920" name="TextBox 833"/>
              <p:cNvSpPr txBox="1">
                <a:spLocks noChangeArrowheads="1"/>
              </p:cNvSpPr>
              <p:nvPr/>
            </p:nvSpPr>
            <p:spPr bwMode="auto">
              <a:xfrm>
                <a:off x="5130556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80</a:t>
                </a:r>
              </a:p>
            </p:txBody>
          </p:sp>
          <p:sp>
            <p:nvSpPr>
              <p:cNvPr id="34921" name="TextBox 854"/>
              <p:cNvSpPr txBox="1">
                <a:spLocks noChangeArrowheads="1"/>
              </p:cNvSpPr>
              <p:nvPr/>
            </p:nvSpPr>
            <p:spPr bwMode="auto">
              <a:xfrm>
                <a:off x="4149541" y="5670096"/>
                <a:ext cx="1327069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Alcohol (units/week)</a:t>
                </a:r>
              </a:p>
            </p:txBody>
          </p:sp>
        </p:grpSp>
        <p:sp>
          <p:nvSpPr>
            <p:cNvPr id="752" name="TextBox 751"/>
            <p:cNvSpPr txBox="1"/>
            <p:nvPr/>
          </p:nvSpPr>
          <p:spPr bwMode="auto">
            <a:xfrm>
              <a:off x="5819490" y="4359025"/>
              <a:ext cx="596864" cy="246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n-lt"/>
                  <a:ea typeface="+mn-ea"/>
                  <a:cs typeface="+mn-cs"/>
                </a:rPr>
                <a:t>Injuries</a:t>
              </a:r>
            </a:p>
          </p:txBody>
        </p:sp>
        <p:sp>
          <p:nvSpPr>
            <p:cNvPr id="34884" name="TextBox 834"/>
            <p:cNvSpPr txBox="1">
              <a:spLocks noChangeArrowheads="1"/>
            </p:cNvSpPr>
            <p:nvPr/>
          </p:nvSpPr>
          <p:spPr bwMode="auto">
            <a:xfrm>
              <a:off x="5479786" y="5466927"/>
              <a:ext cx="241285" cy="21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800">
                  <a:latin typeface="+mn-lt"/>
                  <a:ea typeface="+mn-ea"/>
                </a:rPr>
                <a:t>0</a:t>
              </a:r>
            </a:p>
          </p:txBody>
        </p:sp>
        <p:grpSp>
          <p:nvGrpSpPr>
            <p:cNvPr id="34857" name="Group 22"/>
            <p:cNvGrpSpPr>
              <a:grpSpLocks/>
            </p:cNvGrpSpPr>
            <p:nvPr/>
          </p:nvGrpSpPr>
          <p:grpSpPr bwMode="auto">
            <a:xfrm>
              <a:off x="5514083" y="4603458"/>
              <a:ext cx="1327608" cy="1313391"/>
              <a:chOff x="5514083" y="4603458"/>
              <a:chExt cx="1327608" cy="1313391"/>
            </a:xfrm>
          </p:grpSpPr>
          <p:sp>
            <p:nvSpPr>
              <p:cNvPr id="34888" name="TextBox 842"/>
              <p:cNvSpPr txBox="1">
                <a:spLocks noChangeArrowheads="1"/>
              </p:cNvSpPr>
              <p:nvPr/>
            </p:nvSpPr>
            <p:spPr bwMode="auto">
              <a:xfrm>
                <a:off x="6491288" y="5466003"/>
                <a:ext cx="290512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GB" sz="800">
                    <a:latin typeface="BlissLight" charset="0"/>
                  </a:rPr>
                  <a:t>80</a:t>
                </a:r>
              </a:p>
            </p:txBody>
          </p:sp>
          <p:sp>
            <p:nvSpPr>
              <p:cNvPr id="34893" name="Line 82"/>
              <p:cNvSpPr>
                <a:spLocks noChangeShapeType="1"/>
              </p:cNvSpPr>
              <p:nvPr/>
            </p:nvSpPr>
            <p:spPr bwMode="auto">
              <a:xfrm flipH="1">
                <a:off x="5600429" y="4603462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4" name="Line 83"/>
              <p:cNvSpPr>
                <a:spLocks noChangeShapeType="1"/>
              </p:cNvSpPr>
              <p:nvPr/>
            </p:nvSpPr>
            <p:spPr bwMode="auto">
              <a:xfrm flipH="1">
                <a:off x="5600429" y="4773298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5" name="Line 84"/>
              <p:cNvSpPr>
                <a:spLocks noChangeShapeType="1"/>
              </p:cNvSpPr>
              <p:nvPr/>
            </p:nvSpPr>
            <p:spPr bwMode="auto">
              <a:xfrm flipH="1">
                <a:off x="5600429" y="4943134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6" name="Line 85"/>
              <p:cNvSpPr>
                <a:spLocks noChangeShapeType="1"/>
              </p:cNvSpPr>
              <p:nvPr/>
            </p:nvSpPr>
            <p:spPr bwMode="auto">
              <a:xfrm flipH="1">
                <a:off x="5600429" y="5114557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7" name="Line 86"/>
              <p:cNvSpPr>
                <a:spLocks noChangeShapeType="1"/>
              </p:cNvSpPr>
              <p:nvPr/>
            </p:nvSpPr>
            <p:spPr bwMode="auto">
              <a:xfrm flipH="1">
                <a:off x="5600429" y="5285980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8" name="Line 109"/>
              <p:cNvSpPr>
                <a:spLocks noChangeShapeType="1"/>
              </p:cNvSpPr>
              <p:nvPr/>
            </p:nvSpPr>
            <p:spPr bwMode="auto">
              <a:xfrm>
                <a:off x="560042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99" name="Line 110"/>
              <p:cNvSpPr>
                <a:spLocks noChangeShapeType="1"/>
              </p:cNvSpPr>
              <p:nvPr/>
            </p:nvSpPr>
            <p:spPr bwMode="auto">
              <a:xfrm>
                <a:off x="573059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0" name="Line 111"/>
              <p:cNvSpPr>
                <a:spLocks noChangeShapeType="1"/>
              </p:cNvSpPr>
              <p:nvPr/>
            </p:nvSpPr>
            <p:spPr bwMode="auto">
              <a:xfrm>
                <a:off x="6116335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1" name="Line 112"/>
              <p:cNvSpPr>
                <a:spLocks noChangeShapeType="1"/>
              </p:cNvSpPr>
              <p:nvPr/>
            </p:nvSpPr>
            <p:spPr bwMode="auto">
              <a:xfrm>
                <a:off x="624650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2" name="Line 119"/>
              <p:cNvSpPr>
                <a:spLocks noChangeShapeType="1"/>
              </p:cNvSpPr>
              <p:nvPr/>
            </p:nvSpPr>
            <p:spPr bwMode="auto">
              <a:xfrm>
                <a:off x="585917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3" name="Line 122"/>
              <p:cNvSpPr>
                <a:spLocks noChangeShapeType="1"/>
              </p:cNvSpPr>
              <p:nvPr/>
            </p:nvSpPr>
            <p:spPr bwMode="auto">
              <a:xfrm>
                <a:off x="5987755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4" name="Line 125"/>
              <p:cNvSpPr>
                <a:spLocks noChangeShapeType="1"/>
              </p:cNvSpPr>
              <p:nvPr/>
            </p:nvSpPr>
            <p:spPr bwMode="auto">
              <a:xfrm>
                <a:off x="6375081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5" name="Line 128"/>
              <p:cNvSpPr>
                <a:spLocks noChangeShapeType="1"/>
              </p:cNvSpPr>
              <p:nvPr/>
            </p:nvSpPr>
            <p:spPr bwMode="auto">
              <a:xfrm>
                <a:off x="650366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6" name="Line 131"/>
              <p:cNvSpPr>
                <a:spLocks noChangeShapeType="1"/>
              </p:cNvSpPr>
              <p:nvPr/>
            </p:nvSpPr>
            <p:spPr bwMode="auto">
              <a:xfrm>
                <a:off x="6632241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7" name="Line 132"/>
              <p:cNvSpPr>
                <a:spLocks noChangeShapeType="1"/>
              </p:cNvSpPr>
              <p:nvPr/>
            </p:nvSpPr>
            <p:spPr bwMode="auto">
              <a:xfrm flipV="1">
                <a:off x="5600429" y="4603462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8" name="Line 133"/>
              <p:cNvSpPr>
                <a:spLocks noChangeShapeType="1"/>
              </p:cNvSpPr>
              <p:nvPr/>
            </p:nvSpPr>
            <p:spPr bwMode="auto">
              <a:xfrm flipH="1">
                <a:off x="5600429" y="5457404"/>
                <a:ext cx="1031812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909" name="Freeform 705"/>
              <p:cNvSpPr>
                <a:spLocks/>
              </p:cNvSpPr>
              <p:nvPr/>
            </p:nvSpPr>
            <p:spPr bwMode="auto">
              <a:xfrm>
                <a:off x="5600429" y="4844724"/>
                <a:ext cx="1031812" cy="441256"/>
              </a:xfrm>
              <a:custGeom>
                <a:avLst/>
                <a:gdLst>
                  <a:gd name="T0" fmla="*/ 2147483647 w 564"/>
                  <a:gd name="T1" fmla="*/ 0 h 241"/>
                  <a:gd name="T2" fmla="*/ 2147483647 w 564"/>
                  <a:gd name="T3" fmla="*/ 2147483647 h 241"/>
                  <a:gd name="T4" fmla="*/ 0 w 564"/>
                  <a:gd name="T5" fmla="*/ 2147483647 h 241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241"/>
                  <a:gd name="T11" fmla="*/ 564 w 564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241">
                    <a:moveTo>
                      <a:pt x="564" y="0"/>
                    </a:moveTo>
                    <a:cubicBezTo>
                      <a:pt x="564" y="0"/>
                      <a:pt x="409" y="113"/>
                      <a:pt x="246" y="176"/>
                    </a:cubicBezTo>
                    <a:cubicBezTo>
                      <a:pt x="87" y="232"/>
                      <a:pt x="0" y="241"/>
                      <a:pt x="0" y="241"/>
                    </a:cubicBez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85" name="TextBox 835"/>
              <p:cNvSpPr txBox="1">
                <a:spLocks noChangeArrowheads="1"/>
              </p:cNvSpPr>
              <p:nvPr/>
            </p:nvSpPr>
            <p:spPr bwMode="auto">
              <a:xfrm>
                <a:off x="5584555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34886" name="TextBox 836"/>
              <p:cNvSpPr txBox="1">
                <a:spLocks noChangeArrowheads="1"/>
              </p:cNvSpPr>
              <p:nvPr/>
            </p:nvSpPr>
            <p:spPr bwMode="auto">
              <a:xfrm>
                <a:off x="5708372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34887" name="TextBox 837"/>
              <p:cNvSpPr txBox="1">
                <a:spLocks noChangeArrowheads="1"/>
              </p:cNvSpPr>
              <p:nvPr/>
            </p:nvSpPr>
            <p:spPr bwMode="auto">
              <a:xfrm>
                <a:off x="5846477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7" name="TextBox 838"/>
              <p:cNvSpPr txBox="1">
                <a:spLocks noChangeArrowheads="1"/>
              </p:cNvSpPr>
              <p:nvPr/>
            </p:nvSpPr>
            <p:spPr bwMode="auto">
              <a:xfrm>
                <a:off x="5970294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34889" name="TextBox 839"/>
              <p:cNvSpPr txBox="1">
                <a:spLocks noChangeArrowheads="1"/>
              </p:cNvSpPr>
              <p:nvPr/>
            </p:nvSpPr>
            <p:spPr bwMode="auto">
              <a:xfrm>
                <a:off x="6098873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34890" name="TextBox 840"/>
              <p:cNvSpPr txBox="1">
                <a:spLocks noChangeArrowheads="1"/>
              </p:cNvSpPr>
              <p:nvPr/>
            </p:nvSpPr>
            <p:spPr bwMode="auto">
              <a:xfrm>
                <a:off x="6225866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34891" name="TextBox 841"/>
              <p:cNvSpPr txBox="1">
                <a:spLocks noChangeArrowheads="1"/>
              </p:cNvSpPr>
              <p:nvPr/>
            </p:nvSpPr>
            <p:spPr bwMode="auto">
              <a:xfrm>
                <a:off x="6356033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70</a:t>
                </a:r>
              </a:p>
            </p:txBody>
          </p:sp>
          <p:sp>
            <p:nvSpPr>
              <p:cNvPr id="34892" name="TextBox 855"/>
              <p:cNvSpPr txBox="1">
                <a:spLocks noChangeArrowheads="1"/>
              </p:cNvSpPr>
              <p:nvPr/>
            </p:nvSpPr>
            <p:spPr bwMode="auto">
              <a:xfrm>
                <a:off x="5514709" y="5670096"/>
                <a:ext cx="1327069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Alcohol (units/week)</a:t>
                </a:r>
              </a:p>
            </p:txBody>
          </p:sp>
        </p:grpSp>
        <p:sp>
          <p:nvSpPr>
            <p:cNvPr id="753" name="TextBox 752"/>
            <p:cNvSpPr txBox="1"/>
            <p:nvPr/>
          </p:nvSpPr>
          <p:spPr bwMode="auto">
            <a:xfrm>
              <a:off x="7005281" y="4205062"/>
              <a:ext cx="1085784" cy="3999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+mn-lt"/>
                  <a:ea typeface="+mn-ea"/>
                  <a:cs typeface="+mn-cs"/>
                </a:rPr>
                <a:t>Ischaemic heart</a:t>
              </a:r>
              <a:br>
                <a:rPr lang="en-GB" sz="1000" dirty="0">
                  <a:latin typeface="+mn-lt"/>
                  <a:ea typeface="+mn-ea"/>
                  <a:cs typeface="+mn-cs"/>
                </a:rPr>
              </a:br>
              <a:r>
                <a:rPr lang="en-GB" sz="1000" dirty="0">
                  <a:latin typeface="+mn-lt"/>
                  <a:ea typeface="+mn-ea"/>
                  <a:cs typeface="+mn-cs"/>
                </a:rPr>
                <a:t>disease</a:t>
              </a:r>
            </a:p>
          </p:txBody>
        </p:sp>
        <p:grpSp>
          <p:nvGrpSpPr>
            <p:cNvPr id="34859" name="Group 23"/>
            <p:cNvGrpSpPr>
              <a:grpSpLocks/>
            </p:cNvGrpSpPr>
            <p:nvPr/>
          </p:nvGrpSpPr>
          <p:grpSpPr bwMode="auto">
            <a:xfrm>
              <a:off x="6912795" y="4603385"/>
              <a:ext cx="1352884" cy="1313450"/>
              <a:chOff x="6912795" y="4603385"/>
              <a:chExt cx="1352884" cy="1313450"/>
            </a:xfrm>
          </p:grpSpPr>
          <p:sp>
            <p:nvSpPr>
              <p:cNvPr id="34864" name="Line 134"/>
              <p:cNvSpPr>
                <a:spLocks noChangeShapeType="1"/>
              </p:cNvSpPr>
              <p:nvPr/>
            </p:nvSpPr>
            <p:spPr bwMode="auto">
              <a:xfrm flipH="1">
                <a:off x="7032266" y="4603462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65" name="Line 135"/>
              <p:cNvSpPr>
                <a:spLocks noChangeShapeType="1"/>
              </p:cNvSpPr>
              <p:nvPr/>
            </p:nvSpPr>
            <p:spPr bwMode="auto">
              <a:xfrm flipH="1">
                <a:off x="7032266" y="4773298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66" name="Line 136"/>
              <p:cNvSpPr>
                <a:spLocks noChangeShapeType="1"/>
              </p:cNvSpPr>
              <p:nvPr/>
            </p:nvSpPr>
            <p:spPr bwMode="auto">
              <a:xfrm flipH="1">
                <a:off x="7032266" y="4943134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67" name="Line 137"/>
              <p:cNvSpPr>
                <a:spLocks noChangeShapeType="1"/>
              </p:cNvSpPr>
              <p:nvPr/>
            </p:nvSpPr>
            <p:spPr bwMode="auto">
              <a:xfrm flipH="1">
                <a:off x="7032266" y="5114557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68" name="Line 138"/>
              <p:cNvSpPr>
                <a:spLocks noChangeShapeType="1"/>
              </p:cNvSpPr>
              <p:nvPr/>
            </p:nvSpPr>
            <p:spPr bwMode="auto">
              <a:xfrm flipH="1">
                <a:off x="7032266" y="5285980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69" name="Line 180"/>
              <p:cNvSpPr>
                <a:spLocks noChangeShapeType="1"/>
              </p:cNvSpPr>
              <p:nvPr/>
            </p:nvSpPr>
            <p:spPr bwMode="auto">
              <a:xfrm>
                <a:off x="703226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0" name="Line 181"/>
              <p:cNvSpPr>
                <a:spLocks noChangeShapeType="1"/>
              </p:cNvSpPr>
              <p:nvPr/>
            </p:nvSpPr>
            <p:spPr bwMode="auto">
              <a:xfrm>
                <a:off x="7162433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1" name="Line 182"/>
              <p:cNvSpPr>
                <a:spLocks noChangeShapeType="1"/>
              </p:cNvSpPr>
              <p:nvPr/>
            </p:nvSpPr>
            <p:spPr bwMode="auto">
              <a:xfrm>
                <a:off x="7548172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2" name="Line 183"/>
              <p:cNvSpPr>
                <a:spLocks noChangeShapeType="1"/>
              </p:cNvSpPr>
              <p:nvPr/>
            </p:nvSpPr>
            <p:spPr bwMode="auto">
              <a:xfrm>
                <a:off x="7678340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3" name="Line 190"/>
              <p:cNvSpPr>
                <a:spLocks noChangeShapeType="1"/>
              </p:cNvSpPr>
              <p:nvPr/>
            </p:nvSpPr>
            <p:spPr bwMode="auto">
              <a:xfrm>
                <a:off x="7289425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4" name="Line 193"/>
              <p:cNvSpPr>
                <a:spLocks noChangeShapeType="1"/>
              </p:cNvSpPr>
              <p:nvPr/>
            </p:nvSpPr>
            <p:spPr bwMode="auto">
              <a:xfrm>
                <a:off x="7421180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5" name="Line 196"/>
              <p:cNvSpPr>
                <a:spLocks noChangeShapeType="1"/>
              </p:cNvSpPr>
              <p:nvPr/>
            </p:nvSpPr>
            <p:spPr bwMode="auto">
              <a:xfrm>
                <a:off x="780691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6" name="Line 199"/>
              <p:cNvSpPr>
                <a:spLocks noChangeShapeType="1"/>
              </p:cNvSpPr>
              <p:nvPr/>
            </p:nvSpPr>
            <p:spPr bwMode="auto">
              <a:xfrm>
                <a:off x="7935499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7" name="Line 202"/>
              <p:cNvSpPr>
                <a:spLocks noChangeShapeType="1"/>
              </p:cNvSpPr>
              <p:nvPr/>
            </p:nvSpPr>
            <p:spPr bwMode="auto">
              <a:xfrm>
                <a:off x="8065666" y="5457404"/>
                <a:ext cx="0" cy="4126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8" name="Line 203"/>
              <p:cNvSpPr>
                <a:spLocks noChangeShapeType="1"/>
              </p:cNvSpPr>
              <p:nvPr/>
            </p:nvSpPr>
            <p:spPr bwMode="auto">
              <a:xfrm flipV="1">
                <a:off x="7032266" y="4603462"/>
                <a:ext cx="0" cy="853942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79" name="Line 204"/>
              <p:cNvSpPr>
                <a:spLocks noChangeShapeType="1"/>
              </p:cNvSpPr>
              <p:nvPr/>
            </p:nvSpPr>
            <p:spPr bwMode="auto">
              <a:xfrm flipH="1">
                <a:off x="7032266" y="5457404"/>
                <a:ext cx="1033400" cy="0"/>
              </a:xfrm>
              <a:prstGeom prst="line">
                <a:avLst/>
              </a:prstGeom>
              <a:noFill/>
              <a:ln w="9525" cap="sq">
                <a:solidFill>
                  <a:schemeClr val="accent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80" name="Freeform 706"/>
              <p:cNvSpPr>
                <a:spLocks/>
              </p:cNvSpPr>
              <p:nvPr/>
            </p:nvSpPr>
            <p:spPr bwMode="auto">
              <a:xfrm>
                <a:off x="7032266" y="5138367"/>
                <a:ext cx="1033400" cy="185708"/>
              </a:xfrm>
              <a:custGeom>
                <a:avLst/>
                <a:gdLst>
                  <a:gd name="T0" fmla="*/ 2147483647 w 565"/>
                  <a:gd name="T1" fmla="*/ 0 h 102"/>
                  <a:gd name="T2" fmla="*/ 2147483647 w 565"/>
                  <a:gd name="T3" fmla="*/ 2147483647 h 102"/>
                  <a:gd name="T4" fmla="*/ 0 w 565"/>
                  <a:gd name="T5" fmla="*/ 2147483647 h 102"/>
                  <a:gd name="T6" fmla="*/ 0 60000 65536"/>
                  <a:gd name="T7" fmla="*/ 0 60000 65536"/>
                  <a:gd name="T8" fmla="*/ 0 60000 65536"/>
                  <a:gd name="T9" fmla="*/ 0 w 565"/>
                  <a:gd name="T10" fmla="*/ 0 h 102"/>
                  <a:gd name="T11" fmla="*/ 565 w 565"/>
                  <a:gd name="T12" fmla="*/ 102 h 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5" h="102">
                    <a:moveTo>
                      <a:pt x="565" y="0"/>
                    </a:moveTo>
                    <a:cubicBezTo>
                      <a:pt x="565" y="0"/>
                      <a:pt x="262" y="82"/>
                      <a:pt x="140" y="92"/>
                    </a:cubicBezTo>
                    <a:cubicBezTo>
                      <a:pt x="18" y="102"/>
                      <a:pt x="0" y="81"/>
                      <a:pt x="0" y="8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34881" name="Freeform 707"/>
              <p:cNvSpPr>
                <a:spLocks/>
              </p:cNvSpPr>
              <p:nvPr/>
            </p:nvSpPr>
            <p:spPr bwMode="auto">
              <a:xfrm>
                <a:off x="7032266" y="5285980"/>
                <a:ext cx="1033400" cy="41269"/>
              </a:xfrm>
              <a:custGeom>
                <a:avLst/>
                <a:gdLst>
                  <a:gd name="T0" fmla="*/ 2147483647 w 565"/>
                  <a:gd name="T1" fmla="*/ 2147483647 h 22"/>
                  <a:gd name="T2" fmla="*/ 2147483647 w 565"/>
                  <a:gd name="T3" fmla="*/ 2147483647 h 22"/>
                  <a:gd name="T4" fmla="*/ 2147483647 w 565"/>
                  <a:gd name="T5" fmla="*/ 2147483647 h 22"/>
                  <a:gd name="T6" fmla="*/ 0 w 56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5"/>
                  <a:gd name="T13" fmla="*/ 0 h 22"/>
                  <a:gd name="T14" fmla="*/ 565 w 56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5" h="22">
                    <a:moveTo>
                      <a:pt x="565" y="3"/>
                    </a:moveTo>
                    <a:cubicBezTo>
                      <a:pt x="565" y="3"/>
                      <a:pt x="468" y="6"/>
                      <a:pt x="417" y="11"/>
                    </a:cubicBezTo>
                    <a:cubicBezTo>
                      <a:pt x="366" y="15"/>
                      <a:pt x="279" y="21"/>
                      <a:pt x="184" y="21"/>
                    </a:cubicBezTo>
                    <a:cubicBezTo>
                      <a:pt x="88" y="21"/>
                      <a:pt x="27" y="22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8" name="TextBox 843"/>
              <p:cNvSpPr txBox="1">
                <a:spLocks noChangeArrowheads="1"/>
              </p:cNvSpPr>
              <p:nvPr/>
            </p:nvSpPr>
            <p:spPr bwMode="auto">
              <a:xfrm>
                <a:off x="6913211" y="5466927"/>
                <a:ext cx="242872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34855" name="TextBox 844"/>
              <p:cNvSpPr txBox="1">
                <a:spLocks noChangeArrowheads="1"/>
              </p:cNvSpPr>
              <p:nvPr/>
            </p:nvSpPr>
            <p:spPr bwMode="auto">
              <a:xfrm>
                <a:off x="7017980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34856" name="TextBox 845"/>
              <p:cNvSpPr txBox="1">
                <a:spLocks noChangeArrowheads="1"/>
              </p:cNvSpPr>
              <p:nvPr/>
            </p:nvSpPr>
            <p:spPr bwMode="auto">
              <a:xfrm>
                <a:off x="7141797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9" name="TextBox 846"/>
              <p:cNvSpPr txBox="1">
                <a:spLocks noChangeArrowheads="1"/>
              </p:cNvSpPr>
              <p:nvPr/>
            </p:nvSpPr>
            <p:spPr bwMode="auto">
              <a:xfrm>
                <a:off x="7279901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34858" name="TextBox 847"/>
              <p:cNvSpPr txBox="1">
                <a:spLocks noChangeArrowheads="1"/>
              </p:cNvSpPr>
              <p:nvPr/>
            </p:nvSpPr>
            <p:spPr bwMode="auto">
              <a:xfrm>
                <a:off x="7403718" y="5466927"/>
                <a:ext cx="300020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10" name="TextBox 848"/>
              <p:cNvSpPr txBox="1">
                <a:spLocks noChangeArrowheads="1"/>
              </p:cNvSpPr>
              <p:nvPr/>
            </p:nvSpPr>
            <p:spPr bwMode="auto">
              <a:xfrm>
                <a:off x="7532298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34860" name="TextBox 849"/>
              <p:cNvSpPr txBox="1">
                <a:spLocks noChangeArrowheads="1"/>
              </p:cNvSpPr>
              <p:nvPr/>
            </p:nvSpPr>
            <p:spPr bwMode="auto">
              <a:xfrm>
                <a:off x="7659291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34861" name="TextBox 850"/>
              <p:cNvSpPr txBox="1">
                <a:spLocks noChangeArrowheads="1"/>
              </p:cNvSpPr>
              <p:nvPr/>
            </p:nvSpPr>
            <p:spPr bwMode="auto">
              <a:xfrm>
                <a:off x="7789458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70</a:t>
                </a:r>
              </a:p>
            </p:txBody>
          </p:sp>
          <p:sp>
            <p:nvSpPr>
              <p:cNvPr id="34862" name="TextBox 851"/>
              <p:cNvSpPr txBox="1">
                <a:spLocks noChangeArrowheads="1"/>
              </p:cNvSpPr>
              <p:nvPr/>
            </p:nvSpPr>
            <p:spPr bwMode="auto">
              <a:xfrm>
                <a:off x="7919625" y="5466927"/>
                <a:ext cx="300019" cy="21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>
                    <a:latin typeface="+mn-lt"/>
                    <a:ea typeface="+mn-ea"/>
                  </a:rPr>
                  <a:t>80</a:t>
                </a:r>
              </a:p>
            </p:txBody>
          </p:sp>
          <p:sp>
            <p:nvSpPr>
              <p:cNvPr id="34863" name="TextBox 856"/>
              <p:cNvSpPr txBox="1">
                <a:spLocks noChangeArrowheads="1"/>
              </p:cNvSpPr>
              <p:nvPr/>
            </p:nvSpPr>
            <p:spPr bwMode="auto">
              <a:xfrm>
                <a:off x="6938609" y="5670096"/>
                <a:ext cx="1327070" cy="24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000">
                    <a:latin typeface="+mn-lt"/>
                    <a:ea typeface="+mn-ea"/>
                  </a:rPr>
                  <a:t>Alcohol (units/week)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4252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Lundbeck symposium 2012">
    <a:dk1>
      <a:srgbClr val="000000"/>
    </a:dk1>
    <a:lt1>
      <a:srgbClr val="FFFFFF"/>
    </a:lt1>
    <a:dk2>
      <a:srgbClr val="CA411D"/>
    </a:dk2>
    <a:lt2>
      <a:srgbClr val="252D65"/>
    </a:lt2>
    <a:accent1>
      <a:srgbClr val="EF9C00"/>
    </a:accent1>
    <a:accent2>
      <a:srgbClr val="64ABAF"/>
    </a:accent2>
    <a:accent3>
      <a:srgbClr val="252D65"/>
    </a:accent3>
    <a:accent4>
      <a:srgbClr val="A5A07B"/>
    </a:accent4>
    <a:accent5>
      <a:srgbClr val="CA411D"/>
    </a:accent5>
    <a:accent6>
      <a:srgbClr val="00BABA"/>
    </a:accent6>
    <a:hlink>
      <a:srgbClr val="808080"/>
    </a:hlink>
    <a:folHlink>
      <a:srgbClr val="B3B3B3"/>
    </a:folHlink>
  </a:clrScheme>
  <a:fontScheme name="Lundbeck symposium 2012">
    <a:majorFont>
      <a:latin typeface="Arial"/>
      <a:ea typeface=""/>
      <a:cs typeface="Arial"/>
    </a:majorFont>
    <a:minorFont>
      <a:latin typeface="Arial"/>
      <a:ea typeface="ヒラギノ角ゴ Pro W3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1424</Words>
  <Application>Microsoft Macintosh PowerPoint</Application>
  <PresentationFormat>On-screen Show (4:3)</PresentationFormat>
  <Paragraphs>496</Paragraphs>
  <Slides>48</Slides>
  <Notes>8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Bliss 2 Light</vt:lpstr>
      <vt:lpstr>Bliss2-Medium</vt:lpstr>
      <vt:lpstr>BlissLight</vt:lpstr>
      <vt:lpstr>Calibri</vt:lpstr>
      <vt:lpstr>Helvetica Neue</vt:lpstr>
      <vt:lpstr>Symbol</vt:lpstr>
      <vt:lpstr>Univers</vt:lpstr>
      <vt:lpstr>Univers Medium</vt:lpstr>
      <vt:lpstr>Wingdings</vt:lpstr>
      <vt:lpstr>ヒラギノ角ゴ Pro W3</vt:lpstr>
      <vt:lpstr>Default</vt:lpstr>
      <vt:lpstr>Arbeitsblatt</vt:lpstr>
      <vt:lpstr>Traitement de l’addiction à l’alcool:  Mais que traite-t-on?</vt:lpstr>
      <vt:lpstr>PowerPoint Presentation</vt:lpstr>
      <vt:lpstr>PowerPoint Presentation</vt:lpstr>
      <vt:lpstr>Histoire naturelle de l’addiction</vt:lpstr>
      <vt:lpstr>Objectifs thérapeutiques</vt:lpstr>
      <vt:lpstr>Objectifs thérapeutiques</vt:lpstr>
      <vt:lpstr>PowerPoint Presentation</vt:lpstr>
      <vt:lpstr>PowerPoint Presentation</vt:lpstr>
      <vt:lpstr>Risque relatif de maladie en fonction de la consommation d'alcool</vt:lpstr>
      <vt:lpstr>Réduction consommation et risque mortalité</vt:lpstr>
      <vt:lpstr>Objectifs thérapeutiques</vt:lpstr>
      <vt:lpstr>Etudes de pharmacothérapie classiques</vt:lpstr>
      <vt:lpstr>Etudes de pharmacothérapie  version 2.0</vt:lpstr>
      <vt:lpstr>Topiramate</vt:lpstr>
      <vt:lpstr>PowerPoint Presentation</vt:lpstr>
      <vt:lpstr>PowerPoint Presentation</vt:lpstr>
      <vt:lpstr>Résumé efficacité pharmacothérapies</vt:lpstr>
      <vt:lpstr>Naltrexone pour abstinence</vt:lpstr>
      <vt:lpstr>PowerPoint Presentation</vt:lpstr>
      <vt:lpstr>PowerPoint Presentation</vt:lpstr>
      <vt:lpstr>Acamprosate pour abstinence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Etudes de pharmacothérapie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Engagement des patients et outcome</vt:lpstr>
      <vt:lpstr>Patients éligibles au nalmefène</vt:lpstr>
      <vt:lpstr>Contre-indications</vt:lpstr>
      <vt:lpstr>Interactions</vt:lpstr>
      <vt:lpstr>Effets indésirables fréquents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188</cp:revision>
  <dcterms:modified xsi:type="dcterms:W3CDTF">2025-07-08T20:12:51Z</dcterms:modified>
</cp:coreProperties>
</file>