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264" r:id="rId2"/>
    <p:sldId id="2407" r:id="rId3"/>
    <p:sldId id="1972" r:id="rId4"/>
    <p:sldId id="2238" r:id="rId5"/>
    <p:sldId id="2241" r:id="rId6"/>
    <p:sldId id="2243" r:id="rId7"/>
    <p:sldId id="2242" r:id="rId8"/>
    <p:sldId id="281" r:id="rId9"/>
    <p:sldId id="2152" r:id="rId10"/>
    <p:sldId id="2265" r:id="rId11"/>
    <p:sldId id="2107" r:id="rId12"/>
    <p:sldId id="2362" r:id="rId13"/>
    <p:sldId id="2278" r:id="rId14"/>
    <p:sldId id="1456" r:id="rId15"/>
    <p:sldId id="2364" r:id="rId16"/>
    <p:sldId id="2387" r:id="rId17"/>
    <p:sldId id="2365" r:id="rId18"/>
    <p:sldId id="2383" r:id="rId19"/>
    <p:sldId id="2379" r:id="rId20"/>
    <p:sldId id="2406" r:id="rId21"/>
    <p:sldId id="1480" r:id="rId22"/>
    <p:sldId id="2279" r:id="rId23"/>
    <p:sldId id="2402" r:id="rId24"/>
    <p:sldId id="2384" r:id="rId25"/>
    <p:sldId id="2368" r:id="rId26"/>
    <p:sldId id="2369" r:id="rId27"/>
    <p:sldId id="2370" r:id="rId28"/>
    <p:sldId id="2363" r:id="rId29"/>
    <p:sldId id="2385" r:id="rId30"/>
    <p:sldId id="2372" r:id="rId31"/>
    <p:sldId id="2257" r:id="rId32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CAF8F19E-0973-E144-97C0-59C602B60FE0}">
          <p14:sldIdLst>
            <p14:sldId id="2264"/>
            <p14:sldId id="2407"/>
            <p14:sldId id="1972"/>
            <p14:sldId id="2238"/>
            <p14:sldId id="2241"/>
            <p14:sldId id="2243"/>
            <p14:sldId id="2242"/>
            <p14:sldId id="281"/>
            <p14:sldId id="2152"/>
            <p14:sldId id="2265"/>
            <p14:sldId id="2107"/>
            <p14:sldId id="2362"/>
            <p14:sldId id="2278"/>
            <p14:sldId id="1456"/>
            <p14:sldId id="2364"/>
            <p14:sldId id="2387"/>
            <p14:sldId id="2365"/>
            <p14:sldId id="2383"/>
            <p14:sldId id="2379"/>
            <p14:sldId id="2406"/>
            <p14:sldId id="1480"/>
            <p14:sldId id="2279"/>
            <p14:sldId id="2402"/>
            <p14:sldId id="2384"/>
            <p14:sldId id="2368"/>
            <p14:sldId id="2369"/>
            <p14:sldId id="2370"/>
            <p14:sldId id="2363"/>
            <p14:sldId id="2385"/>
            <p14:sldId id="2372"/>
            <p14:sldId id="2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04"/>
    <a:srgbClr val="FAE62B"/>
    <a:srgbClr val="9FD0AB"/>
    <a:srgbClr val="02A089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0" autoAdjust="0"/>
    <p:restoredTop sz="96959" autoAdjust="0"/>
  </p:normalViewPr>
  <p:slideViewPr>
    <p:cSldViewPr snapToGrid="0" snapToObjects="1">
      <p:cViewPr varScale="1">
        <p:scale>
          <a:sx n="105" d="100"/>
          <a:sy n="105" d="100"/>
        </p:scale>
        <p:origin x="11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88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815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11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65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9B4870C2-E796-0D4E-A50C-0ED1E3A2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A54D5EF5-A312-384A-887B-D13C882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0A7B68CB-4DF8-E544-BD20-C445401E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45DE2DD0-D46C-694F-9F4F-F15E773A018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019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FDDCA0-A169-7742-A142-B4FD91E9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8DF075-2F89-8945-B339-200365E5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B91447-18A3-9C4D-910D-6FB805EA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9C13A-0344-9045-84EC-4B8E1137B38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67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26715785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773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25BF7-167B-004A-A2CB-67A2D501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AF6C10-72C8-0240-942F-FF15DF7DCCF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E5CE42-D426-004D-B140-D84AEA086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BF6C93-AAA1-4741-A53C-A603C09A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D2CCB8-0491-9D4A-9418-A43029A7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B775E3-268E-3E48-BB4E-C99047D0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6FBCAA-672D-1F4A-B8E4-0695386602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000693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8" r:id="rId4"/>
    <p:sldLayoutId id="2147483662" r:id="rId5"/>
    <p:sldLayoutId id="2147483663" r:id="rId6"/>
    <p:sldLayoutId id="2147483666" r:id="rId7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hyperlink" Target="https://de.wikipedia.org/wiki/Psychotria_viridis" TargetMode="External"/><Relationship Id="rId9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linicaltrials.gov/ct2/hom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5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01560" y="258630"/>
            <a:ext cx="755279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3200" b="1" dirty="0" err="1">
                <a:solidFill>
                  <a:schemeClr val="bg1"/>
                </a:solidFill>
              </a:rPr>
              <a:t>Psychedelics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CH" sz="3200" b="1" dirty="0">
                <a:solidFill>
                  <a:schemeClr val="bg1"/>
                </a:solidFill>
              </a:rPr>
              <a:t>in the </a:t>
            </a:r>
            <a:r>
              <a:rPr lang="fr-CH" sz="3200" b="1" dirty="0" err="1">
                <a:solidFill>
                  <a:schemeClr val="bg1"/>
                </a:solidFill>
              </a:rPr>
              <a:t>treatment</a:t>
            </a:r>
            <a:r>
              <a:rPr lang="fr-CH" sz="3200" b="1" dirty="0">
                <a:solidFill>
                  <a:schemeClr val="bg1"/>
                </a:solidFill>
              </a:rPr>
              <a:t> of </a:t>
            </a:r>
            <a:r>
              <a:rPr lang="fr-CH" sz="3200" b="1" dirty="0" err="1">
                <a:solidFill>
                  <a:schemeClr val="bg1"/>
                </a:solidFill>
              </a:rPr>
              <a:t>dementia</a:t>
            </a:r>
            <a:r>
              <a:rPr lang="fr-CH" sz="3200" b="1" dirty="0">
                <a:solidFill>
                  <a:schemeClr val="bg1"/>
                </a:solidFill>
              </a:rPr>
              <a:t>?</a:t>
            </a:r>
            <a:endParaRPr lang="fr-CH" sz="20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01561" y="224784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45FCB02-3A73-D04A-B1D1-7AF3617211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560" y="2768835"/>
            <a:ext cx="6087291" cy="27392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8B39F3D-674C-5F43-A8A8-8ABF12052B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069" y="2986005"/>
            <a:ext cx="2219161" cy="12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A34DABB-067E-0546-AA26-5EE6CBD58E49}"/>
              </a:ext>
            </a:extLst>
          </p:cNvPr>
          <p:cNvGrpSpPr/>
          <p:nvPr/>
        </p:nvGrpSpPr>
        <p:grpSpPr>
          <a:xfrm>
            <a:off x="1702285" y="513806"/>
            <a:ext cx="1747024" cy="2146663"/>
            <a:chOff x="1702285" y="513806"/>
            <a:chExt cx="1747024" cy="214666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CD27A17-AFE1-5944-A745-FB4B7F67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2285" y="1227909"/>
              <a:ext cx="1747024" cy="1432560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322C641-5409-F24E-83D9-788BE837C07B}"/>
                </a:ext>
              </a:extLst>
            </p:cNvPr>
            <p:cNvSpPr txBox="1"/>
            <p:nvPr/>
          </p:nvSpPr>
          <p:spPr>
            <a:xfrm>
              <a:off x="2221855" y="513806"/>
              <a:ext cx="70788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LSD</a:t>
              </a: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020D9C9E-BEC3-B147-9650-1E570DD6C706}"/>
              </a:ext>
            </a:extLst>
          </p:cNvPr>
          <p:cNvSpPr/>
          <p:nvPr/>
        </p:nvSpPr>
        <p:spPr>
          <a:xfrm>
            <a:off x="1458815" y="2912909"/>
            <a:ext cx="2233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Onset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effect</a:t>
            </a:r>
            <a:r>
              <a:rPr lang="de-DE" sz="1400" dirty="0"/>
              <a:t> 30 - 60 min after </a:t>
            </a:r>
            <a:r>
              <a:rPr lang="de-DE" sz="1400" dirty="0" err="1"/>
              <a:t>intake</a:t>
            </a:r>
            <a:endParaRPr lang="de-DE" sz="1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4FEF53-683F-ED40-ABBD-FEAE4E26545B}"/>
              </a:ext>
            </a:extLst>
          </p:cNvPr>
          <p:cNvSpPr/>
          <p:nvPr/>
        </p:nvSpPr>
        <p:spPr>
          <a:xfrm>
            <a:off x="1746306" y="3798437"/>
            <a:ext cx="1658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Peak </a:t>
            </a:r>
            <a:r>
              <a:rPr lang="de-DE" sz="1400" dirty="0" err="1"/>
              <a:t>effect</a:t>
            </a:r>
            <a:r>
              <a:rPr lang="de-DE" sz="1400" dirty="0"/>
              <a:t> after </a:t>
            </a:r>
            <a:r>
              <a:rPr lang="de-DE" sz="1400" dirty="0" err="1"/>
              <a:t>approx</a:t>
            </a:r>
            <a:r>
              <a:rPr lang="de-DE" sz="1400" dirty="0"/>
              <a:t>. 1½ h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9C5235-7100-0747-9018-099B33084C4D}"/>
              </a:ext>
            </a:extLst>
          </p:cNvPr>
          <p:cNvSpPr/>
          <p:nvPr/>
        </p:nvSpPr>
        <p:spPr>
          <a:xfrm>
            <a:off x="936647" y="4505518"/>
            <a:ext cx="32783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gradual </a:t>
            </a:r>
            <a:r>
              <a:rPr lang="de-DE" sz="1400" dirty="0" err="1"/>
              <a:t>decrease</a:t>
            </a:r>
            <a:r>
              <a:rPr lang="de-DE" sz="1400" dirty="0"/>
              <a:t> in </a:t>
            </a:r>
            <a:r>
              <a:rPr lang="de-DE" sz="1400" dirty="0" err="1"/>
              <a:t>effect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5 </a:t>
            </a:r>
            <a:r>
              <a:rPr lang="de-DE" sz="1400" dirty="0" err="1"/>
              <a:t>hours</a:t>
            </a:r>
            <a:r>
              <a:rPr lang="de-DE" sz="1400" dirty="0"/>
              <a:t>, </a:t>
            </a:r>
            <a:r>
              <a:rPr lang="de-DE" sz="1400" dirty="0" err="1"/>
              <a:t>effect</a:t>
            </a:r>
            <a:r>
              <a:rPr lang="de-DE" sz="1400" dirty="0"/>
              <a:t> </a:t>
            </a:r>
            <a:r>
              <a:rPr lang="de-DE" sz="1400" dirty="0" err="1"/>
              <a:t>may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felt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12 </a:t>
            </a:r>
            <a:r>
              <a:rPr lang="de-DE" sz="1400" dirty="0" err="1"/>
              <a:t>hours</a:t>
            </a:r>
            <a:endParaRPr lang="de-DE" sz="14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6DE1138-0544-FE4B-A4EA-F5FD99BB39F3}"/>
              </a:ext>
            </a:extLst>
          </p:cNvPr>
          <p:cNvGrpSpPr/>
          <p:nvPr/>
        </p:nvGrpSpPr>
        <p:grpSpPr>
          <a:xfrm>
            <a:off x="5828473" y="513915"/>
            <a:ext cx="1806495" cy="2146554"/>
            <a:chOff x="5828473" y="513915"/>
            <a:chExt cx="1806495" cy="214655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B704BB9-2DEF-004E-8BC2-A3095F8EA40F}"/>
                </a:ext>
              </a:extLst>
            </p:cNvPr>
            <p:cNvSpPr txBox="1"/>
            <p:nvPr/>
          </p:nvSpPr>
          <p:spPr>
            <a:xfrm>
              <a:off x="5833836" y="513915"/>
              <a:ext cx="180113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Psilocybine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BF6803D-B618-F246-A6DF-F583298CD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8473" y="1227909"/>
              <a:ext cx="1640336" cy="1432560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86D2460A-CFFB-7C43-B61D-277DB47D30BD}"/>
              </a:ext>
            </a:extLst>
          </p:cNvPr>
          <p:cNvSpPr/>
          <p:nvPr/>
        </p:nvSpPr>
        <p:spPr>
          <a:xfrm>
            <a:off x="5653192" y="2912909"/>
            <a:ext cx="1990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Onset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effect</a:t>
            </a:r>
            <a:r>
              <a:rPr lang="de-DE" sz="1400" dirty="0"/>
              <a:t> 10 - 40 min after </a:t>
            </a:r>
            <a:r>
              <a:rPr lang="de-DE" sz="1400" dirty="0" err="1"/>
              <a:t>intake</a:t>
            </a:r>
            <a:endParaRPr lang="de-DE" sz="14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926295-BD82-B544-86FF-69B7157DCCA4}"/>
              </a:ext>
            </a:extLst>
          </p:cNvPr>
          <p:cNvSpPr/>
          <p:nvPr/>
        </p:nvSpPr>
        <p:spPr>
          <a:xfrm>
            <a:off x="5750800" y="3798437"/>
            <a:ext cx="1795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lasts</a:t>
            </a:r>
            <a:r>
              <a:rPr lang="de-DE" sz="1400" dirty="0"/>
              <a:t> 2 - 6 </a:t>
            </a:r>
            <a:r>
              <a:rPr lang="de-DE" sz="1400" dirty="0" err="1"/>
              <a:t>hours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524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316230-B123-954B-A9F3-E2F9F1D790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21" y="1100071"/>
            <a:ext cx="2804960" cy="421257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899" y="300311"/>
            <a:ext cx="8032968" cy="646331"/>
          </a:xfr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 err="1">
                <a:solidFill>
                  <a:schemeClr val="bg1">
                    <a:lumMod val="50000"/>
                  </a:schemeClr>
                </a:solidFill>
              </a:rPr>
              <a:t>Effects</a:t>
            </a: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fr-CH" b="1" dirty="0" err="1">
                <a:solidFill>
                  <a:schemeClr val="bg1">
                    <a:lumMod val="50000"/>
                  </a:schemeClr>
                </a:solidFill>
              </a:rPr>
              <a:t>physiological</a:t>
            </a: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b="1" dirty="0" err="1">
                <a:solidFill>
                  <a:schemeClr val="bg1">
                    <a:lumMod val="50000"/>
                  </a:schemeClr>
                </a:solidFill>
              </a:rPr>
              <a:t>functions</a:t>
            </a:r>
            <a:endParaRPr lang="fr-CH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7117" y="5500702"/>
            <a:ext cx="411426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 err="1"/>
              <a:t>Gouzoulis-Mayfrank</a:t>
            </a:r>
            <a:r>
              <a:rPr lang="fr-CH" dirty="0"/>
              <a:t> et al., 1999; </a:t>
            </a:r>
            <a:r>
              <a:rPr lang="fr-CH" dirty="0" err="1"/>
              <a:t>Passie</a:t>
            </a:r>
            <a:r>
              <a:rPr lang="fr-CH" dirty="0"/>
              <a:t> et al., 2002; </a:t>
            </a:r>
            <a:r>
              <a:rPr lang="fr-CH" dirty="0" err="1"/>
              <a:t>Hasler</a:t>
            </a:r>
            <a:r>
              <a:rPr lang="fr-CH" dirty="0"/>
              <a:t> et al., 2004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54250" y="1692836"/>
            <a:ext cx="5763722" cy="3027047"/>
          </a:xfrm>
          <a:prstGeom prst="rect">
            <a:avLst/>
          </a:prstGeom>
          <a:solidFill>
            <a:srgbClr val="FFFFFF">
              <a:alpha val="79000"/>
            </a:srgbClr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 err="1">
                <a:latin typeface="+mj-lt"/>
              </a:rPr>
              <a:t>Initially</a:t>
            </a:r>
            <a:r>
              <a:rPr lang="fr-CH" sz="1800" dirty="0">
                <a:latin typeface="+mj-lt"/>
              </a:rPr>
              <a:t> </a:t>
            </a:r>
            <a:r>
              <a:rPr lang="fr-CH" sz="1800" dirty="0" err="1">
                <a:latin typeface="+mj-lt"/>
              </a:rPr>
              <a:t>nausea</a:t>
            </a:r>
            <a:r>
              <a:rPr lang="fr-CH" sz="1800" dirty="0">
                <a:latin typeface="+mj-lt"/>
              </a:rPr>
              <a:t>, </a:t>
            </a:r>
            <a:r>
              <a:rPr lang="fr-CH" sz="1800" dirty="0" err="1">
                <a:latin typeface="+mj-lt"/>
              </a:rPr>
              <a:t>sweating</a:t>
            </a:r>
            <a:r>
              <a:rPr lang="fr-CH" sz="1800" dirty="0">
                <a:latin typeface="+mj-lt"/>
              </a:rPr>
              <a:t>, feeling hot, palpitations, </a:t>
            </a:r>
            <a:r>
              <a:rPr lang="fr-CH" sz="1800" dirty="0" err="1">
                <a:latin typeface="+mj-lt"/>
              </a:rPr>
              <a:t>dizziness</a:t>
            </a:r>
            <a:r>
              <a:rPr lang="fr-CH" sz="1800" dirty="0">
                <a:latin typeface="+mj-lt"/>
              </a:rPr>
              <a:t> and/or </a:t>
            </a:r>
            <a:r>
              <a:rPr lang="fr-CH" sz="1800" dirty="0" err="1">
                <a:latin typeface="+mj-lt"/>
              </a:rPr>
              <a:t>anxiety</a:t>
            </a:r>
            <a:endParaRPr lang="fr-CH" sz="1800" dirty="0">
              <a:latin typeface="+mj-lt"/>
            </a:endParaRP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 err="1">
                <a:latin typeface="+mj-lt"/>
              </a:rPr>
              <a:t>Paresthesias</a:t>
            </a:r>
            <a:r>
              <a:rPr lang="fr-CH" sz="1800" dirty="0">
                <a:latin typeface="+mj-lt"/>
              </a:rPr>
              <a:t> </a:t>
            </a: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 err="1">
                <a:latin typeface="+mj-lt"/>
              </a:rPr>
              <a:t>Mydriasis</a:t>
            </a:r>
            <a:endParaRPr lang="fr-CH" sz="1800" dirty="0">
              <a:latin typeface="+mj-lt"/>
            </a:endParaRPr>
          </a:p>
          <a:p>
            <a:pPr marL="34290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>
                <a:sym typeface="Wingdings 3"/>
              </a:rPr>
              <a:t> </a:t>
            </a:r>
            <a:r>
              <a:rPr lang="fr-CH" sz="1800" dirty="0" err="1">
                <a:sym typeface="Wingdings 3"/>
              </a:rPr>
              <a:t>heart</a:t>
            </a:r>
            <a:r>
              <a:rPr lang="fr-CH" sz="1800" dirty="0">
                <a:sym typeface="Wingdings 3"/>
              </a:rPr>
              <a:t> rate (~10/min) and </a:t>
            </a:r>
            <a:r>
              <a:rPr lang="fr-CH" sz="1800" dirty="0" err="1">
                <a:sym typeface="Wingdings 3"/>
              </a:rPr>
              <a:t>blood</a:t>
            </a:r>
            <a:r>
              <a:rPr lang="fr-CH" sz="1800" dirty="0">
                <a:sym typeface="Wingdings 3"/>
              </a:rPr>
              <a:t> pressure (~20mmHg)</a:t>
            </a:r>
          </a:p>
          <a:p>
            <a:pPr marL="34290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/>
              <a:t>No </a:t>
            </a:r>
            <a:r>
              <a:rPr lang="fr-CH" sz="1800" dirty="0" err="1"/>
              <a:t>effect</a:t>
            </a:r>
            <a:r>
              <a:rPr lang="fr-CH" sz="1800" dirty="0"/>
              <a:t> on ECG, </a:t>
            </a:r>
            <a:r>
              <a:rPr lang="fr-CH" sz="1800" dirty="0" err="1"/>
              <a:t>temperature</a:t>
            </a:r>
            <a:endParaRPr lang="fr-CH" sz="1800" kern="0" dirty="0"/>
          </a:p>
          <a:p>
            <a:pPr marL="34290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/>
              <a:t>No </a:t>
            </a:r>
            <a:r>
              <a:rPr lang="fr-CH" sz="1800" dirty="0" err="1"/>
              <a:t>effect</a:t>
            </a:r>
            <a:r>
              <a:rPr lang="fr-CH" sz="1800" dirty="0"/>
              <a:t> on cortisol, </a:t>
            </a:r>
            <a:r>
              <a:rPr lang="fr-CH" sz="1800" dirty="0" err="1"/>
              <a:t>prolactin</a:t>
            </a:r>
            <a:r>
              <a:rPr lang="fr-CH" sz="1800" dirty="0"/>
              <a:t>, </a:t>
            </a:r>
            <a:r>
              <a:rPr lang="fr-CH" sz="1800" dirty="0" err="1"/>
              <a:t>growth</a:t>
            </a:r>
            <a:r>
              <a:rPr lang="fr-CH" sz="1800" dirty="0"/>
              <a:t> hormone</a:t>
            </a:r>
          </a:p>
        </p:txBody>
      </p:sp>
    </p:spTree>
    <p:extLst>
      <p:ext uri="{BB962C8B-B14F-4D97-AF65-F5344CB8AC3E}">
        <p14:creationId xmlns:p14="http://schemas.microsoft.com/office/powerpoint/2010/main" val="1327366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4EBE8E6-1D03-964E-944B-9CB0B7F28B21}"/>
              </a:ext>
            </a:extLst>
          </p:cNvPr>
          <p:cNvGrpSpPr/>
          <p:nvPr/>
        </p:nvGrpSpPr>
        <p:grpSpPr>
          <a:xfrm>
            <a:off x="654262" y="1622995"/>
            <a:ext cx="2281394" cy="1442215"/>
            <a:chOff x="654262" y="1622995"/>
            <a:chExt cx="2281394" cy="144221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27A8FE2-A8BD-4F41-A331-F057D58F8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8956" y="1622995"/>
              <a:ext cx="1077003" cy="1077003"/>
            </a:xfrm>
            <a:prstGeom prst="round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EDCFFC4-4C44-9841-8CB9-21DC9192A7CE}"/>
                </a:ext>
              </a:extLst>
            </p:cNvPr>
            <p:cNvSpPr/>
            <p:nvPr/>
          </p:nvSpPr>
          <p:spPr>
            <a:xfrm>
              <a:off x="654262" y="2660227"/>
              <a:ext cx="2281394" cy="404983"/>
            </a:xfrm>
            <a:prstGeom prst="rect">
              <a:avLst/>
            </a:prstGeom>
            <a:solidFill>
              <a:srgbClr val="FFFFFF">
                <a:alpha val="79000"/>
              </a:srgbClr>
            </a:solidFill>
            <a:ln algn="ctr"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900"/>
                </a:lnSpc>
                <a:spcBef>
                  <a:spcPts val="600"/>
                </a:spcBef>
                <a:buClr>
                  <a:srgbClr val="9FD0AB"/>
                </a:buClr>
                <a:buSzPct val="100000"/>
              </a:pPr>
              <a:r>
                <a:rPr lang="de-CH" sz="1200" dirty="0">
                  <a:solidFill>
                    <a:srgbClr val="404040"/>
                  </a:solidFill>
                  <a:latin typeface="+mj-lt"/>
                </a:rPr>
                <a:t>Psychotria viridis</a:t>
              </a:r>
              <a:endParaRPr lang="de-CH" sz="1200" dirty="0">
                <a:solidFill>
                  <a:srgbClr val="404040"/>
                </a:solidFill>
                <a:latin typeface="+mj-lt"/>
                <a:hlinkClick r:id="rId4"/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443658EA-86C5-474F-96AE-7FF56F1283C1}"/>
              </a:ext>
            </a:extLst>
          </p:cNvPr>
          <p:cNvSpPr/>
          <p:nvPr/>
        </p:nvSpPr>
        <p:spPr>
          <a:xfrm>
            <a:off x="3184949" y="266707"/>
            <a:ext cx="262123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CH" sz="3600" b="1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Ayahuasca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E3E4E5-52A3-F441-961D-29DA025A01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6315" y="2699998"/>
            <a:ext cx="1077003" cy="1077003"/>
          </a:xfrm>
          <a:prstGeom prst="round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EFC99F2-425B-9A4E-8F4E-ECABBD382497}"/>
              </a:ext>
            </a:extLst>
          </p:cNvPr>
          <p:cNvGrpSpPr/>
          <p:nvPr/>
        </p:nvGrpSpPr>
        <p:grpSpPr>
          <a:xfrm>
            <a:off x="605082" y="3661948"/>
            <a:ext cx="2323072" cy="1506775"/>
            <a:chOff x="605082" y="3661948"/>
            <a:chExt cx="2323072" cy="150677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C7275F3-F38C-E341-88E0-24F9B381E0DF}"/>
                </a:ext>
              </a:extLst>
            </p:cNvPr>
            <p:cNvSpPr/>
            <p:nvPr/>
          </p:nvSpPr>
          <p:spPr>
            <a:xfrm>
              <a:off x="605082" y="4763740"/>
              <a:ext cx="2323072" cy="404983"/>
            </a:xfrm>
            <a:prstGeom prst="rect">
              <a:avLst/>
            </a:prstGeom>
            <a:solidFill>
              <a:srgbClr val="FFFFFF">
                <a:alpha val="79000"/>
              </a:srgbClr>
            </a:solidFill>
            <a:ln algn="ctr"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900"/>
                </a:lnSpc>
                <a:spcBef>
                  <a:spcPts val="600"/>
                </a:spcBef>
                <a:buClr>
                  <a:srgbClr val="9FD0AB"/>
                </a:buClr>
                <a:buSzPct val="100000"/>
              </a:pPr>
              <a:r>
                <a:rPr lang="de-CH" sz="1200" dirty="0" err="1">
                  <a:solidFill>
                    <a:srgbClr val="404040"/>
                  </a:solidFill>
                  <a:latin typeface="+mj-lt"/>
                </a:rPr>
                <a:t>Banisteriopsis</a:t>
              </a:r>
              <a:r>
                <a:rPr lang="de-CH" sz="1200" dirty="0">
                  <a:solidFill>
                    <a:srgbClr val="404040"/>
                  </a:solidFill>
                  <a:latin typeface="+mj-lt"/>
                </a:rPr>
                <a:t> </a:t>
              </a:r>
              <a:r>
                <a:rPr lang="de-CH" sz="1200" dirty="0" err="1">
                  <a:solidFill>
                    <a:srgbClr val="404040"/>
                  </a:solidFill>
                  <a:latin typeface="+mj-lt"/>
                </a:rPr>
                <a:t>caapi</a:t>
              </a:r>
              <a:r>
                <a:rPr lang="de-CH" sz="1200" dirty="0">
                  <a:solidFill>
                    <a:srgbClr val="404040"/>
                  </a:solidFill>
                  <a:latin typeface="+mj-lt"/>
                </a:rPr>
                <a:t> </a:t>
              </a:r>
              <a:endParaRPr lang="de-DE" sz="1200" dirty="0">
                <a:solidFill>
                  <a:srgbClr val="404040"/>
                </a:solidFill>
                <a:latin typeface="+mj-lt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26BD929-C35D-FB4F-88AB-C65D10FBB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1807" y="3661948"/>
              <a:ext cx="1089623" cy="1089623"/>
            </a:xfrm>
            <a:prstGeom prst="round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C13CEEA-B272-EF4A-9173-C256127616F6}"/>
              </a:ext>
            </a:extLst>
          </p:cNvPr>
          <p:cNvGrpSpPr/>
          <p:nvPr/>
        </p:nvGrpSpPr>
        <p:grpSpPr>
          <a:xfrm>
            <a:off x="2770932" y="1464786"/>
            <a:ext cx="999583" cy="1720850"/>
            <a:chOff x="2770932" y="1464786"/>
            <a:chExt cx="999583" cy="172085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955D925-FD51-9640-86F0-38DD963CD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151669">
              <a:off x="2410299" y="1825419"/>
              <a:ext cx="1720850" cy="999583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2AD50F2-B83D-054D-9264-27023D0A3E74}"/>
                </a:ext>
              </a:extLst>
            </p:cNvPr>
            <p:cNvSpPr txBox="1"/>
            <p:nvPr/>
          </p:nvSpPr>
          <p:spPr>
            <a:xfrm>
              <a:off x="3270724" y="2036366"/>
              <a:ext cx="48025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DMT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683F076-20C0-2447-A3EF-4800A9B98644}"/>
              </a:ext>
            </a:extLst>
          </p:cNvPr>
          <p:cNvGrpSpPr/>
          <p:nvPr/>
        </p:nvGrpSpPr>
        <p:grpSpPr>
          <a:xfrm>
            <a:off x="2770932" y="3118870"/>
            <a:ext cx="1169204" cy="1720850"/>
            <a:chOff x="2770932" y="3118870"/>
            <a:chExt cx="1169204" cy="172085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9C248B3-1BC7-D14E-971A-A08BBC93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48331" flipV="1">
              <a:off x="2410299" y="3479503"/>
              <a:ext cx="1720850" cy="999583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764BB65-0560-3947-BD3F-6E91A4C32B20}"/>
                </a:ext>
              </a:extLst>
            </p:cNvPr>
            <p:cNvSpPr txBox="1"/>
            <p:nvPr/>
          </p:nvSpPr>
          <p:spPr>
            <a:xfrm>
              <a:off x="3270724" y="4052871"/>
              <a:ext cx="66941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Harmin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E801EFE1-A5BF-A642-A1C3-B9F0FDA42E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77" y="2699998"/>
            <a:ext cx="1095405" cy="1095405"/>
          </a:xfrm>
          <a:prstGeom prst="round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85DBF88-BDCA-B843-B568-9B2D66FADC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413695" y="3125537"/>
            <a:ext cx="946982" cy="1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6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9136818-A255-1542-BAAE-10BEDD5EAD83}"/>
              </a:ext>
            </a:extLst>
          </p:cNvPr>
          <p:cNvGrpSpPr/>
          <p:nvPr/>
        </p:nvGrpSpPr>
        <p:grpSpPr>
          <a:xfrm>
            <a:off x="1220983" y="1107106"/>
            <a:ext cx="2364750" cy="2308611"/>
            <a:chOff x="1220982" y="249855"/>
            <a:chExt cx="2364750" cy="230861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4DA30AA2-D727-AD47-8E06-B4D51FA0B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1566" y="1094883"/>
              <a:ext cx="1463583" cy="1463583"/>
            </a:xfrm>
            <a:prstGeom prst="ellipse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A79AE85-200B-384C-9E55-FC5BECB97C48}"/>
                </a:ext>
              </a:extLst>
            </p:cNvPr>
            <p:cNvSpPr/>
            <p:nvPr/>
          </p:nvSpPr>
          <p:spPr>
            <a:xfrm>
              <a:off x="1220982" y="249855"/>
              <a:ext cx="23647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800" b="1" dirty="0" err="1"/>
                <a:t>Psycholytic</a:t>
              </a:r>
              <a:r>
                <a:rPr lang="de-DE" sz="1800" b="1" dirty="0"/>
                <a:t> </a:t>
              </a:r>
              <a:r>
                <a:rPr lang="de-DE" sz="1800" b="1" dirty="0" err="1"/>
                <a:t>therapy</a:t>
              </a:r>
              <a:endParaRPr lang="de-DE" sz="1800" b="1" dirty="0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68DEA5-91A2-DB4F-A65F-49A3C57B2672}"/>
              </a:ext>
            </a:extLst>
          </p:cNvPr>
          <p:cNvGrpSpPr/>
          <p:nvPr/>
        </p:nvGrpSpPr>
        <p:grpSpPr>
          <a:xfrm>
            <a:off x="5545046" y="1107105"/>
            <a:ext cx="2416046" cy="2308612"/>
            <a:chOff x="5545045" y="249855"/>
            <a:chExt cx="2416046" cy="230861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98696D5-795B-DA45-8912-891388361345}"/>
                </a:ext>
              </a:extLst>
            </p:cNvPr>
            <p:cNvSpPr/>
            <p:nvPr/>
          </p:nvSpPr>
          <p:spPr>
            <a:xfrm>
              <a:off x="5545045" y="249855"/>
              <a:ext cx="2416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800" b="1" dirty="0" err="1"/>
                <a:t>Psychedelic</a:t>
              </a:r>
              <a:r>
                <a:rPr lang="de-DE" sz="1800" b="1" dirty="0"/>
                <a:t> </a:t>
              </a:r>
              <a:r>
                <a:rPr lang="de-DE" sz="1800" b="1" dirty="0" err="1"/>
                <a:t>therapy</a:t>
              </a:r>
              <a:endParaRPr lang="de-DE" sz="1800" b="1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1AB626B-AFA9-504B-8EA8-5A968F130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5669" y="1094884"/>
              <a:ext cx="1514798" cy="1463583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46D1D842-8701-9F49-8C7B-229384D71D38}"/>
              </a:ext>
            </a:extLst>
          </p:cNvPr>
          <p:cNvSpPr/>
          <p:nvPr/>
        </p:nvSpPr>
        <p:spPr>
          <a:xfrm>
            <a:off x="609505" y="3689707"/>
            <a:ext cx="3587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Developed</a:t>
            </a:r>
            <a:r>
              <a:rPr lang="de-DE" sz="1400" dirty="0"/>
              <a:t> in Europe </a:t>
            </a:r>
          </a:p>
          <a:p>
            <a:pPr algn="ctr"/>
            <a:r>
              <a:rPr lang="de-DE" sz="1400" dirty="0" err="1"/>
              <a:t>Psychoanalytically</a:t>
            </a:r>
            <a:r>
              <a:rPr lang="de-DE" sz="1400" dirty="0"/>
              <a:t> </a:t>
            </a:r>
            <a:r>
              <a:rPr lang="de-DE" sz="1400" dirty="0" err="1"/>
              <a:t>inspired</a:t>
            </a:r>
            <a:endParaRPr lang="de-DE" sz="1400" dirty="0"/>
          </a:p>
          <a:p>
            <a:pPr algn="ctr"/>
            <a:r>
              <a:rPr lang="de-DE" sz="1400" dirty="0" err="1"/>
              <a:t>Repeated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-</a:t>
            </a:r>
            <a:r>
              <a:rPr lang="de-DE" sz="1400" dirty="0" err="1"/>
              <a:t>to</a:t>
            </a:r>
            <a:r>
              <a:rPr lang="de-DE" sz="1400" dirty="0"/>
              <a:t>-medium </a:t>
            </a:r>
            <a:r>
              <a:rPr lang="de-DE" sz="1400" dirty="0" err="1"/>
              <a:t>doses</a:t>
            </a:r>
            <a:endParaRPr lang="de-DE" sz="1400" dirty="0"/>
          </a:p>
          <a:p>
            <a:pPr algn="ctr"/>
            <a:r>
              <a:rPr lang="de-DE" sz="1400" dirty="0" err="1"/>
              <a:t>Therapist</a:t>
            </a:r>
            <a:r>
              <a:rPr lang="de-DE" sz="1400" dirty="0"/>
              <a:t> </a:t>
            </a:r>
            <a:r>
              <a:rPr lang="de-DE" sz="1400" dirty="0" err="1"/>
              <a:t>intervenes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session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51DED34-4C82-4F41-8713-B2BCBB1E9057}"/>
              </a:ext>
            </a:extLst>
          </p:cNvPr>
          <p:cNvSpPr/>
          <p:nvPr/>
        </p:nvSpPr>
        <p:spPr>
          <a:xfrm>
            <a:off x="4467068" y="368970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Mainly</a:t>
            </a:r>
            <a:r>
              <a:rPr lang="de-DE" sz="1400" dirty="0"/>
              <a:t> </a:t>
            </a:r>
            <a:r>
              <a:rPr lang="de-DE" sz="1400" dirty="0" err="1"/>
              <a:t>studied</a:t>
            </a:r>
            <a:r>
              <a:rPr lang="de-DE" sz="1400" dirty="0"/>
              <a:t> in North </a:t>
            </a:r>
            <a:r>
              <a:rPr lang="de-DE" sz="1400" dirty="0" err="1"/>
              <a:t>America</a:t>
            </a:r>
            <a:endParaRPr lang="de-DE" sz="1400" dirty="0"/>
          </a:p>
          <a:p>
            <a:pPr algn="ctr"/>
            <a:r>
              <a:rPr lang="de-DE" sz="1400" dirty="0"/>
              <a:t>1-3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doses</a:t>
            </a:r>
            <a:endParaRPr lang="de-DE" sz="1400" dirty="0"/>
          </a:p>
          <a:p>
            <a:pPr algn="ctr"/>
            <a:r>
              <a:rPr lang="de-DE" sz="1400" dirty="0"/>
              <a:t>Peak </a:t>
            </a:r>
            <a:r>
              <a:rPr lang="de-DE" sz="1400" dirty="0" err="1"/>
              <a:t>experience</a:t>
            </a:r>
            <a:endParaRPr lang="de-DE" sz="1400" dirty="0"/>
          </a:p>
          <a:p>
            <a:pPr algn="ctr"/>
            <a:r>
              <a:rPr lang="de-DE" sz="1400" dirty="0" err="1"/>
              <a:t>Therapist</a:t>
            </a:r>
            <a:r>
              <a:rPr lang="de-DE" sz="1400" dirty="0"/>
              <a:t> </a:t>
            </a:r>
            <a:r>
              <a:rPr lang="de-DE" sz="1400" dirty="0" err="1"/>
              <a:t>does</a:t>
            </a:r>
            <a:r>
              <a:rPr lang="de-DE" sz="1400" dirty="0"/>
              <a:t> not </a:t>
            </a:r>
            <a:r>
              <a:rPr lang="de-DE" sz="1400" dirty="0" err="1"/>
              <a:t>intervene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session</a:t>
            </a:r>
            <a:endParaRPr lang="de-DE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6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42194">
        <p15:prstTrans prst="peelOff"/>
      </p:transition>
    </mc:Choice>
    <mc:Fallback xmlns="">
      <p:transition spd="med" advTm="142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C2C818-9505-A54C-8880-50E2B201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60" y="1237129"/>
            <a:ext cx="7359765" cy="3263021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46D81816-2D13-914A-8DED-596D0F900465}"/>
              </a:ext>
            </a:extLst>
          </p:cNvPr>
          <p:cNvSpPr txBox="1"/>
          <p:nvPr/>
        </p:nvSpPr>
        <p:spPr>
          <a:xfrm>
            <a:off x="480733" y="5569408"/>
            <a:ext cx="80887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Tretter</a:t>
            </a:r>
            <a:r>
              <a:rPr lang="fr-FR" sz="1000" dirty="0">
                <a:solidFill>
                  <a:srgbClr val="000000"/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5397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1123">
        <p15:prstTrans prst="peelOff"/>
      </p:transition>
    </mc:Choice>
    <mc:Fallback xmlns="">
      <p:transition spd="med" advTm="18112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B2095AB-1E28-0B4C-9E16-889180401970}"/>
              </a:ext>
            </a:extLst>
          </p:cNvPr>
          <p:cNvSpPr txBox="1"/>
          <p:nvPr/>
        </p:nvSpPr>
        <p:spPr>
          <a:xfrm>
            <a:off x="711200" y="1540301"/>
            <a:ext cx="72136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600" dirty="0" err="1"/>
              <a:t>Psilocybin</a:t>
            </a:r>
            <a:r>
              <a:rPr lang="fr-FR" sz="1600" dirty="0"/>
              <a:t> for </a:t>
            </a:r>
            <a:r>
              <a:rPr lang="fr-FR" sz="1600" dirty="0" err="1"/>
              <a:t>Depression</a:t>
            </a:r>
            <a:r>
              <a:rPr lang="fr-FR" sz="1600" dirty="0"/>
              <a:t> in People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Mild</a:t>
            </a:r>
            <a:r>
              <a:rPr lang="fr-FR" sz="1600" dirty="0"/>
              <a:t> Cognitive </a:t>
            </a:r>
            <a:r>
              <a:rPr lang="fr-FR" sz="1600" dirty="0" err="1"/>
              <a:t>Impairment</a:t>
            </a:r>
            <a:r>
              <a:rPr lang="fr-FR" sz="1600" dirty="0"/>
              <a:t> or </a:t>
            </a:r>
            <a:r>
              <a:rPr lang="fr-FR" sz="1600" dirty="0" err="1"/>
              <a:t>Early</a:t>
            </a:r>
            <a:r>
              <a:rPr lang="fr-FR" sz="1600" dirty="0"/>
              <a:t> </a:t>
            </a:r>
            <a:r>
              <a:rPr lang="fr-FR" sz="1600" dirty="0" err="1"/>
              <a:t>Alzheimer's</a:t>
            </a:r>
            <a:r>
              <a:rPr lang="fr-FR" sz="1600" dirty="0"/>
              <a:t> </a:t>
            </a:r>
            <a:r>
              <a:rPr lang="fr-FR" sz="1600" dirty="0" err="1"/>
              <a:t>Disease</a:t>
            </a:r>
            <a:endParaRPr lang="fr-FR" sz="1600" dirty="0"/>
          </a:p>
          <a:p>
            <a:r>
              <a:rPr lang="fr-CH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Johns Hopkins </a:t>
            </a:r>
            <a:r>
              <a:rPr lang="fr-CH" sz="1600" b="0" i="0" u="none" strike="noStrike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University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Baltimore</a:t>
            </a:r>
            <a:endParaRPr lang="fr-FR" sz="1600" dirty="0"/>
          </a:p>
        </p:txBody>
      </p:sp>
      <p:pic>
        <p:nvPicPr>
          <p:cNvPr id="1026" name="Picture 2" descr="ClinicalTrials.gov">
            <a:hlinkClick r:id="rId2"/>
            <a:extLst>
              <a:ext uri="{FF2B5EF4-FFF2-40B4-BE49-F238E27FC236}">
                <a16:creationId xmlns:a16="http://schemas.microsoft.com/office/drawing/2014/main" id="{DB5954A4-92DE-9F41-B1DD-D8ADB0C47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43" y="512535"/>
            <a:ext cx="3632200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85A0F32-470A-0748-B0DC-D9D4825A1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37575"/>
              </p:ext>
            </p:extLst>
          </p:nvPr>
        </p:nvGraphicFramePr>
        <p:xfrm>
          <a:off x="767443" y="2641600"/>
          <a:ext cx="7774214" cy="2938378"/>
        </p:xfrm>
        <a:graphic>
          <a:graphicData uri="http://schemas.openxmlformats.org/drawingml/2006/table">
            <a:tbl>
              <a:tblPr/>
              <a:tblGrid>
                <a:gridCol w="2106386">
                  <a:extLst>
                    <a:ext uri="{9D8B030D-6E8A-4147-A177-3AD203B41FA5}">
                      <a16:colId xmlns:a16="http://schemas.microsoft.com/office/drawing/2014/main" val="788395625"/>
                    </a:ext>
                  </a:extLst>
                </a:gridCol>
                <a:gridCol w="5667828">
                  <a:extLst>
                    <a:ext uri="{9D8B030D-6E8A-4147-A177-3AD203B41FA5}">
                      <a16:colId xmlns:a16="http://schemas.microsoft.com/office/drawing/2014/main" val="1775168613"/>
                    </a:ext>
                  </a:extLst>
                </a:gridCol>
              </a:tblGrid>
              <a:tr h="175008">
                <a:tc>
                  <a:txBody>
                    <a:bodyPr/>
                    <a:lstStyle/>
                    <a:p>
                      <a:endParaRPr lang="fr-FR" sz="800" dirty="0"/>
                    </a:p>
                  </a:txBody>
                  <a:tcPr marL="58017" marR="58017" marT="29009" marB="29009"/>
                </a:tc>
                <a:tc>
                  <a:txBody>
                    <a:bodyPr/>
                    <a:lstStyle/>
                    <a:p>
                      <a:endParaRPr lang="fr-FR" sz="800" dirty="0"/>
                    </a:p>
                  </a:txBody>
                  <a:tcPr marL="58017" marR="58017" marT="29009" marB="29009"/>
                </a:tc>
                <a:extLst>
                  <a:ext uri="{0D108BD9-81ED-4DB2-BD59-A6C34878D82A}">
                    <a16:rowId xmlns:a16="http://schemas.microsoft.com/office/drawing/2014/main" val="200405907"/>
                  </a:ext>
                </a:extLst>
              </a:tr>
              <a:tr h="212626">
                <a:tc>
                  <a:txBody>
                    <a:bodyPr/>
                    <a:lstStyle/>
                    <a:p>
                      <a:pPr algn="r"/>
                      <a:r>
                        <a:rPr lang="fr-CH" sz="800" dirty="0" err="1">
                          <a:solidFill>
                            <a:srgbClr val="112E51"/>
                          </a:solidFill>
                          <a:effectLst/>
                          <a:latin typeface="Source Sans Pro" panose="020B0503030403020204" pitchFamily="34" charset="0"/>
                        </a:rPr>
                        <a:t>Study</a:t>
                      </a:r>
                      <a:r>
                        <a:rPr lang="fr-CH" sz="800" dirty="0">
                          <a:solidFill>
                            <a:srgbClr val="112E51"/>
                          </a:solidFill>
                          <a:effectLst/>
                          <a:latin typeface="Source Sans Pro" panose="020B0503030403020204" pitchFamily="34" charset="0"/>
                        </a:rPr>
                        <a:t> Type 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 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Interventional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 (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Clinical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Trial)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783390"/>
                  </a:ext>
                </a:extLst>
              </a:tr>
              <a:tr h="33120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Estimated </a:t>
                      </a:r>
                      <a:r>
                        <a:rPr lang="fr-CH" sz="800">
                          <a:solidFill>
                            <a:srgbClr val="112E51"/>
                          </a:solidFill>
                          <a:effectLst/>
                          <a:latin typeface="Source Sans Pro" panose="020B0503030403020204" pitchFamily="34" charset="0"/>
                        </a:rPr>
                        <a:t>Enrollment </a:t>
                      </a:r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 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20 participants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495868"/>
                  </a:ext>
                </a:extLst>
              </a:tr>
              <a:tr h="21262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Allocation: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N/A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021066"/>
                  </a:ext>
                </a:extLst>
              </a:tr>
              <a:tr h="21262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Intervention Model: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Single Group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Assignment</a:t>
                      </a:r>
                      <a:endParaRPr lang="fr-CH" sz="800" dirty="0"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913108"/>
                  </a:ext>
                </a:extLst>
              </a:tr>
              <a:tr h="21262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Masking: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None (Open Label)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59151"/>
                  </a:ext>
                </a:extLst>
              </a:tr>
              <a:tr h="21262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Primary Purpose: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Treatment</a:t>
                      </a:r>
                      <a:endParaRPr lang="fr-CH" sz="800" dirty="0"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545674"/>
                  </a:ext>
                </a:extLst>
              </a:tr>
              <a:tr h="33120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Official Title: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Pilot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Study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of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Serotonin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2A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Receptor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(5-HT2A)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Agonist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  <a:r>
                        <a:rPr lang="fr-CH" sz="800" b="1" dirty="0" err="1">
                          <a:effectLst/>
                          <a:latin typeface="Source Sans Pro" panose="020B0503030403020204" pitchFamily="34" charset="0"/>
                        </a:rPr>
                        <a:t>Psilocybin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 for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Depression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in Patients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With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Mild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Cognitive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Impairment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or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Early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  <a:r>
                        <a:rPr lang="fr-CH" sz="800" b="1" dirty="0" err="1">
                          <a:effectLst/>
                          <a:latin typeface="Source Sans Pro" panose="020B0503030403020204" pitchFamily="34" charset="0"/>
                        </a:rPr>
                        <a:t>Alzheimer’s</a:t>
                      </a:r>
                      <a:r>
                        <a:rPr lang="fr-CH" sz="800" b="1" dirty="0">
                          <a:effectLst/>
                          <a:latin typeface="Source Sans Pro" panose="020B0503030403020204" pitchFamily="34" charset="0"/>
                        </a:rPr>
                        <a:t> </a:t>
                      </a:r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Disease</a:t>
                      </a:r>
                      <a:endParaRPr lang="fr-CH" sz="800" dirty="0"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64048"/>
                  </a:ext>
                </a:extLst>
              </a:tr>
              <a:tr h="33120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Actual </a:t>
                      </a:r>
                      <a:r>
                        <a:rPr lang="fr-CH" sz="800">
                          <a:solidFill>
                            <a:srgbClr val="112E51"/>
                          </a:solidFill>
                          <a:effectLst/>
                          <a:latin typeface="Source Sans Pro" panose="020B0503030403020204" pitchFamily="34" charset="0"/>
                        </a:rPr>
                        <a:t>Study Start Date </a:t>
                      </a:r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 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March 24, 2021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326513"/>
                  </a:ext>
                </a:extLst>
              </a:tr>
              <a:tr h="33120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Estimated </a:t>
                      </a:r>
                      <a:r>
                        <a:rPr lang="fr-CH" sz="800">
                          <a:solidFill>
                            <a:srgbClr val="112E51"/>
                          </a:solidFill>
                          <a:effectLst/>
                          <a:latin typeface="Source Sans Pro" panose="020B0503030403020204" pitchFamily="34" charset="0"/>
                        </a:rPr>
                        <a:t>Primary Completion Date </a:t>
                      </a:r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 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December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30, 2024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343036"/>
                  </a:ext>
                </a:extLst>
              </a:tr>
              <a:tr h="331206">
                <a:tc>
                  <a:txBody>
                    <a:bodyPr/>
                    <a:lstStyle/>
                    <a:p>
                      <a:pPr algn="r"/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Estimated </a:t>
                      </a:r>
                      <a:r>
                        <a:rPr lang="fr-CH" sz="800">
                          <a:solidFill>
                            <a:srgbClr val="112E51"/>
                          </a:solidFill>
                          <a:effectLst/>
                          <a:latin typeface="Source Sans Pro" panose="020B0503030403020204" pitchFamily="34" charset="0"/>
                        </a:rPr>
                        <a:t>Study Completion Date </a:t>
                      </a:r>
                      <a:r>
                        <a:rPr lang="fr-CH" sz="800">
                          <a:effectLst/>
                          <a:latin typeface="Source Sans Pro" panose="020B0503030403020204" pitchFamily="34" charset="0"/>
                        </a:rPr>
                        <a:t> :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800" dirty="0" err="1">
                          <a:effectLst/>
                          <a:latin typeface="Source Sans Pro" panose="020B0503030403020204" pitchFamily="34" charset="0"/>
                        </a:rPr>
                        <a:t>December</a:t>
                      </a:r>
                      <a:r>
                        <a:rPr lang="fr-CH" sz="800" dirty="0">
                          <a:effectLst/>
                          <a:latin typeface="Source Sans Pro" panose="020B0503030403020204" pitchFamily="34" charset="0"/>
                        </a:rPr>
                        <a:t> 30, 2024</a:t>
                      </a:r>
                    </a:p>
                  </a:txBody>
                  <a:tcPr marL="48348" marR="48348" marT="48348" marB="48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03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70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1308683" y="1532600"/>
            <a:ext cx="7600426" cy="344207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48 </a:t>
            </a:r>
            <a:r>
              <a:rPr lang="fr-CH" sz="2000" dirty="0" err="1"/>
              <a:t>subjects</a:t>
            </a:r>
            <a:r>
              <a:rPr lang="fr-CH" sz="2000" dirty="0"/>
              <a:t>, </a:t>
            </a:r>
            <a:r>
              <a:rPr lang="fr-CH" sz="2000" dirty="0" err="1"/>
              <a:t>average</a:t>
            </a:r>
            <a:r>
              <a:rPr lang="fr-CH" sz="2000" dirty="0"/>
              <a:t> </a:t>
            </a:r>
            <a:r>
              <a:rPr lang="fr-CH" sz="2000" dirty="0" err="1"/>
              <a:t>age</a:t>
            </a:r>
            <a:r>
              <a:rPr lang="fr-CH" sz="2000" dirty="0"/>
              <a:t> 62.9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5, 10, 20 𝛍g  LSD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No adverse </a:t>
            </a:r>
            <a:r>
              <a:rPr lang="fr-CH" sz="2000" dirty="0" err="1"/>
              <a:t>effects</a:t>
            </a:r>
            <a:r>
              <a:rPr lang="fr-CH" sz="2000" dirty="0"/>
              <a:t> &gt; placebo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No cognitive </a:t>
            </a:r>
            <a:r>
              <a:rPr lang="fr-CH" sz="2000" dirty="0" err="1"/>
              <a:t>effects</a:t>
            </a:r>
            <a:endParaRPr lang="fr-CH" sz="2000" dirty="0"/>
          </a:p>
          <a:p>
            <a:pPr marL="53340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Cambridge </a:t>
            </a:r>
            <a:r>
              <a:rPr lang="fr-CH" sz="1400" dirty="0" err="1"/>
              <a:t>Neuropsychological</a:t>
            </a:r>
            <a:r>
              <a:rPr lang="fr-CH" sz="1400" dirty="0"/>
              <a:t> Test </a:t>
            </a:r>
            <a:r>
              <a:rPr lang="fr-CH" sz="1400" dirty="0" err="1"/>
              <a:t>Automated</a:t>
            </a:r>
            <a:r>
              <a:rPr lang="fr-CH" sz="1400" dirty="0"/>
              <a:t> </a:t>
            </a:r>
            <a:r>
              <a:rPr lang="fr-CH" sz="1400" dirty="0" err="1"/>
              <a:t>Battery</a:t>
            </a:r>
            <a:r>
              <a:rPr lang="fr-CH" sz="1400" dirty="0"/>
              <a:t> (CANTAB)</a:t>
            </a:r>
          </a:p>
          <a:p>
            <a:pPr marL="53340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 err="1"/>
              <a:t>Reaction</a:t>
            </a:r>
            <a:r>
              <a:rPr lang="fr-CH" sz="1400" dirty="0"/>
              <a:t> time</a:t>
            </a:r>
          </a:p>
          <a:p>
            <a:pPr marL="53340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 err="1"/>
              <a:t>Paired</a:t>
            </a:r>
            <a:r>
              <a:rPr lang="fr-CH" sz="1400" dirty="0"/>
              <a:t> </a:t>
            </a:r>
            <a:r>
              <a:rPr lang="fr-CH" sz="1400" dirty="0" err="1"/>
              <a:t>associates</a:t>
            </a:r>
            <a:r>
              <a:rPr lang="fr-CH" sz="1400" dirty="0"/>
              <a:t> </a:t>
            </a:r>
            <a:r>
              <a:rPr lang="fr-CH" sz="1400" dirty="0" err="1"/>
              <a:t>learning</a:t>
            </a:r>
            <a:endParaRPr lang="fr-CH" sz="1400" dirty="0"/>
          </a:p>
          <a:p>
            <a:pPr marL="53340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Rapid </a:t>
            </a:r>
            <a:r>
              <a:rPr lang="fr-CH" sz="1400" dirty="0" err="1"/>
              <a:t>visual</a:t>
            </a:r>
            <a:r>
              <a:rPr lang="fr-CH" sz="1400" dirty="0"/>
              <a:t> information </a:t>
            </a:r>
            <a:r>
              <a:rPr lang="fr-CH" sz="1400" dirty="0" err="1"/>
              <a:t>processing</a:t>
            </a:r>
            <a:endParaRPr lang="fr-CH" sz="1400" dirty="0"/>
          </a:p>
          <a:p>
            <a:pPr marL="53340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Spatial </a:t>
            </a:r>
            <a:r>
              <a:rPr lang="fr-CH" sz="1400" dirty="0" err="1"/>
              <a:t>working</a:t>
            </a:r>
            <a:r>
              <a:rPr lang="fr-CH" sz="1400" dirty="0"/>
              <a:t> memory 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600" dirty="0"/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3122142" y="319005"/>
            <a:ext cx="319734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LSD, Phase I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C46107E-6428-384D-BCEF-49E210779BEC}"/>
              </a:ext>
            </a:extLst>
          </p:cNvPr>
          <p:cNvSpPr/>
          <p:nvPr/>
        </p:nvSpPr>
        <p:spPr>
          <a:xfrm>
            <a:off x="436966" y="5572253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Family et al., 2020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926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5A15418-9D6F-324A-8C77-AD5649ACE4A9}"/>
              </a:ext>
            </a:extLst>
          </p:cNvPr>
          <p:cNvSpPr txBox="1"/>
          <p:nvPr/>
        </p:nvSpPr>
        <p:spPr>
          <a:xfrm>
            <a:off x="1146627" y="400930"/>
            <a:ext cx="656771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5HT2A-R and cognition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77741A-912F-6043-8F28-7A0A707DFF58}"/>
              </a:ext>
            </a:extLst>
          </p:cNvPr>
          <p:cNvSpPr txBox="1"/>
          <p:nvPr/>
        </p:nvSpPr>
        <p:spPr>
          <a:xfrm>
            <a:off x="449943" y="5515428"/>
            <a:ext cx="467531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Jones &amp;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O’Kelly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2020;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Buchborn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al., 2014;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Cini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al., 2019, Schott et al., 2011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0399E7-8D47-494D-9AAA-809EFB36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2227"/>
            <a:ext cx="3338818" cy="33843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8E049E-12B0-EC4B-94AB-C38F3373513F}"/>
              </a:ext>
            </a:extLst>
          </p:cNvPr>
          <p:cNvSpPr txBox="1"/>
          <p:nvPr/>
        </p:nvSpPr>
        <p:spPr>
          <a:xfrm>
            <a:off x="2787601" y="1667912"/>
            <a:ext cx="5878227" cy="30529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1800"/>
            </a:lvl1pPr>
          </a:lstStyle>
          <a:p>
            <a:r>
              <a:rPr lang="fr-FR" sz="1400" dirty="0" err="1"/>
              <a:t>Particularly</a:t>
            </a:r>
            <a:r>
              <a:rPr lang="fr-FR" sz="1400" dirty="0"/>
              <a:t> high concentrations of 5HT2A-R in </a:t>
            </a:r>
            <a:r>
              <a:rPr lang="fr-FR" sz="1400" dirty="0" err="1"/>
              <a:t>prefrontal</a:t>
            </a:r>
            <a:r>
              <a:rPr lang="fr-FR" sz="1400" dirty="0"/>
              <a:t> cortex and </a:t>
            </a:r>
            <a:r>
              <a:rPr lang="fr-FR" sz="1400" dirty="0" err="1"/>
              <a:t>hippocampus</a:t>
            </a:r>
            <a:endParaRPr lang="fr-FR" sz="1400" dirty="0"/>
          </a:p>
          <a:p>
            <a:r>
              <a:rPr lang="fr-FR" sz="1400" dirty="0"/>
              <a:t>5HT2A-R </a:t>
            </a:r>
            <a:r>
              <a:rPr lang="fr-FR" sz="1400" dirty="0" err="1"/>
              <a:t>polymorphisms</a:t>
            </a:r>
            <a:r>
              <a:rPr lang="fr-FR" sz="1400" dirty="0"/>
              <a:t> </a:t>
            </a:r>
            <a:r>
              <a:rPr lang="fr-FR" sz="1400" dirty="0" err="1"/>
              <a:t>associated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verbal memory </a:t>
            </a:r>
            <a:r>
              <a:rPr lang="fr-FR" sz="1400" dirty="0" err="1"/>
              <a:t>recall</a:t>
            </a:r>
            <a:r>
              <a:rPr lang="fr-FR" sz="1400" dirty="0"/>
              <a:t> and </a:t>
            </a:r>
            <a:r>
              <a:rPr lang="fr-FR" sz="1400" dirty="0" err="1"/>
              <a:t>object</a:t>
            </a:r>
            <a:r>
              <a:rPr lang="fr-FR" sz="1400" dirty="0"/>
              <a:t> recognition.</a:t>
            </a:r>
          </a:p>
          <a:p>
            <a:r>
              <a:rPr lang="fr-FR" sz="1400" dirty="0"/>
              <a:t>5HT2A-R activation by LSD → </a:t>
            </a:r>
            <a:r>
              <a:rPr lang="fr-FR" sz="1400" dirty="0" err="1"/>
              <a:t>improves</a:t>
            </a:r>
            <a:r>
              <a:rPr lang="fr-FR" sz="1400" dirty="0"/>
              <a:t> prospective and </a:t>
            </a:r>
            <a:r>
              <a:rPr lang="fr-FR" sz="1400" dirty="0" err="1"/>
              <a:t>retrospective</a:t>
            </a:r>
            <a:r>
              <a:rPr lang="fr-FR" sz="1400" dirty="0"/>
              <a:t> </a:t>
            </a:r>
            <a:r>
              <a:rPr lang="fr-FR" sz="1400" dirty="0" err="1"/>
              <a:t>learning</a:t>
            </a:r>
            <a:r>
              <a:rPr lang="fr-FR" sz="1400" dirty="0"/>
              <a:t> in a dose-</a:t>
            </a:r>
            <a:r>
              <a:rPr lang="fr-FR" sz="1400" dirty="0" err="1"/>
              <a:t>dependent</a:t>
            </a:r>
            <a:r>
              <a:rPr lang="fr-FR" sz="1400" dirty="0"/>
              <a:t> </a:t>
            </a:r>
            <a:r>
              <a:rPr lang="fr-FR" sz="1400" dirty="0" err="1"/>
              <a:t>manner</a:t>
            </a:r>
            <a:endParaRPr lang="fr-FR" sz="1400" dirty="0"/>
          </a:p>
          <a:p>
            <a:r>
              <a:rPr lang="fr-FR" sz="1400" dirty="0" err="1"/>
              <a:t>Reduced</a:t>
            </a:r>
            <a:r>
              <a:rPr lang="fr-FR" sz="1400" dirty="0"/>
              <a:t> 5HT2A-R </a:t>
            </a:r>
            <a:r>
              <a:rPr lang="fr-FR" sz="1400" dirty="0" err="1"/>
              <a:t>density</a:t>
            </a:r>
            <a:r>
              <a:rPr lang="fr-FR" sz="1400" dirty="0"/>
              <a:t> in the </a:t>
            </a:r>
            <a:r>
              <a:rPr lang="fr-FR" sz="1400" dirty="0" err="1"/>
              <a:t>hippocampus</a:t>
            </a:r>
            <a:r>
              <a:rPr lang="fr-FR" sz="1400" dirty="0"/>
              <a:t> </a:t>
            </a:r>
            <a:r>
              <a:rPr lang="fr-FR" sz="1400" dirty="0" err="1"/>
              <a:t>worsens</a:t>
            </a:r>
            <a:r>
              <a:rPr lang="fr-FR" sz="1400" dirty="0"/>
              <a:t> cognitive performance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1900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511353" y="278340"/>
            <a:ext cx="635045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5-HT2AR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learning</a:t>
            </a:r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 &amp; memory</a:t>
            </a:r>
          </a:p>
          <a:p>
            <a:pPr algn="ctr" rtl="0" latinLnBrk="1" hangingPunct="0"/>
            <a:r>
              <a:rPr lang="fr-CH" sz="1800" b="1" dirty="0" err="1">
                <a:solidFill>
                  <a:schemeClr val="bg1">
                    <a:lumMod val="50000"/>
                  </a:schemeClr>
                </a:solidFill>
              </a:rPr>
              <a:t>Rodents</a:t>
            </a:r>
            <a:r>
              <a:rPr lang="fr-CH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C0E136E-6066-E14F-86D0-FE1F515FDC06}"/>
              </a:ext>
            </a:extLst>
          </p:cNvPr>
          <p:cNvSpPr/>
          <p:nvPr/>
        </p:nvSpPr>
        <p:spPr>
          <a:xfrm>
            <a:off x="448348" y="5519955"/>
            <a:ext cx="7596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/>
              <a:t>King et al. 1972; </a:t>
            </a:r>
            <a:r>
              <a:rPr lang="fr-CH" sz="1000" dirty="0" err="1"/>
              <a:t>Boulougouris</a:t>
            </a:r>
            <a:r>
              <a:rPr lang="fr-CH" sz="1000" dirty="0"/>
              <a:t> et al. 2008; Romano et al. 2010; Zhang et al. 2013; </a:t>
            </a:r>
            <a:r>
              <a:rPr lang="fr-CH" sz="1000" dirty="0" err="1"/>
              <a:t>Catlow</a:t>
            </a:r>
            <a:r>
              <a:rPr lang="fr-CH" sz="1000" dirty="0"/>
              <a:t> et al. 2013; </a:t>
            </a:r>
            <a:r>
              <a:rPr lang="fr-CH" sz="1000" dirty="0" err="1"/>
              <a:t>Wiessner</a:t>
            </a:r>
            <a:r>
              <a:rPr lang="fr-CH" sz="1000" dirty="0"/>
              <a:t> et al., 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8C8DC6-4425-5544-A15B-E20E80875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504623"/>
            <a:ext cx="3800214" cy="366569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3607266" y="2192454"/>
            <a:ext cx="5023983" cy="22900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LSD and </a:t>
            </a:r>
            <a:r>
              <a:rPr lang="fr-CH" sz="1600" dirty="0" err="1"/>
              <a:t>psilocybin</a:t>
            </a:r>
            <a:r>
              <a:rPr lang="fr-CH" sz="1600" dirty="0"/>
              <a:t> help </a:t>
            </a:r>
            <a:r>
              <a:rPr lang="fr-CH" sz="1600" dirty="0" err="1"/>
              <a:t>extinguish</a:t>
            </a:r>
            <a:r>
              <a:rPr lang="fr-CH" sz="1600" dirty="0"/>
              <a:t> </a:t>
            </a:r>
            <a:r>
              <a:rPr lang="fr-CH" sz="1600" dirty="0" err="1"/>
              <a:t>fear</a:t>
            </a:r>
            <a:r>
              <a:rPr lang="fr-CH" sz="1600" dirty="0"/>
              <a:t> </a:t>
            </a:r>
            <a:r>
              <a:rPr lang="fr-CH" sz="1600" dirty="0" err="1"/>
              <a:t>memories</a:t>
            </a:r>
            <a:endParaRPr lang="fr-CH" sz="16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 err="1"/>
              <a:t>Selective</a:t>
            </a:r>
            <a:r>
              <a:rPr lang="fr-CH" sz="1600" dirty="0"/>
              <a:t> 5-HT2AR </a:t>
            </a:r>
            <a:r>
              <a:rPr lang="fr-CH" sz="1600" dirty="0" err="1"/>
              <a:t>antagonism</a:t>
            </a:r>
            <a:r>
              <a:rPr lang="fr-CH" sz="1600" dirty="0"/>
              <a:t> → ↓spatial inversion </a:t>
            </a:r>
            <a:r>
              <a:rPr lang="fr-CH" sz="1600" dirty="0" err="1"/>
              <a:t>learning</a:t>
            </a:r>
            <a:r>
              <a:rPr lang="fr-CH" sz="1600" dirty="0"/>
              <a:t> and ↑ </a:t>
            </a:r>
            <a:r>
              <a:rPr lang="fr-CH" sz="1600" dirty="0" err="1"/>
              <a:t>perseverance</a:t>
            </a:r>
            <a:r>
              <a:rPr lang="fr-CH" sz="1600" dirty="0"/>
              <a:t> </a:t>
            </a:r>
            <a:r>
              <a:rPr lang="fr-CH" sz="1600" dirty="0" err="1"/>
              <a:t>errors</a:t>
            </a:r>
            <a:r>
              <a:rPr lang="fr-CH" sz="1600" dirty="0"/>
              <a:t>.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LSD injections </a:t>
            </a:r>
            <a:r>
              <a:rPr lang="fr-CH" sz="1600" dirty="0" err="1"/>
              <a:t>into</a:t>
            </a:r>
            <a:r>
              <a:rPr lang="fr-CH" sz="1600" dirty="0"/>
              <a:t> the </a:t>
            </a:r>
            <a:r>
              <a:rPr lang="fr-CH" sz="1600" dirty="0" err="1"/>
              <a:t>hippocampus</a:t>
            </a:r>
            <a:r>
              <a:rPr lang="fr-CH" sz="1600" dirty="0"/>
              <a:t> → ↑ </a:t>
            </a:r>
            <a:r>
              <a:rPr lang="fr-CH" sz="1600" dirty="0" err="1"/>
              <a:t>classical</a:t>
            </a:r>
            <a:r>
              <a:rPr lang="fr-CH" sz="1600" dirty="0"/>
              <a:t> </a:t>
            </a:r>
            <a:r>
              <a:rPr lang="fr-CH" sz="1600" dirty="0" err="1"/>
              <a:t>conditioning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415194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345600" y="268671"/>
            <a:ext cx="6842577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Psychedelics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cognition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rtl="0" latinLnBrk="1" hangingPunct="0"/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humans</a:t>
            </a:r>
            <a:endParaRPr lang="de-DE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ACE07F3-3513-3042-A739-CB8D1D29ED83}"/>
              </a:ext>
            </a:extLst>
          </p:cNvPr>
          <p:cNvSpPr/>
          <p:nvPr/>
        </p:nvSpPr>
        <p:spPr>
          <a:xfrm>
            <a:off x="366058" y="5538697"/>
            <a:ext cx="24080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Wiessner</a:t>
            </a:r>
            <a:r>
              <a:rPr lang="en-US" sz="1000" dirty="0"/>
              <a:t> et al., 2022; Doss et al., 2021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72B4D4-21CE-6E46-A7C7-C5C447270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83951"/>
            <a:ext cx="3338820" cy="35075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2592198" y="1552225"/>
            <a:ext cx="6140742" cy="31710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600" dirty="0"/>
              <a:t>↑ cognitive flexibility in patients with depression up to four weeks after psilocybin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l-GR" sz="1600" dirty="0"/>
              <a:t>50 μ</a:t>
            </a:r>
            <a:r>
              <a:rPr lang="de-CH" sz="1600" dirty="0" err="1"/>
              <a:t>g</a:t>
            </a:r>
            <a:r>
              <a:rPr lang="de-CH" sz="1600" dirty="0"/>
              <a:t> LSD </a:t>
            </a:r>
            <a:r>
              <a:rPr lang="de-CH" sz="1600" dirty="0" err="1"/>
              <a:t>modifies</a:t>
            </a:r>
            <a:r>
              <a:rPr lang="de-CH" sz="1600" dirty="0"/>
              <a:t> </a:t>
            </a:r>
            <a:r>
              <a:rPr lang="de-CH" sz="1600" dirty="0" err="1"/>
              <a:t>over</a:t>
            </a:r>
            <a:r>
              <a:rPr lang="de-CH" sz="1600" dirty="0"/>
              <a:t> &gt; 24 </a:t>
            </a:r>
            <a:r>
              <a:rPr lang="de-CH" sz="1600" dirty="0" err="1"/>
              <a:t>hours</a:t>
            </a:r>
            <a:r>
              <a:rPr lang="de-CH" sz="1600" dirty="0"/>
              <a:t> </a:t>
            </a:r>
          </a:p>
          <a:p>
            <a:pPr marL="40005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600" dirty="0"/>
              <a:t>↑ visuospatial memory (immediate recall and consolidation) </a:t>
            </a:r>
          </a:p>
          <a:p>
            <a:pPr marL="400050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600" dirty="0"/>
              <a:t>↑ verbal fluency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600" dirty="0"/>
              <a:t>Regular ayahuasca users: better results on tests of </a:t>
            </a:r>
            <a:r>
              <a:rPr lang="en-US" sz="1600" dirty="0" err="1"/>
              <a:t>behavioural</a:t>
            </a:r>
            <a:r>
              <a:rPr lang="en-US" sz="1600" dirty="0"/>
              <a:t> inhibition, cognitive flexibility, working memory and executive functioning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en-US" sz="16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101937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3E93F9-F00C-3C4B-9B9E-F5A14006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220" y="270435"/>
            <a:ext cx="1107996" cy="646331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LSD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C5BD1B-EBAE-6A44-8793-F9E2E777D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9299"/>
            <a:ext cx="2139193" cy="4000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35BBD4-A495-9147-9189-428397A7F40A}"/>
              </a:ext>
            </a:extLst>
          </p:cNvPr>
          <p:cNvSpPr txBox="1"/>
          <p:nvPr/>
        </p:nvSpPr>
        <p:spPr>
          <a:xfrm>
            <a:off x="1903706" y="1873372"/>
            <a:ext cx="6786696" cy="2272353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>
            <a:lvl1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  <a:defRPr sz="1600"/>
            </a:lvl1pPr>
            <a:lvl2pPr lvl="1">
              <a:defRPr sz="1600" b="1"/>
            </a:lvl2pPr>
          </a:lstStyle>
          <a:p>
            <a:r>
              <a:rPr lang="fr-CH" sz="1800" dirty="0"/>
              <a:t>1938 first </a:t>
            </a:r>
            <a:r>
              <a:rPr lang="fr-CH" sz="1800" dirty="0" err="1"/>
              <a:t>synthesis</a:t>
            </a:r>
            <a:r>
              <a:rPr lang="fr-CH" sz="1800" dirty="0"/>
              <a:t> of LSD-25 </a:t>
            </a:r>
            <a:r>
              <a:rPr lang="fr-CH" sz="1800" dirty="0" err="1"/>
              <a:t>from</a:t>
            </a:r>
            <a:r>
              <a:rPr lang="fr-CH" sz="1800" dirty="0"/>
              <a:t> rye ergot </a:t>
            </a:r>
            <a:r>
              <a:rPr lang="fr-CH" sz="1800" dirty="0" err="1"/>
              <a:t>fungus</a:t>
            </a:r>
            <a:endParaRPr lang="fr-CH" sz="1800" dirty="0"/>
          </a:p>
          <a:p>
            <a:r>
              <a:rPr lang="fr-CH" sz="1800" dirty="0"/>
              <a:t>1943 Hofmann </a:t>
            </a:r>
            <a:r>
              <a:rPr lang="fr-CH" sz="1800" dirty="0" err="1"/>
              <a:t>re-synthesizes</a:t>
            </a:r>
            <a:r>
              <a:rPr lang="fr-CH" sz="1800" dirty="0"/>
              <a:t> LSD</a:t>
            </a:r>
          </a:p>
          <a:p>
            <a:r>
              <a:rPr lang="fr-CH" sz="1800" dirty="0"/>
              <a:t>16.4.1943 </a:t>
            </a:r>
            <a:r>
              <a:rPr lang="fr-CH" sz="1800" dirty="0" err="1"/>
              <a:t>Accidental</a:t>
            </a:r>
            <a:r>
              <a:rPr lang="fr-CH" sz="1800" dirty="0"/>
              <a:t> contamination</a:t>
            </a:r>
          </a:p>
          <a:p>
            <a:r>
              <a:rPr lang="fr-CH" sz="1800" dirty="0"/>
              <a:t>19.4.1943 </a:t>
            </a:r>
            <a:r>
              <a:rPr lang="fr-CH" sz="1800" dirty="0" err="1"/>
              <a:t>Intentional</a:t>
            </a:r>
            <a:r>
              <a:rPr lang="fr-CH" sz="1800" dirty="0"/>
              <a:t> </a:t>
            </a:r>
            <a:r>
              <a:rPr lang="fr-CH" sz="1800" dirty="0" err="1"/>
              <a:t>intake</a:t>
            </a:r>
            <a:r>
              <a:rPr lang="fr-CH" sz="1800" dirty="0"/>
              <a:t> of 250𝛍g - Bicycle Day </a:t>
            </a:r>
            <a:r>
              <a:rPr lang="fr-CH" sz="1800" dirty="0" err="1"/>
              <a:t>experience</a:t>
            </a:r>
            <a:r>
              <a:rPr lang="fr-CH" sz="1800" dirty="0"/>
              <a:t> </a:t>
            </a:r>
            <a:endParaRPr lang="fr-CH" sz="1800" i="1" dirty="0"/>
          </a:p>
          <a:p>
            <a:r>
              <a:rPr lang="fr-CH" sz="1800" dirty="0"/>
              <a:t>→ Sandoz </a:t>
            </a:r>
            <a:r>
              <a:rPr lang="fr-CH" sz="1800" dirty="0" err="1"/>
              <a:t>brings</a:t>
            </a:r>
            <a:r>
              <a:rPr lang="fr-CH" sz="1800" dirty="0"/>
              <a:t> </a:t>
            </a:r>
            <a:r>
              <a:rPr lang="fr-CH" sz="1800" dirty="0" err="1"/>
              <a:t>Delysid</a:t>
            </a:r>
            <a:r>
              <a:rPr lang="fr-CH" sz="1800" dirty="0"/>
              <a:t>® onto the </a:t>
            </a:r>
            <a:r>
              <a:rPr lang="fr-CH" sz="1800" dirty="0" err="1"/>
              <a:t>market</a:t>
            </a:r>
            <a:endParaRPr lang="fr-CH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BE21B9-302D-9047-87D3-9C4029783860}"/>
              </a:ext>
            </a:extLst>
          </p:cNvPr>
          <p:cNvSpPr txBox="1"/>
          <p:nvPr/>
        </p:nvSpPr>
        <p:spPr>
          <a:xfrm>
            <a:off x="554552" y="5009799"/>
            <a:ext cx="1030088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Albert Hofmann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000000"/>
                </a:solidFill>
              </a:rPr>
              <a:t>1906-2008</a:t>
            </a:r>
            <a:endParaRPr kumimoji="0" lang="de-DE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28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8">
            <a:extLst>
              <a:ext uri="{FF2B5EF4-FFF2-40B4-BE49-F238E27FC236}">
                <a16:creationId xmlns:a16="http://schemas.microsoft.com/office/drawing/2014/main" id="{B1DE79E6-775C-B44D-8413-939ADA51AC0C}"/>
              </a:ext>
            </a:extLst>
          </p:cNvPr>
          <p:cNvSpPr txBox="1"/>
          <p:nvPr/>
        </p:nvSpPr>
        <p:spPr>
          <a:xfrm>
            <a:off x="1210305" y="400929"/>
            <a:ext cx="656771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argumentative axes</a:t>
            </a:r>
            <a:endParaRPr lang="fr-CH" sz="3600" b="1" dirty="0">
              <a:solidFill>
                <a:srgbClr val="7B7B7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0CFFD6A-503E-2442-92C4-47D7D2D6EA0B}"/>
              </a:ext>
            </a:extLst>
          </p:cNvPr>
          <p:cNvGrpSpPr/>
          <p:nvPr/>
        </p:nvGrpSpPr>
        <p:grpSpPr>
          <a:xfrm>
            <a:off x="1276446" y="2520659"/>
            <a:ext cx="1902121" cy="2350014"/>
            <a:chOff x="1276446" y="2520659"/>
            <a:chExt cx="1902121" cy="235001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9DF4AC4-581C-674F-9435-347EC1CEB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774"/>
            <a:stretch/>
          </p:blipFill>
          <p:spPr>
            <a:xfrm>
              <a:off x="1454902" y="2520659"/>
              <a:ext cx="1545207" cy="1545207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C4E27F7-C578-AB4B-8E67-35FA8DFD3EE1}"/>
                </a:ext>
              </a:extLst>
            </p:cNvPr>
            <p:cNvSpPr txBox="1"/>
            <p:nvPr/>
          </p:nvSpPr>
          <p:spPr>
            <a:xfrm>
              <a:off x="1276446" y="4132011"/>
              <a:ext cx="1902121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Neural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network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reorganization</a:t>
              </a:r>
              <a:endParaRPr lang="de-DE" sz="1400" dirty="0">
                <a:solidFill>
                  <a:srgbClr val="000000"/>
                </a:solidFill>
              </a:endParaRPr>
            </a:p>
            <a:p>
              <a:pPr algn="ctr" rtl="0" latinLnBrk="1" hangingPunct="0"/>
              <a:endParaRPr lang="de-DE" sz="1400" dirty="0" err="1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267258C-3084-4443-8899-3E71F35DD262}"/>
              </a:ext>
            </a:extLst>
          </p:cNvPr>
          <p:cNvGrpSpPr/>
          <p:nvPr/>
        </p:nvGrpSpPr>
        <p:grpSpPr>
          <a:xfrm>
            <a:off x="3721562" y="2520659"/>
            <a:ext cx="1545207" cy="1919127"/>
            <a:chOff x="3721562" y="2520659"/>
            <a:chExt cx="1545207" cy="191912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91FA237-98B1-5D45-9829-1E7E5A33D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1562" y="2520659"/>
              <a:ext cx="1545207" cy="1545207"/>
            </a:xfrm>
            <a:prstGeom prst="round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785BC70-6ADA-5740-A1BF-255BDBAF0E95}"/>
                </a:ext>
              </a:extLst>
            </p:cNvPr>
            <p:cNvSpPr txBox="1"/>
            <p:nvPr/>
          </p:nvSpPr>
          <p:spPr>
            <a:xfrm>
              <a:off x="3855689" y="4132011"/>
              <a:ext cx="127695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Neuroplasticity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2839C03-5BBF-F94A-B492-C93DEC0382E1}"/>
              </a:ext>
            </a:extLst>
          </p:cNvPr>
          <p:cNvGrpSpPr/>
          <p:nvPr/>
        </p:nvGrpSpPr>
        <p:grpSpPr>
          <a:xfrm>
            <a:off x="5988221" y="2520658"/>
            <a:ext cx="1545207" cy="2134571"/>
            <a:chOff x="5988221" y="2520658"/>
            <a:chExt cx="1545207" cy="213457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AEBAA35-0025-5A42-B51F-C91F5121E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8221" y="2520658"/>
              <a:ext cx="1545207" cy="1545207"/>
            </a:xfrm>
            <a:prstGeom prst="round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159579F-1210-574D-8F5A-0D6DE8C1DEE6}"/>
                </a:ext>
              </a:extLst>
            </p:cNvPr>
            <p:cNvSpPr txBox="1"/>
            <p:nvPr/>
          </p:nvSpPr>
          <p:spPr>
            <a:xfrm>
              <a:off x="5993310" y="4132011"/>
              <a:ext cx="1535034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Anti-</a:t>
              </a:r>
              <a:r>
                <a:rPr lang="de-DE" sz="1400" dirty="0" err="1">
                  <a:solidFill>
                    <a:srgbClr val="000000"/>
                  </a:solidFill>
                </a:rPr>
                <a:t>inflammatory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effects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765D68BC-79F4-B24D-9B8D-3EAAA2FBD9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83751">
            <a:off x="2425272" y="1525996"/>
            <a:ext cx="1434697" cy="20861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7156F9-5E1D-DF4B-8B10-6A07E1EDE1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6249" flipH="1">
            <a:off x="5128363" y="1535355"/>
            <a:ext cx="1434697" cy="2086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6F5A76-1691-BE4C-B2FF-135132DF97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11122" y="1525995"/>
            <a:ext cx="1166083" cy="2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2566394" y="167387"/>
            <a:ext cx="5117106" cy="121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2800" b="1" dirty="0">
                <a:solidFill>
                  <a:schemeClr val="bg1">
                    <a:lumMod val="50000"/>
                  </a:schemeClr>
                </a:solidFill>
              </a:rPr>
              <a:t>Deregulation/new regulation </a:t>
            </a:r>
          </a:p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2800" b="1" dirty="0">
                <a:solidFill>
                  <a:schemeClr val="bg1">
                    <a:lumMod val="50000"/>
                  </a:schemeClr>
                </a:solidFill>
              </a:rPr>
              <a:t>of cortical activity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87136" y="5569408"/>
            <a:ext cx="82330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800" dirty="0" err="1">
                <a:solidFill>
                  <a:srgbClr val="000000"/>
                </a:solidFill>
              </a:rPr>
              <a:t>Nutt</a:t>
            </a:r>
            <a:r>
              <a:rPr lang="fr-FR" sz="800" dirty="0">
                <a:solidFill>
                  <a:srgbClr val="000000"/>
                </a:solidFill>
              </a:rPr>
              <a:t> et al.,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FD8A9-604B-CB44-B533-A1ED4B1822B1}"/>
              </a:ext>
            </a:extLst>
          </p:cNvPr>
          <p:cNvSpPr/>
          <p:nvPr/>
        </p:nvSpPr>
        <p:spPr>
          <a:xfrm>
            <a:off x="2566394" y="2457046"/>
            <a:ext cx="5938956" cy="1842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Psilocybin</a:t>
            </a:r>
            <a:r>
              <a:rPr lang="fr-CH" sz="2000" dirty="0"/>
              <a:t> </a:t>
            </a:r>
            <a:r>
              <a:rPr lang="fr-CH" sz="2000" dirty="0" err="1"/>
              <a:t>stimulates</a:t>
            </a:r>
            <a:r>
              <a:rPr lang="fr-CH" sz="2000" dirty="0"/>
              <a:t> 5-HT2A </a:t>
            </a:r>
            <a:r>
              <a:rPr lang="fr-CH" sz="2000" dirty="0" err="1"/>
              <a:t>receptors</a:t>
            </a:r>
            <a:r>
              <a:rPr lang="fr-CH" sz="2000" dirty="0"/>
              <a:t> on layer 5 pyramidal </a:t>
            </a:r>
            <a:r>
              <a:rPr lang="fr-CH" sz="2000" dirty="0" err="1"/>
              <a:t>cells</a:t>
            </a:r>
            <a:endParaRPr lang="fr-CH" sz="2000" dirty="0"/>
          </a:p>
          <a:p>
            <a:pPr marL="536575" indent="-179388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responsible</a:t>
            </a:r>
            <a:r>
              <a:rPr lang="fr-CH" sz="2000" dirty="0"/>
              <a:t> for cortical </a:t>
            </a:r>
            <a:r>
              <a:rPr lang="fr-CH" sz="2000" dirty="0" err="1"/>
              <a:t>integration</a:t>
            </a:r>
            <a:endParaRPr lang="fr-CH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485513-AC89-404C-A44D-182436868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7975"/>
            <a:ext cx="2199145" cy="4000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0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7747">
        <p15:prstTrans prst="peelOff"/>
      </p:transition>
    </mc:Choice>
    <mc:Fallback xmlns="">
      <p:transition spd="med" advTm="117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5517781-F486-C447-A48F-03F1C83FBBA7}"/>
              </a:ext>
            </a:extLst>
          </p:cNvPr>
          <p:cNvSpPr txBox="1"/>
          <p:nvPr/>
        </p:nvSpPr>
        <p:spPr>
          <a:xfrm>
            <a:off x="517424" y="5540188"/>
            <a:ext cx="22547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Petri et al</a:t>
            </a:r>
            <a:r>
              <a:rPr lang="de-DE" sz="1000" dirty="0">
                <a:solidFill>
                  <a:srgbClr val="000000"/>
                </a:solidFill>
              </a:rPr>
              <a:t>., 2014; Carhart-Harris, 2019</a:t>
            </a: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A7437B-1FED-7041-9EAA-5F53B020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78" y="683470"/>
            <a:ext cx="6858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120832" y="343577"/>
            <a:ext cx="710546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Default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mode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network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(DMN)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41C92D-AAD1-954F-A4DA-5CFBB482AF9C}"/>
              </a:ext>
            </a:extLst>
          </p:cNvPr>
          <p:cNvSpPr/>
          <p:nvPr/>
        </p:nvSpPr>
        <p:spPr>
          <a:xfrm>
            <a:off x="479391" y="5504407"/>
            <a:ext cx="6484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Kozlowska</a:t>
            </a:r>
            <a:r>
              <a:rPr lang="en-US" sz="1000" dirty="0"/>
              <a:t> et al., 2022; Mohan et al., 2016; Beason-Held, 2011; </a:t>
            </a:r>
            <a:r>
              <a:rPr lang="en-US" sz="1000" dirty="0" err="1"/>
              <a:t>Hafkemeijer</a:t>
            </a:r>
            <a:r>
              <a:rPr lang="en-US" sz="1000" dirty="0"/>
              <a:t> et al., 2012; </a:t>
            </a:r>
            <a:r>
              <a:rPr lang="en-US" sz="1000" dirty="0" err="1"/>
              <a:t>Ouchi</a:t>
            </a:r>
            <a:r>
              <a:rPr lang="en-US" sz="1000" dirty="0"/>
              <a:t> &amp; Kikuchi, 2012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0DD13C-42C7-4B40-BFB4-E4D4F4302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  <a14:imgEffect>
                      <a14:colorTemperature colorTemp="11329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437249"/>
            <a:ext cx="3161249" cy="36813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2919369" y="1758930"/>
            <a:ext cx="5771625" cy="303800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Resting DMN activity required for memory consolidation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↓ functional connectivity in DMN in Alzheimer's patients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Functional connectivity disturbances in DMN overlap with amyloid deposition patterns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Memantine and donepezil → ↑ functional connectivity in DMN. 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en-US" sz="1400" dirty="0"/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Stimulation 5-HT2A → disintegrates default mode network (DMN) </a:t>
            </a: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→ </a:t>
            </a:r>
            <a:r>
              <a:rPr lang="en-US" sz="1400" dirty="0" err="1"/>
              <a:t>Hyperconnectivity</a:t>
            </a:r>
            <a:endParaRPr lang="en-US" sz="1400" dirty="0"/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400" dirty="0"/>
              <a:t>→ Increased brain entropy</a:t>
            </a:r>
          </a:p>
        </p:txBody>
      </p:sp>
    </p:spTree>
    <p:extLst>
      <p:ext uri="{BB962C8B-B14F-4D97-AF65-F5344CB8AC3E}">
        <p14:creationId xmlns:p14="http://schemas.microsoft.com/office/powerpoint/2010/main" val="342656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845800" y="226726"/>
            <a:ext cx="780758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5-HT2AR and </a:t>
            </a: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neuroplasticity</a:t>
            </a:r>
            <a:endParaRPr lang="fr-CH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BCA0BF-AB96-2740-8C39-72B5D6FF0CE3}"/>
              </a:ext>
            </a:extLst>
          </p:cNvPr>
          <p:cNvSpPr/>
          <p:nvPr/>
        </p:nvSpPr>
        <p:spPr>
          <a:xfrm>
            <a:off x="439959" y="5343786"/>
            <a:ext cx="81335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H" sz="1000" dirty="0"/>
              <a:t>Nichols et al. 2003; Nichols and Sanders-Bush 2002; </a:t>
            </a:r>
            <a:r>
              <a:rPr lang="fr-CH" sz="1000" dirty="0" err="1"/>
              <a:t>González-Maeso</a:t>
            </a:r>
            <a:r>
              <a:rPr lang="fr-CH" sz="1000" dirty="0"/>
              <a:t> et al. 2007; </a:t>
            </a:r>
            <a:r>
              <a:rPr lang="fr-CH" sz="1000" dirty="0" err="1"/>
              <a:t>Tsybko</a:t>
            </a:r>
            <a:r>
              <a:rPr lang="fr-CH" sz="1000" dirty="0"/>
              <a:t> et al. 2020; Donovan et al. 2021; </a:t>
            </a:r>
          </a:p>
          <a:p>
            <a:pPr algn="l" rtl="0"/>
            <a:r>
              <a:rPr lang="fr-CH" sz="1000" dirty="0"/>
              <a:t>Raval et al. 2021; </a:t>
            </a:r>
            <a:r>
              <a:rPr lang="fr-CH" sz="1000" dirty="0">
                <a:solidFill>
                  <a:srgbClr val="000000"/>
                </a:solidFill>
              </a:rPr>
              <a:t>De Vos et al., 2021</a:t>
            </a:r>
          </a:p>
          <a:p>
            <a:endParaRPr lang="fr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B629788-267F-504F-B4ED-A603898DD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044"/>
            <a:ext cx="3260786" cy="394786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2941608" y="1591837"/>
            <a:ext cx="5900467" cy="31562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5-HT2AR stimulation </a:t>
            </a:r>
          </a:p>
          <a:p>
            <a:pPr marL="584200" indent="-266700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→ ↑ expression </a:t>
            </a:r>
            <a:r>
              <a:rPr lang="fr-CH" sz="1600" dirty="0" err="1"/>
              <a:t>proteins</a:t>
            </a:r>
            <a:r>
              <a:rPr lang="fr-CH" sz="1600" dirty="0"/>
              <a:t> </a:t>
            </a:r>
            <a:r>
              <a:rPr lang="fr-CH" sz="1600" dirty="0" err="1"/>
              <a:t>involved</a:t>
            </a:r>
            <a:r>
              <a:rPr lang="fr-CH" sz="1600" dirty="0"/>
              <a:t> in </a:t>
            </a:r>
            <a:r>
              <a:rPr lang="fr-CH" sz="1600" dirty="0" err="1"/>
              <a:t>cytoskeletal</a:t>
            </a:r>
            <a:r>
              <a:rPr lang="fr-CH" sz="1600" dirty="0"/>
              <a:t> </a:t>
            </a:r>
            <a:r>
              <a:rPr lang="fr-CH" sz="1600" dirty="0" err="1"/>
              <a:t>rearrangements</a:t>
            </a:r>
            <a:r>
              <a:rPr lang="fr-CH" sz="1600" dirty="0"/>
              <a:t> </a:t>
            </a:r>
          </a:p>
          <a:p>
            <a:pPr marL="584200" indent="-266700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→ ↑ </a:t>
            </a:r>
            <a:r>
              <a:rPr lang="fr-CH" sz="1600" dirty="0" err="1"/>
              <a:t>proBDNF</a:t>
            </a:r>
            <a:r>
              <a:rPr lang="fr-CH" sz="1600" dirty="0"/>
              <a:t> </a:t>
            </a:r>
            <a:r>
              <a:rPr lang="fr-CH" sz="1600" dirty="0" err="1"/>
              <a:t>levels</a:t>
            </a:r>
            <a:r>
              <a:rPr lang="fr-CH" sz="1600" dirty="0"/>
              <a:t> and ↓ </a:t>
            </a:r>
            <a:r>
              <a:rPr lang="fr-CH" sz="1600" dirty="0" err="1"/>
              <a:t>TrkB</a:t>
            </a:r>
            <a:r>
              <a:rPr lang="fr-CH" sz="1600" dirty="0"/>
              <a:t> </a:t>
            </a:r>
            <a:r>
              <a:rPr lang="fr-CH" sz="1600" dirty="0" err="1"/>
              <a:t>receptors</a:t>
            </a:r>
            <a:endParaRPr lang="fr-CH" sz="1600" dirty="0"/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LSD and </a:t>
            </a:r>
            <a:r>
              <a:rPr lang="fr-CH" sz="1600" dirty="0" err="1"/>
              <a:t>psilocybin</a:t>
            </a:r>
            <a:r>
              <a:rPr lang="fr-CH" sz="1600" dirty="0"/>
              <a:t> </a:t>
            </a:r>
          </a:p>
          <a:p>
            <a:pPr marL="533400" lvl="1" indent="-215900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↑ </a:t>
            </a:r>
            <a:r>
              <a:rPr lang="fr-CH" sz="1600" dirty="0" err="1"/>
              <a:t>serum</a:t>
            </a:r>
            <a:r>
              <a:rPr lang="fr-CH" sz="1600" dirty="0"/>
              <a:t> BDNF </a:t>
            </a:r>
            <a:r>
              <a:rPr lang="fr-CH" sz="1600" dirty="0" err="1"/>
              <a:t>levels</a:t>
            </a:r>
            <a:endParaRPr lang="fr-CH" sz="1600" dirty="0"/>
          </a:p>
          <a:p>
            <a:pPr marL="533400" lvl="1" indent="-215900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→ ↑ expression </a:t>
            </a:r>
            <a:r>
              <a:rPr lang="fr-CH" sz="1600" dirty="0" err="1"/>
              <a:t>immediate</a:t>
            </a:r>
            <a:r>
              <a:rPr lang="fr-CH" sz="1600" dirty="0"/>
              <a:t> </a:t>
            </a:r>
            <a:r>
              <a:rPr lang="fr-CH" sz="1600" dirty="0" err="1"/>
              <a:t>early</a:t>
            </a:r>
            <a:r>
              <a:rPr lang="fr-CH" sz="1600" dirty="0"/>
              <a:t> </a:t>
            </a:r>
            <a:r>
              <a:rPr lang="fr-CH" sz="1600" dirty="0" err="1"/>
              <a:t>genes</a:t>
            </a:r>
            <a:r>
              <a:rPr lang="fr-CH" sz="1600" dirty="0"/>
              <a:t> (IEG) </a:t>
            </a:r>
            <a:r>
              <a:rPr lang="fr-CH" sz="1600" dirty="0" err="1"/>
              <a:t>involved</a:t>
            </a:r>
            <a:r>
              <a:rPr lang="fr-CH" sz="1600" dirty="0"/>
              <a:t> in </a:t>
            </a:r>
            <a:r>
              <a:rPr lang="fr-CH" sz="1600" dirty="0" err="1"/>
              <a:t>synaptic</a:t>
            </a:r>
            <a:r>
              <a:rPr lang="fr-CH" sz="1600" dirty="0"/>
              <a:t> </a:t>
            </a:r>
            <a:r>
              <a:rPr lang="fr-CH" sz="1600" dirty="0" err="1"/>
              <a:t>plasticity</a:t>
            </a:r>
            <a:r>
              <a:rPr lang="fr-CH" sz="1600" dirty="0"/>
              <a:t> </a:t>
            </a:r>
          </a:p>
          <a:p>
            <a:pPr marL="533400" lvl="1" indent="-215900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→ ↑ </a:t>
            </a:r>
            <a:r>
              <a:rPr lang="fr-CH" sz="1600" dirty="0" err="1"/>
              <a:t>synaptogenesis</a:t>
            </a:r>
            <a:r>
              <a:rPr lang="fr-CH" sz="1600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317349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2018737" y="528685"/>
            <a:ext cx="510652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Increased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branching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81342-0205-4143-B21B-1D24A5129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96"/>
          <a:stretch/>
        </p:blipFill>
        <p:spPr>
          <a:xfrm>
            <a:off x="1119247" y="2191722"/>
            <a:ext cx="7155545" cy="13625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0529C9-669E-6A44-A9C8-B63E43791063}"/>
              </a:ext>
            </a:extLst>
          </p:cNvPr>
          <p:cNvSpPr txBox="1"/>
          <p:nvPr/>
        </p:nvSpPr>
        <p:spPr>
          <a:xfrm>
            <a:off x="486229" y="5558971"/>
            <a:ext cx="89062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Ly et al., 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5F2D5B-97B1-E248-9B5D-4235AB80532B}"/>
              </a:ext>
            </a:extLst>
          </p:cNvPr>
          <p:cNvSpPr txBox="1"/>
          <p:nvPr/>
        </p:nvSpPr>
        <p:spPr>
          <a:xfrm>
            <a:off x="1903846" y="4182509"/>
            <a:ext cx="5586349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200" dirty="0">
                <a:latin typeface="Arial" panose="020B0604020202020204" pitchFamily="34" charset="0"/>
                <a:cs typeface="Arial" panose="020B0604020202020204" pitchFamily="34" charset="0"/>
              </a:rPr>
              <a:t>cortical </a:t>
            </a:r>
            <a:r>
              <a:rPr lang="fr-CH" sz="1200" dirty="0" err="1"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fr-CH" sz="1200" dirty="0">
                <a:latin typeface="Arial" panose="020B0604020202020204" pitchFamily="34" charset="0"/>
                <a:cs typeface="Arial" panose="020B0604020202020204" pitchFamily="34" charset="0"/>
              </a:rPr>
              <a:t> (DIV6)</a:t>
            </a:r>
          </a:p>
          <a:p>
            <a:pPr algn="ctr"/>
            <a:endParaRPr lang="fr-CH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mediated</a:t>
            </a:r>
            <a:r>
              <a:rPr lang="fr-CH" sz="1800" dirty="0">
                <a:latin typeface="Arial" panose="020B0604020202020204" pitchFamily="34" charset="0"/>
                <a:cs typeface="Arial" panose="020B0604020202020204" pitchFamily="34" charset="0"/>
              </a:rPr>
              <a:t> by 5-HT2AR, </a:t>
            </a:r>
            <a:r>
              <a:rPr lang="fr-CH" sz="1800" dirty="0" err="1">
                <a:latin typeface="Arial" panose="020B0604020202020204" pitchFamily="34" charset="0"/>
                <a:cs typeface="Arial" panose="020B0604020202020204" pitchFamily="34" charset="0"/>
              </a:rPr>
              <a:t>blocked</a:t>
            </a:r>
            <a:r>
              <a:rPr lang="fr-CH" sz="18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CH" sz="1800" dirty="0" err="1">
                <a:latin typeface="Arial" panose="020B0604020202020204" pitchFamily="34" charset="0"/>
                <a:cs typeface="Arial" panose="020B0604020202020204" pitchFamily="34" charset="0"/>
              </a:rPr>
              <a:t>ketanserin</a:t>
            </a:r>
            <a:r>
              <a:rPr lang="fr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513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2818548" y="163706"/>
            <a:ext cx="3735957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Increased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number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dendritic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spines</a:t>
            </a:r>
            <a:endParaRPr lang="de-D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D9DC13-258C-8444-A8B4-9EF97D8C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183" y="1658516"/>
            <a:ext cx="4506686" cy="35409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164B1B-6BC4-0F49-8BED-0ADBFF9B949C}"/>
              </a:ext>
            </a:extLst>
          </p:cNvPr>
          <p:cNvSpPr txBox="1"/>
          <p:nvPr/>
        </p:nvSpPr>
        <p:spPr>
          <a:xfrm>
            <a:off x="486229" y="5558971"/>
            <a:ext cx="89062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Ly et al., 2020</a:t>
            </a:r>
          </a:p>
        </p:txBody>
      </p:sp>
    </p:spTree>
    <p:extLst>
      <p:ext uri="{BB962C8B-B14F-4D97-AF65-F5344CB8AC3E}">
        <p14:creationId xmlns:p14="http://schemas.microsoft.com/office/powerpoint/2010/main" val="253911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603981" y="446377"/>
            <a:ext cx="650434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Increased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synaptogenesis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B6674-F2B8-3443-AF88-599F3925E9B9}"/>
              </a:ext>
            </a:extLst>
          </p:cNvPr>
          <p:cNvSpPr txBox="1"/>
          <p:nvPr/>
        </p:nvSpPr>
        <p:spPr>
          <a:xfrm>
            <a:off x="486229" y="5558971"/>
            <a:ext cx="89062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Ly et al., 2020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0A8D4A-6276-174D-A733-F1E93234A2A2}"/>
              </a:ext>
            </a:extLst>
          </p:cNvPr>
          <p:cNvGrpSpPr>
            <a:grpSpLocks noChangeAspect="1"/>
          </p:cNvGrpSpPr>
          <p:nvPr/>
        </p:nvGrpSpPr>
        <p:grpSpPr>
          <a:xfrm>
            <a:off x="2818484" y="1671969"/>
            <a:ext cx="3313025" cy="3312000"/>
            <a:chOff x="3798207" y="1287340"/>
            <a:chExt cx="2609850" cy="260904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35A088F-FCEB-C24E-9BB0-8D4A58EBA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486"/>
            <a:stretch/>
          </p:blipFill>
          <p:spPr>
            <a:xfrm>
              <a:off x="4572000" y="1287340"/>
              <a:ext cx="1836057" cy="260904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BE3000A-C4C7-1B47-9182-B4D20C4FD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246" r="94290"/>
            <a:stretch/>
          </p:blipFill>
          <p:spPr>
            <a:xfrm>
              <a:off x="3798207" y="1476390"/>
              <a:ext cx="410935" cy="2419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20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121E16-B068-CA4D-968F-E3260E79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367"/>
            <a:ext cx="9826441" cy="34068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0E823F-AD3D-CC49-A8B3-F7702C80AF09}"/>
              </a:ext>
            </a:extLst>
          </p:cNvPr>
          <p:cNvSpPr txBox="1"/>
          <p:nvPr/>
        </p:nvSpPr>
        <p:spPr>
          <a:xfrm>
            <a:off x="493486" y="5580743"/>
            <a:ext cx="134587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Calder &amp;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Hasler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18600D-8940-7245-8C95-3B09E6F5E6D5}"/>
              </a:ext>
            </a:extLst>
          </p:cNvPr>
          <p:cNvSpPr txBox="1"/>
          <p:nvPr/>
        </p:nvSpPr>
        <p:spPr>
          <a:xfrm>
            <a:off x="2881085" y="239486"/>
            <a:ext cx="379847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4000" b="1" dirty="0" err="1">
                <a:solidFill>
                  <a:schemeClr val="bg1">
                    <a:lumMod val="50000"/>
                  </a:schemeClr>
                </a:solidFill>
              </a:rPr>
              <a:t>Neuroplasticity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01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547535" y="268671"/>
            <a:ext cx="639694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Anti-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inflammatory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effects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C59FB81-1CD3-6E4C-94FA-E59A845FB091}"/>
              </a:ext>
            </a:extLst>
          </p:cNvPr>
          <p:cNvSpPr/>
          <p:nvPr/>
        </p:nvSpPr>
        <p:spPr>
          <a:xfrm>
            <a:off x="448348" y="5519955"/>
            <a:ext cx="81335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Yu et al. 2008; Nau Jr et al. 2013; Szabo et al. 2014; </a:t>
            </a:r>
            <a:r>
              <a:rPr lang="en-US" sz="1000" dirty="0" err="1"/>
              <a:t>Galvão-Coelho</a:t>
            </a:r>
            <a:r>
              <a:rPr lang="en-US" sz="1000" dirty="0"/>
              <a:t> et al. 2020; </a:t>
            </a:r>
            <a:r>
              <a:rPr lang="en-US" sz="1000" dirty="0" err="1"/>
              <a:t>Kozlowska</a:t>
            </a:r>
            <a:r>
              <a:rPr lang="en-US" sz="1000" dirty="0"/>
              <a:t> et al., 2022</a:t>
            </a:r>
            <a:endParaRPr lang="de-DE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85829A7-47DC-3B4A-9EA7-BCABFDC48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1257"/>
            <a:ext cx="2867530" cy="338758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2676087" y="1951227"/>
            <a:ext cx="5754849" cy="24076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800" dirty="0"/>
              <a:t>LSD, DMT → ↓ pro-inflammatory biomarkers, including IL-1</a:t>
            </a:r>
            <a:r>
              <a:rPr lang="el-GR" sz="1800" dirty="0"/>
              <a:t>β, </a:t>
            </a:r>
            <a:r>
              <a:rPr lang="en-US" sz="1800" dirty="0"/>
              <a:t>IL-6 and tumor necrosis factor-</a:t>
            </a:r>
            <a:r>
              <a:rPr lang="el-GR" sz="1800" dirty="0"/>
              <a:t>α (</a:t>
            </a:r>
            <a:r>
              <a:rPr lang="en-US" sz="1800" dirty="0"/>
              <a:t>TNF-</a:t>
            </a:r>
            <a:r>
              <a:rPr lang="el-GR" sz="1800" dirty="0"/>
              <a:t>α)</a:t>
            </a:r>
          </a:p>
          <a:p>
            <a:pPr marL="533400" indent="-174625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800" dirty="0"/>
              <a:t>blocked by 5-HT2A-R antagonist 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800" dirty="0"/>
              <a:t>Ayahuasca → ↓ C-reactive protein</a:t>
            </a:r>
          </a:p>
        </p:txBody>
      </p:sp>
    </p:spTree>
    <p:extLst>
      <p:ext uri="{BB962C8B-B14F-4D97-AF65-F5344CB8AC3E}">
        <p14:creationId xmlns:p14="http://schemas.microsoft.com/office/powerpoint/2010/main" val="224529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psychedelic-library.org/life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250" y="1587864"/>
            <a:ext cx="2883034" cy="37257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802993" y="1587864"/>
            <a:ext cx="4786346" cy="1020408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1957, Article by R. Gordon </a:t>
            </a:r>
            <a:r>
              <a:rPr lang="fr-CH" sz="1400" dirty="0" err="1">
                <a:latin typeface="+mj-lt"/>
              </a:rPr>
              <a:t>Wasson</a:t>
            </a:r>
            <a:r>
              <a:rPr lang="fr-CH" sz="1400" dirty="0">
                <a:latin typeface="+mj-lt"/>
              </a:rPr>
              <a:t> </a:t>
            </a:r>
          </a:p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 err="1">
                <a:latin typeface="+mj-lt"/>
              </a:rPr>
              <a:t>Encounter</a:t>
            </a:r>
            <a:r>
              <a:rPr lang="fr-CH" sz="1400" dirty="0">
                <a:latin typeface="+mj-lt"/>
              </a:rPr>
              <a:t> </a:t>
            </a:r>
            <a:r>
              <a:rPr lang="fr-CH" sz="1400" dirty="0" err="1">
                <a:latin typeface="+mj-lt"/>
              </a:rPr>
              <a:t>with</a:t>
            </a:r>
            <a:r>
              <a:rPr lang="fr-CH" sz="1400" dirty="0">
                <a:latin typeface="+mj-lt"/>
              </a:rPr>
              <a:t> </a:t>
            </a:r>
            <a:r>
              <a:rPr lang="fr-CH" sz="1400" dirty="0" err="1">
                <a:latin typeface="+mj-lt"/>
              </a:rPr>
              <a:t>Mazatec</a:t>
            </a:r>
            <a:r>
              <a:rPr lang="fr-CH" sz="1400" dirty="0">
                <a:latin typeface="+mj-lt"/>
              </a:rPr>
              <a:t> </a:t>
            </a:r>
            <a:r>
              <a:rPr lang="fr-CH" sz="1400" dirty="0" err="1">
                <a:latin typeface="+mj-lt"/>
              </a:rPr>
              <a:t>healer</a:t>
            </a:r>
            <a:r>
              <a:rPr lang="fr-CH" sz="1400" dirty="0">
                <a:latin typeface="+mj-lt"/>
              </a:rPr>
              <a:t> Maria </a:t>
            </a:r>
            <a:r>
              <a:rPr lang="fr-CH" sz="1400" dirty="0" err="1">
                <a:latin typeface="+mj-lt"/>
              </a:rPr>
              <a:t>Sabinas</a:t>
            </a:r>
            <a:endParaRPr lang="fr-CH" sz="1400" dirty="0">
              <a:latin typeface="+mj-lt"/>
            </a:endParaRPr>
          </a:p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Mass </a:t>
            </a:r>
            <a:r>
              <a:rPr lang="fr-CH" sz="1400" dirty="0" err="1">
                <a:latin typeface="+mj-lt"/>
              </a:rPr>
              <a:t>travel</a:t>
            </a:r>
            <a:r>
              <a:rPr lang="fr-CH" sz="1400" dirty="0">
                <a:latin typeface="+mj-lt"/>
              </a:rPr>
              <a:t> to Mexico </a:t>
            </a:r>
            <a:r>
              <a:rPr lang="fr-CH" sz="1400" dirty="0" err="1">
                <a:latin typeface="+mj-lt"/>
              </a:rPr>
              <a:t>after</a:t>
            </a:r>
            <a:r>
              <a:rPr lang="fr-CH" sz="1400" dirty="0">
                <a:latin typeface="+mj-lt"/>
              </a:rPr>
              <a:t> publication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49368" y="310105"/>
            <a:ext cx="7943880" cy="785818"/>
          </a:xfrm>
        </p:spPr>
        <p:txBody>
          <a:bodyPr/>
          <a:lstStyle/>
          <a:p>
            <a:pPr algn="ctr" eaLnBrk="1" hangingPunct="1"/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1st </a:t>
            </a: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psychedelic</a:t>
            </a: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era</a:t>
            </a:r>
            <a:endParaRPr lang="fr-CH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5170" name="Picture 2" descr="http://www.metahistory.org/images/wassonhand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045" y="2940592"/>
            <a:ext cx="3500462" cy="237304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969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 autoUpdateAnimBg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805932-9DBD-1E41-A5E9-43CEB1E02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642"/>
            <a:ext cx="2709644" cy="383373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2457974" y="1674014"/>
            <a:ext cx="6263136" cy="29483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↑ Open-</a:t>
            </a:r>
            <a:r>
              <a:rPr lang="fr-CH" sz="1600" dirty="0" err="1"/>
              <a:t>mindedness</a:t>
            </a:r>
            <a:r>
              <a:rPr lang="fr-CH" sz="1600" dirty="0"/>
              <a:t> and </a:t>
            </a:r>
            <a:r>
              <a:rPr lang="fr-CH" sz="1600" dirty="0" err="1"/>
              <a:t>creativity</a:t>
            </a:r>
            <a:r>
              <a:rPr lang="fr-CH" sz="1600" dirty="0"/>
              <a:t>, ↓ </a:t>
            </a:r>
            <a:r>
              <a:rPr lang="fr-CH" sz="1600" dirty="0" err="1"/>
              <a:t>negative</a:t>
            </a:r>
            <a:r>
              <a:rPr lang="fr-CH" sz="1600" dirty="0"/>
              <a:t> </a:t>
            </a:r>
            <a:r>
              <a:rPr lang="fr-CH" sz="1600" dirty="0" err="1"/>
              <a:t>emotionality</a:t>
            </a:r>
            <a:r>
              <a:rPr lang="fr-CH" sz="1600" dirty="0"/>
              <a:t> (?)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 err="1"/>
              <a:t>Anecdotal</a:t>
            </a:r>
            <a:r>
              <a:rPr lang="fr-CH" sz="1600" dirty="0"/>
              <a:t> </a:t>
            </a:r>
            <a:r>
              <a:rPr lang="fr-CH" sz="1600" dirty="0" err="1"/>
              <a:t>evidence</a:t>
            </a:r>
            <a:r>
              <a:rPr lang="fr-CH" sz="1600" dirty="0"/>
              <a:t>: cognitive </a:t>
            </a:r>
            <a:r>
              <a:rPr lang="fr-CH" sz="1600" dirty="0" err="1"/>
              <a:t>benefits</a:t>
            </a:r>
            <a:r>
              <a:rPr lang="fr-CH" sz="1600" dirty="0"/>
              <a:t> 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Open and </a:t>
            </a:r>
            <a:r>
              <a:rPr lang="fr-CH" sz="1600" dirty="0" err="1"/>
              <a:t>naturalistic</a:t>
            </a:r>
            <a:r>
              <a:rPr lang="fr-CH" sz="1600" dirty="0"/>
              <a:t> </a:t>
            </a:r>
            <a:r>
              <a:rPr lang="fr-CH" sz="1600" dirty="0" err="1"/>
              <a:t>study</a:t>
            </a:r>
            <a:r>
              <a:rPr lang="fr-CH" sz="1600" dirty="0"/>
              <a:t>: </a:t>
            </a:r>
            <a:r>
              <a:rPr lang="fr-CH" sz="1600" dirty="0" err="1"/>
              <a:t>psilocybin</a:t>
            </a:r>
            <a:r>
              <a:rPr lang="fr-CH" sz="1600" dirty="0"/>
              <a:t> micro-doses → ↑ cognitive </a:t>
            </a:r>
            <a:r>
              <a:rPr lang="fr-CH" sz="1600" dirty="0" err="1"/>
              <a:t>fluency</a:t>
            </a:r>
            <a:r>
              <a:rPr lang="fr-CH" sz="1600" dirty="0"/>
              <a:t>, </a:t>
            </a:r>
            <a:r>
              <a:rPr lang="fr-CH" sz="1600" dirty="0" err="1"/>
              <a:t>flexibility</a:t>
            </a:r>
            <a:r>
              <a:rPr lang="fr-CH" sz="1600" dirty="0"/>
              <a:t> and </a:t>
            </a:r>
            <a:r>
              <a:rPr lang="fr-CH" sz="1600" dirty="0" err="1"/>
              <a:t>originality</a:t>
            </a:r>
            <a:r>
              <a:rPr lang="fr-CH" sz="1600" dirty="0"/>
              <a:t>.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2 </a:t>
            </a:r>
            <a:r>
              <a:rPr lang="fr-CH" sz="1600" dirty="0" err="1"/>
              <a:t>controlled</a:t>
            </a:r>
            <a:r>
              <a:rPr lang="fr-CH" sz="1600" dirty="0"/>
              <a:t> </a:t>
            </a:r>
            <a:r>
              <a:rPr lang="fr-CH" sz="1600" dirty="0" err="1"/>
              <a:t>studies</a:t>
            </a:r>
            <a:r>
              <a:rPr lang="fr-CH" sz="1600" dirty="0"/>
              <a:t> </a:t>
            </a:r>
            <a:r>
              <a:rPr lang="fr-CH" sz="1600" dirty="0" err="1"/>
              <a:t>with</a:t>
            </a:r>
            <a:r>
              <a:rPr lang="fr-CH" sz="1600" dirty="0"/>
              <a:t> LSD microdosing: no positive or </a:t>
            </a:r>
            <a:r>
              <a:rPr lang="fr-CH" sz="1600" dirty="0" err="1"/>
              <a:t>negative</a:t>
            </a:r>
            <a:r>
              <a:rPr lang="fr-CH" sz="1600" dirty="0"/>
              <a:t> </a:t>
            </a:r>
            <a:r>
              <a:rPr lang="fr-CH" sz="1600" dirty="0" err="1"/>
              <a:t>effect</a:t>
            </a:r>
            <a:r>
              <a:rPr lang="fr-CH" sz="1600" dirty="0"/>
              <a:t> on cognitive </a:t>
            </a:r>
            <a:r>
              <a:rPr lang="fr-CH" sz="1600" dirty="0" err="1"/>
              <a:t>functions</a:t>
            </a:r>
            <a:endParaRPr lang="fr-CH" sz="1600" dirty="0"/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2829857" y="312879"/>
            <a:ext cx="348428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Micro-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Dosing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74116F-B055-1143-A1DD-90FEDA56A832}"/>
              </a:ext>
            </a:extLst>
          </p:cNvPr>
          <p:cNvSpPr txBox="1"/>
          <p:nvPr/>
        </p:nvSpPr>
        <p:spPr>
          <a:xfrm>
            <a:off x="486229" y="5558971"/>
            <a:ext cx="650113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Anderson et al., 2019; </a:t>
            </a:r>
            <a:r>
              <a:rPr lang="fr-CH" sz="1000" dirty="0"/>
              <a:t>Jones and </a:t>
            </a:r>
            <a:r>
              <a:rPr lang="fr-CH" sz="1000" dirty="0" err="1"/>
              <a:t>O'Kelly</a:t>
            </a:r>
            <a:r>
              <a:rPr lang="fr-CH" sz="1000" dirty="0"/>
              <a:t>, 2020; </a:t>
            </a:r>
            <a:r>
              <a:rPr lang="fr-CH" sz="1000" dirty="0" err="1"/>
              <a:t>Prochazkova</a:t>
            </a:r>
            <a:r>
              <a:rPr lang="fr-CH" sz="1000" dirty="0"/>
              <a:t> et al., 2018; </a:t>
            </a:r>
            <a:r>
              <a:rPr lang="fr-CH" sz="1000" dirty="0" err="1"/>
              <a:t>Bershad</a:t>
            </a:r>
            <a:r>
              <a:rPr lang="fr-CH" sz="1000" dirty="0"/>
              <a:t> et al., 2019; Hutten et al., 2020</a:t>
            </a:r>
            <a:endParaRPr kumimoji="0" lang="fr-FR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9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A1F5BC-FA5F-5544-ACAB-9F7C21E98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92824" cy="268044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1546412" y="2497334"/>
            <a:ext cx="6788605" cy="260220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 err="1"/>
              <a:t>Psychedelics</a:t>
            </a:r>
            <a:r>
              <a:rPr lang="fr-CH" sz="1800" dirty="0"/>
              <a:t> </a:t>
            </a:r>
            <a:r>
              <a:rPr lang="fr-CH" sz="1800" dirty="0" err="1"/>
              <a:t>theoretically</a:t>
            </a:r>
            <a:r>
              <a:rPr lang="fr-CH" sz="1800" dirty="0"/>
              <a:t> </a:t>
            </a:r>
            <a:r>
              <a:rPr lang="fr-CH" sz="1800" dirty="0" err="1"/>
              <a:t>promising</a:t>
            </a:r>
            <a:r>
              <a:rPr lang="fr-CH" sz="1800" dirty="0"/>
              <a:t> </a:t>
            </a:r>
            <a:r>
              <a:rPr lang="fr-CH" sz="1800" dirty="0" err="1"/>
              <a:t>treatment</a:t>
            </a: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3 argumentative axes</a:t>
            </a:r>
          </a:p>
          <a:p>
            <a:pPr marL="577850" indent="-263525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Neural network </a:t>
            </a:r>
            <a:r>
              <a:rPr lang="fr-CH" sz="1800" dirty="0" err="1"/>
              <a:t>reorganization</a:t>
            </a:r>
            <a:endParaRPr lang="fr-CH" sz="1800" dirty="0"/>
          </a:p>
          <a:p>
            <a:pPr marL="577850" indent="-263525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↑ </a:t>
            </a:r>
            <a:r>
              <a:rPr lang="fr-CH" sz="1800" dirty="0" err="1"/>
              <a:t>Neuroplasticity</a:t>
            </a:r>
            <a:endParaRPr lang="fr-CH" sz="1800" dirty="0"/>
          </a:p>
          <a:p>
            <a:pPr marL="577850" indent="-263525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Anti-</a:t>
            </a:r>
            <a:r>
              <a:rPr lang="fr-CH" sz="1800" dirty="0" err="1"/>
              <a:t>inflammatory</a:t>
            </a:r>
            <a:r>
              <a:rPr lang="fr-CH" sz="1800" dirty="0"/>
              <a:t> </a:t>
            </a:r>
            <a:r>
              <a:rPr lang="fr-CH" sz="1800" dirty="0" err="1"/>
              <a:t>effect</a:t>
            </a:r>
            <a:endParaRPr lang="fr-CH" sz="18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8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0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8216">
        <p15:prstTrans prst="peelOff"/>
      </p:transition>
    </mc:Choice>
    <mc:Fallback xmlns="">
      <p:transition spd="med" advTm="18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553" name="image51.png" descr="image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066"/>
            <a:ext cx="2716691" cy="3945168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Psilocybin"/>
          <p:cNvSpPr txBox="1">
            <a:spLocks noGrp="1"/>
          </p:cNvSpPr>
          <p:nvPr>
            <p:ph type="title"/>
          </p:nvPr>
        </p:nvSpPr>
        <p:spPr>
          <a:xfrm>
            <a:off x="2980770" y="388203"/>
            <a:ext cx="3611886" cy="83099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4800" b="1">
                <a:solidFill>
                  <a:srgbClr val="1E3C8E"/>
                </a:solidFill>
                <a:uFill>
                  <a:solidFill>
                    <a:srgbClr val="1E3C8E"/>
                  </a:solidFill>
                </a:uFill>
              </a:defRPr>
            </a:lvl1pPr>
          </a:lstStyle>
          <a:p>
            <a:r>
              <a:rPr dirty="0">
                <a:solidFill>
                  <a:schemeClr val="bg1">
                    <a:lumMod val="65000"/>
                  </a:schemeClr>
                </a:solidFill>
              </a:rPr>
              <a:t>Psilocybin</a:t>
            </a:r>
            <a:r>
              <a:rPr lang="fr-CH" dirty="0">
                <a:solidFill>
                  <a:schemeClr val="bg1">
                    <a:lumMod val="65000"/>
                  </a:schemeClr>
                </a:solidFill>
              </a:rPr>
              <a:t>e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14204C-6054-4A43-95BC-101188097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7998" y="1404066"/>
            <a:ext cx="2626002" cy="3945168"/>
          </a:xfrm>
          <a:prstGeom prst="rect">
            <a:avLst/>
          </a:prstGeom>
        </p:spPr>
      </p:pic>
      <p:sp>
        <p:nvSpPr>
          <p:cNvPr id="550" name="1958…"/>
          <p:cNvSpPr txBox="1">
            <a:spLocks noGrp="1"/>
          </p:cNvSpPr>
          <p:nvPr>
            <p:ph type="body" sz="quarter" idx="1"/>
          </p:nvPr>
        </p:nvSpPr>
        <p:spPr>
          <a:xfrm>
            <a:off x="2558497" y="2470021"/>
            <a:ext cx="4456432" cy="1813257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miter lim="400000"/>
          </a:ln>
        </p:spPr>
        <p:txBody>
          <a:bodyPr/>
          <a:lstStyle/>
          <a:p>
            <a:pPr marL="261938" indent="-261938">
              <a:lnSpc>
                <a:spcPct val="150000"/>
              </a:lnSpc>
              <a:spcBef>
                <a:spcPts val="400"/>
              </a:spcBef>
              <a:buClr>
                <a:srgbClr val="F09C00"/>
              </a:buClr>
              <a:buSzTx/>
              <a:buFont typeface="Arial"/>
              <a:buNone/>
            </a:pPr>
            <a:r>
              <a:rPr sz="1800" i="1" dirty="0">
                <a:latin typeface="+mj-lt"/>
                <a:ea typeface="+mj-ea"/>
                <a:cs typeface="+mj-cs"/>
                <a:sym typeface="Arial"/>
              </a:rPr>
              <a:t>1958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9FD0AB"/>
              </a:buClr>
              <a:buSzPct val="80000"/>
              <a:buFont typeface="Arial" panose="020B0604020202020204" pitchFamily="34" charset="0"/>
              <a:buChar char="•"/>
            </a:pPr>
            <a:r>
              <a:rPr lang="de-CH" sz="1800" dirty="0" err="1">
                <a:latin typeface="+mj-lt"/>
                <a:ea typeface="+mj-ea"/>
                <a:cs typeface="+mj-cs"/>
              </a:rPr>
              <a:t>Identification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of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psilocybin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and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psilocyne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by</a:t>
            </a:r>
            <a:r>
              <a:rPr lang="de-CH" sz="1800" dirty="0">
                <a:latin typeface="+mj-lt"/>
                <a:ea typeface="+mj-ea"/>
                <a:cs typeface="+mj-cs"/>
              </a:rPr>
              <a:t> Albert Hofmann </a:t>
            </a:r>
            <a:r>
              <a:rPr lang="de-CH" sz="1800" dirty="0" err="1">
                <a:latin typeface="+mj-lt"/>
                <a:ea typeface="+mj-ea"/>
                <a:cs typeface="+mj-cs"/>
              </a:rPr>
              <a:t>from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i="1" dirty="0" err="1">
                <a:latin typeface="+mj-lt"/>
                <a:ea typeface="+mj-ea"/>
                <a:cs typeface="+mj-cs"/>
              </a:rPr>
              <a:t>Psilocybe</a:t>
            </a:r>
            <a:r>
              <a:rPr lang="de-CH" sz="1800" i="1" dirty="0">
                <a:latin typeface="+mj-lt"/>
                <a:ea typeface="+mj-ea"/>
                <a:cs typeface="+mj-cs"/>
              </a:rPr>
              <a:t> </a:t>
            </a:r>
            <a:r>
              <a:rPr lang="de-CH" sz="1800" i="1" dirty="0" err="1">
                <a:latin typeface="+mj-lt"/>
                <a:ea typeface="+mj-ea"/>
                <a:cs typeface="+mj-cs"/>
              </a:rPr>
              <a:t>mexicana</a:t>
            </a:r>
            <a:r>
              <a:rPr lang="de-CH" sz="1800" i="1" dirty="0">
                <a:latin typeface="+mj-lt"/>
                <a:ea typeface="+mj-ea"/>
                <a:cs typeface="+mj-cs"/>
              </a:rPr>
              <a:t> Heim </a:t>
            </a:r>
          </a:p>
        </p:txBody>
      </p:sp>
    </p:spTree>
    <p:extLst>
      <p:ext uri="{BB962C8B-B14F-4D97-AF65-F5344CB8AC3E}">
        <p14:creationId xmlns:p14="http://schemas.microsoft.com/office/powerpoint/2010/main" val="320518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87" y="635456"/>
            <a:ext cx="7956408" cy="4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525" name="Gruppieren"/>
          <p:cNvGrpSpPr/>
          <p:nvPr/>
        </p:nvGrpSpPr>
        <p:grpSpPr>
          <a:xfrm>
            <a:off x="522226" y="549169"/>
            <a:ext cx="7576362" cy="5222266"/>
            <a:chOff x="210382" y="285752"/>
            <a:chExt cx="7576361" cy="5222263"/>
          </a:xfrm>
        </p:grpSpPr>
        <p:pic>
          <p:nvPicPr>
            <p:cNvPr id="523" name="image46.jpg" descr="image4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8" y="285752"/>
              <a:ext cx="6643735" cy="422500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24" name="evasion-artificielle.skyrock.com"/>
            <p:cNvSpPr/>
            <p:nvPr/>
          </p:nvSpPr>
          <p:spPr>
            <a:xfrm>
              <a:off x="210382" y="5277185"/>
              <a:ext cx="1865252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algn="r" defTabSz="914400">
                <a:lnSpc>
                  <a:spcPct val="90000"/>
                </a:lnSpc>
                <a:buClr>
                  <a:srgbClr val="DC8F00"/>
                </a:buClr>
                <a:buFont typeface="Arial"/>
                <a:defRPr sz="1000" i="1">
                  <a:solidFill>
                    <a:srgbClr val="DC8F00"/>
                  </a:solidFill>
                  <a:uFill>
                    <a:solidFill>
                      <a:srgbClr val="DC8F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algn="l" rtl="0" latinLnBrk="1" hangingPunct="0"/>
              <a:r>
                <a:rPr dirty="0">
                  <a:solidFill>
                    <a:srgbClr val="000000"/>
                  </a:solidFill>
                </a:rPr>
                <a:t>evasion-</a:t>
              </a:r>
              <a:r>
                <a:rPr dirty="0" err="1">
                  <a:solidFill>
                    <a:srgbClr val="000000"/>
                  </a:solidFill>
                </a:rPr>
                <a:t>artificielle.skyrock.com</a:t>
              </a:r>
              <a:endParaRPr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56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86" name="Psilocybe semilanceata"/>
          <p:cNvSpPr txBox="1">
            <a:spLocks noGrp="1"/>
          </p:cNvSpPr>
          <p:nvPr>
            <p:ph type="title"/>
          </p:nvPr>
        </p:nvSpPr>
        <p:spPr>
          <a:xfrm>
            <a:off x="811212" y="419100"/>
            <a:ext cx="7929563" cy="707887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>
              <a:defRPr sz="4000" b="1">
                <a:solidFill>
                  <a:srgbClr val="1E3C8E"/>
                </a:solidFill>
                <a:uFill>
                  <a:solidFill>
                    <a:srgbClr val="1E3C8E"/>
                  </a:solidFill>
                </a:uFill>
              </a:defRPr>
            </a:lvl1pPr>
          </a:lstStyle>
          <a:p>
            <a:pPr algn="ctr">
              <a:defRPr sz="16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4000" b="1" dirty="0" err="1">
                <a:solidFill>
                  <a:schemeClr val="bg1">
                    <a:lumMod val="65000"/>
                  </a:schemeClr>
                </a:solidFill>
                <a:uFill>
                  <a:solidFill>
                    <a:srgbClr val="1E3C8E"/>
                  </a:solidFill>
                </a:uFill>
              </a:rPr>
              <a:t>Psilocybe</a:t>
            </a:r>
            <a:r>
              <a:rPr sz="4000" b="1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1E3C8E"/>
                  </a:solidFill>
                </a:uFill>
              </a:rPr>
              <a:t> </a:t>
            </a:r>
            <a:r>
              <a:rPr sz="4000" b="1" dirty="0" err="1">
                <a:solidFill>
                  <a:schemeClr val="bg1">
                    <a:lumMod val="65000"/>
                  </a:schemeClr>
                </a:solidFill>
                <a:uFill>
                  <a:solidFill>
                    <a:srgbClr val="1E3C8E"/>
                  </a:solidFill>
                </a:uFill>
              </a:rPr>
              <a:t>semilanceata</a:t>
            </a:r>
            <a:endParaRPr sz="4000" b="1" dirty="0">
              <a:solidFill>
                <a:schemeClr val="bg1">
                  <a:lumMod val="65000"/>
                </a:schemeClr>
              </a:solidFill>
              <a:uFill>
                <a:solidFill>
                  <a:srgbClr val="1E3C8E"/>
                </a:solidFill>
              </a:uFill>
            </a:endParaRPr>
          </a:p>
        </p:txBody>
      </p:sp>
      <p:pic>
        <p:nvPicPr>
          <p:cNvPr id="489" name="image38.png" descr="image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81" y="1834321"/>
            <a:ext cx="4214824" cy="31400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844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14" name="Reifes Mycelium verlangt nach reichlich Wasser…"/>
          <p:cNvSpPr/>
          <p:nvPr/>
        </p:nvSpPr>
        <p:spPr>
          <a:xfrm>
            <a:off x="2928925" y="3361478"/>
            <a:ext cx="6019801" cy="323935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177800" lvl="1" indent="-177800" defTabSz="914400">
              <a:lnSpc>
                <a:spcPts val="2100"/>
              </a:lnSpc>
              <a:spcBef>
                <a:spcPts val="300"/>
              </a:spcBef>
              <a:buClr>
                <a:srgbClr val="F09C00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sz="1600" dirty="0"/>
          </a:p>
        </p:txBody>
      </p:sp>
      <p:pic>
        <p:nvPicPr>
          <p:cNvPr id="516" name="image45.jpg" descr="image4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9176"/>
            <a:ext cx="2678588" cy="3571449"/>
          </a:xfrm>
          <a:prstGeom prst="rect">
            <a:avLst/>
          </a:prstGeom>
          <a:ln>
            <a:solidFill>
              <a:srgbClr val="929292"/>
            </a:solidFill>
          </a:ln>
        </p:spPr>
      </p:pic>
      <p:sp>
        <p:nvSpPr>
          <p:cNvPr id="517" name="Musshoff et al., 2000; Badham, 1984"/>
          <p:cNvSpPr/>
          <p:nvPr/>
        </p:nvSpPr>
        <p:spPr>
          <a:xfrm>
            <a:off x="495941" y="5627063"/>
            <a:ext cx="2182647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algn="r" defTabSz="914400">
              <a:lnSpc>
                <a:spcPct val="90000"/>
              </a:lnSpc>
              <a:buClr>
                <a:srgbClr val="DC8F00"/>
              </a:buClr>
              <a:buFont typeface="Arial"/>
              <a:defRPr sz="1000" i="1">
                <a:solidFill>
                  <a:srgbClr val="DC8F00"/>
                </a:solidFill>
                <a:uFill>
                  <a:solidFill>
                    <a:srgbClr val="DC8F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 rtl="0" latinLnBrk="1" hangingPunct="0"/>
            <a:r>
              <a:rPr i="0" dirty="0" err="1">
                <a:solidFill>
                  <a:srgbClr val="000000"/>
                </a:solidFill>
              </a:rPr>
              <a:t>Musshoff</a:t>
            </a:r>
            <a:r>
              <a:rPr i="0" dirty="0">
                <a:solidFill>
                  <a:srgbClr val="000000"/>
                </a:solidFill>
              </a:rPr>
              <a:t> et al., 2000; </a:t>
            </a:r>
            <a:r>
              <a:rPr i="0" dirty="0" err="1">
                <a:solidFill>
                  <a:srgbClr val="000000"/>
                </a:solidFill>
              </a:rPr>
              <a:t>Badham</a:t>
            </a:r>
            <a:r>
              <a:rPr i="0" dirty="0">
                <a:solidFill>
                  <a:srgbClr val="000000"/>
                </a:solidFill>
              </a:rPr>
              <a:t>, 1984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545D0D1-08DD-9C44-B902-651AA5BA5845}"/>
              </a:ext>
            </a:extLst>
          </p:cNvPr>
          <p:cNvSpPr/>
          <p:nvPr/>
        </p:nvSpPr>
        <p:spPr>
          <a:xfrm>
            <a:off x="2520000" y="386373"/>
            <a:ext cx="43556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de-DE" sz="4400" b="1" dirty="0" err="1">
                <a:solidFill>
                  <a:schemeClr val="bg1">
                    <a:lumMod val="65000"/>
                  </a:schemeClr>
                </a:solidFill>
              </a:rPr>
              <a:t>mushroom</a:t>
            </a:r>
            <a:endParaRPr lang="de-DE" sz="4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3" name="Bevorzugt gut drainiertes Gelände…"/>
          <p:cNvSpPr/>
          <p:nvPr/>
        </p:nvSpPr>
        <p:spPr>
          <a:xfrm>
            <a:off x="2520000" y="2054881"/>
            <a:ext cx="6019801" cy="2480038"/>
          </a:xfrm>
          <a:prstGeom prst="rect">
            <a:avLst/>
          </a:prstGeom>
          <a:solidFill>
            <a:srgbClr val="FFFFFF">
              <a:alpha val="82000"/>
            </a:srgbClr>
          </a:solidFill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/>
              <a:t>Prefers</a:t>
            </a:r>
            <a:r>
              <a:rPr lang="de-CH" sz="2000" dirty="0"/>
              <a:t> well-</a:t>
            </a:r>
            <a:r>
              <a:rPr lang="de-CH" sz="2000" dirty="0" err="1"/>
              <a:t>drained</a:t>
            </a:r>
            <a:r>
              <a:rPr lang="de-CH" sz="2000" dirty="0"/>
              <a:t> </a:t>
            </a:r>
            <a:r>
              <a:rPr lang="de-CH" sz="2000" dirty="0" err="1"/>
              <a:t>soils</a:t>
            </a:r>
            <a:r>
              <a:rPr lang="de-CH" sz="2000" dirty="0"/>
              <a:t> </a:t>
            </a:r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/>
              <a:t>Immature</a:t>
            </a:r>
            <a:r>
              <a:rPr lang="de-CH" sz="2000" dirty="0"/>
              <a:t> </a:t>
            </a:r>
            <a:r>
              <a:rPr lang="de-CH" sz="2000" dirty="0" err="1"/>
              <a:t>mycelium</a:t>
            </a:r>
            <a:r>
              <a:rPr lang="de-CH" sz="2000" dirty="0"/>
              <a:t> sensitive </a:t>
            </a:r>
            <a:r>
              <a:rPr lang="de-CH" sz="2000" dirty="0" err="1"/>
              <a:t>to</a:t>
            </a:r>
            <a:r>
              <a:rPr lang="de-CH" sz="2000" dirty="0"/>
              <a:t> </a:t>
            </a:r>
            <a:r>
              <a:rPr lang="de-CH" sz="2000" dirty="0" err="1"/>
              <a:t>water</a:t>
            </a:r>
            <a:r>
              <a:rPr lang="de-CH" sz="2000" dirty="0"/>
              <a:t> </a:t>
            </a:r>
            <a:r>
              <a:rPr lang="de-CH" sz="2000" dirty="0" err="1"/>
              <a:t>excess</a:t>
            </a:r>
            <a:endParaRPr lang="de-CH" sz="2000" dirty="0"/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Mature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mycelium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requires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plenty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of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water</a:t>
            </a:r>
            <a:endParaRPr lang="de-CH" sz="2000" dirty="0">
              <a:uFill>
                <a:solidFill>
                  <a:srgbClr val="000000"/>
                </a:solidFill>
              </a:uFill>
            </a:endParaRPr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CH: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grows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in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late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summer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and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autumn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after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rains</a:t>
            </a:r>
            <a:endParaRPr lang="de-CH" sz="2000" dirty="0">
              <a:uFill>
                <a:solidFill>
                  <a:srgbClr val="000000"/>
                </a:solidFill>
              </a:uFill>
            </a:endParaRPr>
          </a:p>
          <a:p>
            <a:pPr marL="177800" lvl="1" indent="-177800" algn="l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Often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around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old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cow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dung</a:t>
            </a:r>
            <a:endParaRPr lang="de-CH" sz="2000" dirty="0">
              <a:uFill>
                <a:solidFill>
                  <a:srgbClr val="00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3064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build="p" bldLvl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687818F-5F54-D540-99B2-A7CDFCA91E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5332837" cy="34514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D9B67A0-7039-2540-A61E-8ED385CBCE93}"/>
              </a:ext>
            </a:extLst>
          </p:cNvPr>
          <p:cNvSpPr/>
          <p:nvPr/>
        </p:nvSpPr>
        <p:spPr>
          <a:xfrm>
            <a:off x="0" y="3479213"/>
            <a:ext cx="9054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 err="1">
                <a:solidFill>
                  <a:srgbClr val="9AA0A6"/>
                </a:solidFill>
                <a:latin typeface="Roboto"/>
              </a:rPr>
              <a:t>Credit</a:t>
            </a:r>
            <a:r>
              <a:rPr lang="de-CH" sz="1200" dirty="0">
                <a:solidFill>
                  <a:srgbClr val="9AA0A6"/>
                </a:solidFill>
                <a:latin typeface="Roboto"/>
              </a:rPr>
              <a:t>: AP</a:t>
            </a:r>
            <a:endParaRPr lang="de-DE" sz="12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7C54856-FD11-8C48-A2EB-F5F4F3603A2D}"/>
              </a:ext>
            </a:extLst>
          </p:cNvPr>
          <p:cNvSpPr/>
          <p:nvPr/>
        </p:nvSpPr>
        <p:spPr>
          <a:xfrm>
            <a:off x="3807034" y="2712533"/>
            <a:ext cx="4814048" cy="258532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de-DE" sz="2000" dirty="0"/>
              <a:t>1970 Drug Abuse and Prevention Control Act: psilocybin and LSD classified as Schedule 1 drugs</a:t>
            </a:r>
          </a:p>
          <a:p>
            <a:pPr>
              <a:lnSpc>
                <a:spcPct val="90000"/>
              </a:lnSpc>
            </a:pPr>
            <a:endParaRPr lang="en-US" altLang="de-DE" sz="2000" dirty="0"/>
          </a:p>
          <a:p>
            <a:pPr>
              <a:lnSpc>
                <a:spcPct val="90000"/>
              </a:lnSpc>
            </a:pPr>
            <a:r>
              <a:rPr lang="en-US" altLang="de-DE" sz="2000" i="1" dirty="0"/>
              <a:t>... has a high potential for abuse, has no recognized medical use, and use in a medical setting is not safe...</a:t>
            </a:r>
          </a:p>
          <a:p>
            <a:pPr>
              <a:lnSpc>
                <a:spcPct val="90000"/>
              </a:lnSpc>
            </a:pPr>
            <a:endParaRPr lang="en-US" altLang="de-DE" sz="2000" dirty="0"/>
          </a:p>
          <a:p>
            <a:pPr>
              <a:lnSpc>
                <a:spcPct val="90000"/>
              </a:lnSpc>
            </a:pPr>
            <a:r>
              <a:rPr lang="en-US" altLang="de-DE" sz="2000" dirty="0"/>
              <a:t>Clinical research no longer authorized</a:t>
            </a:r>
          </a:p>
        </p:txBody>
      </p:sp>
    </p:spTree>
    <p:extLst>
      <p:ext uri="{BB962C8B-B14F-4D97-AF65-F5344CB8AC3E}">
        <p14:creationId xmlns:p14="http://schemas.microsoft.com/office/powerpoint/2010/main" val="283629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6.5|17.5|13.3|17.4|12.9|1.9|11|25.2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2|9.5|30.9|1.6|35.2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1|24.9|16.1|25.4|22.7|7.3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Microsoft Macintosh PowerPoint</Application>
  <PresentationFormat>On-screen Show (4:3)</PresentationFormat>
  <Paragraphs>182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Helvetica Neue</vt:lpstr>
      <vt:lpstr>Roboto</vt:lpstr>
      <vt:lpstr>Source Sans Pro</vt:lpstr>
      <vt:lpstr>Wingdings</vt:lpstr>
      <vt:lpstr>Wingdings 3</vt:lpstr>
      <vt:lpstr>Default</vt:lpstr>
      <vt:lpstr>PowerPoint Presentation</vt:lpstr>
      <vt:lpstr>LSD</vt:lpstr>
      <vt:lpstr>1st psychedelic era</vt:lpstr>
      <vt:lpstr>Psilocybine</vt:lpstr>
      <vt:lpstr>PowerPoint Presentation</vt:lpstr>
      <vt:lpstr>PowerPoint Presentation</vt:lpstr>
      <vt:lpstr>Psilocybe semilanceata</vt:lpstr>
      <vt:lpstr>PowerPoint Presentation</vt:lpstr>
      <vt:lpstr>PowerPoint Presentation</vt:lpstr>
      <vt:lpstr>PowerPoint Presentation</vt:lpstr>
      <vt:lpstr>Effects on physiological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1417</cp:revision>
  <dcterms:modified xsi:type="dcterms:W3CDTF">2025-07-07T22:05:50Z</dcterms:modified>
  <cp:category/>
</cp:coreProperties>
</file>