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264" r:id="rId2"/>
    <p:sldId id="258" r:id="rId3"/>
    <p:sldId id="2335" r:id="rId4"/>
    <p:sldId id="2361" r:id="rId5"/>
    <p:sldId id="2362" r:id="rId6"/>
    <p:sldId id="2363" r:id="rId7"/>
    <p:sldId id="2365" r:id="rId8"/>
    <p:sldId id="2366" r:id="rId9"/>
    <p:sldId id="2348" r:id="rId10"/>
    <p:sldId id="2349" r:id="rId11"/>
    <p:sldId id="2360" r:id="rId12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CAF8F19E-0973-E144-97C0-59C602B60FE0}">
          <p14:sldIdLst>
            <p14:sldId id="2264"/>
            <p14:sldId id="258"/>
            <p14:sldId id="2335"/>
            <p14:sldId id="2361"/>
            <p14:sldId id="2362"/>
            <p14:sldId id="2363"/>
            <p14:sldId id="2365"/>
            <p14:sldId id="2366"/>
            <p14:sldId id="2348"/>
            <p14:sldId id="2349"/>
            <p14:sldId id="2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100"/>
    <a:srgbClr val="F3AD04"/>
    <a:srgbClr val="FAE62B"/>
    <a:srgbClr val="9FD0AB"/>
    <a:srgbClr val="02A089"/>
    <a:srgbClr val="FF2400"/>
    <a:srgbClr val="0A5208"/>
    <a:srgbClr val="CEFFA5"/>
    <a:srgbClr val="FF6AD8"/>
    <a:srgbClr val="FF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7" autoAdjust="0"/>
    <p:restoredTop sz="95694" autoAdjust="0"/>
  </p:normalViewPr>
  <p:slideViewPr>
    <p:cSldViewPr snapToGrid="0" snapToObjects="1">
      <p:cViewPr varScale="1">
        <p:scale>
          <a:sx n="97" d="100"/>
          <a:sy n="97" d="100"/>
        </p:scale>
        <p:origin x="21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 userDrawn="1"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9FD0AB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39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H" dirty="0" err="1"/>
              <a:t>Mastertextformat</a:t>
            </a:r>
            <a:r>
              <a:rPr lang="fr-CH" dirty="0"/>
              <a:t> </a:t>
            </a:r>
            <a:r>
              <a:rPr lang="fr-CH" dirty="0" err="1"/>
              <a:t>bearbeiten</a:t>
            </a:r>
            <a:endParaRPr lang="fr-CH" dirty="0"/>
          </a:p>
          <a:p>
            <a:pPr lvl="1"/>
            <a:r>
              <a:rPr lang="fr-CH" dirty="0" err="1"/>
              <a:t>Zweite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2"/>
            <a:r>
              <a:rPr lang="fr-CH" dirty="0" err="1"/>
              <a:t>Dritte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3"/>
            <a:r>
              <a:rPr lang="fr-CH" dirty="0" err="1"/>
              <a:t>Vierte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4"/>
            <a:r>
              <a:rPr lang="fr-CH" dirty="0" err="1"/>
              <a:t>Fünfte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9328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85775" y="5871011"/>
            <a:ext cx="8199977" cy="0"/>
          </a:xfrm>
          <a:prstGeom prst="line">
            <a:avLst/>
          </a:prstGeom>
          <a:noFill/>
          <a:ln w="31750" cap="flat" cmpd="thinThick">
            <a:solidFill>
              <a:srgbClr val="9FD0AB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tiff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01561" y="390388"/>
            <a:ext cx="755279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CH" b="1" dirty="0">
                <a:solidFill>
                  <a:schemeClr val="bg1"/>
                </a:solidFill>
              </a:rPr>
              <a:t>Is </a:t>
            </a:r>
            <a:r>
              <a:rPr lang="fr-CH" b="1" dirty="0" err="1">
                <a:solidFill>
                  <a:schemeClr val="bg1"/>
                </a:solidFill>
              </a:rPr>
              <a:t>it</a:t>
            </a:r>
            <a:r>
              <a:rPr lang="fr-CH" b="1" dirty="0">
                <a:solidFill>
                  <a:schemeClr val="bg1"/>
                </a:solidFill>
              </a:rPr>
              <a:t> time to </a:t>
            </a:r>
            <a:r>
              <a:rPr lang="fr-CH" b="1" dirty="0" err="1">
                <a:solidFill>
                  <a:schemeClr val="bg1"/>
                </a:solidFill>
              </a:rPr>
              <a:t>consider</a:t>
            </a:r>
            <a:r>
              <a:rPr lang="fr-CH" b="1" dirty="0">
                <a:solidFill>
                  <a:schemeClr val="bg1"/>
                </a:solidFill>
              </a:rPr>
              <a:t> </a:t>
            </a:r>
            <a:r>
              <a:rPr lang="fr-CH" b="1" dirty="0" err="1">
                <a:solidFill>
                  <a:schemeClr val="bg1"/>
                </a:solidFill>
              </a:rPr>
              <a:t>cocaine-assisted</a:t>
            </a:r>
            <a:r>
              <a:rPr lang="fr-CH" b="1" dirty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fr-CH" b="1" dirty="0" err="1">
                <a:solidFill>
                  <a:schemeClr val="bg1"/>
                </a:solidFill>
              </a:rPr>
              <a:t>treatment</a:t>
            </a:r>
            <a:r>
              <a:rPr lang="fr-CH" b="1" dirty="0">
                <a:solidFill>
                  <a:schemeClr val="bg1"/>
                </a:solidFill>
              </a:rPr>
              <a:t> for crack addiction?</a:t>
            </a:r>
            <a:endParaRPr lang="fr-CH" sz="16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00415" y="2247844"/>
            <a:ext cx="110382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Zullino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1416424" y="282089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A drawing of a map of switzerland&#10;&#10;AI-generated content may be incorrect.">
            <a:extLst>
              <a:ext uri="{FF2B5EF4-FFF2-40B4-BE49-F238E27FC236}">
                <a16:creationId xmlns:a16="http://schemas.microsoft.com/office/drawing/2014/main" id="{F55E78AC-8FCB-50B2-59D0-AB280F7FD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416" y="2709507"/>
            <a:ext cx="4553250" cy="26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6035E-5B53-B5F3-5235-4DD6D0DDE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52408E-4009-D086-84FC-CBE897633015}"/>
              </a:ext>
            </a:extLst>
          </p:cNvPr>
          <p:cNvSpPr txBox="1"/>
          <p:nvPr/>
        </p:nvSpPr>
        <p:spPr>
          <a:xfrm>
            <a:off x="788985" y="278498"/>
            <a:ext cx="7834851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sz="4000" b="1" noProof="0" dirty="0">
                <a:solidFill>
                  <a:schemeClr val="bg1">
                    <a:lumMod val="50000"/>
                  </a:schemeClr>
                </a:solidFill>
              </a:rPr>
              <a:t>CAT</a:t>
            </a:r>
          </a:p>
          <a:p>
            <a:pPr algn="ctr"/>
            <a:r>
              <a:rPr lang="fr-CH" noProof="0" dirty="0" err="1">
                <a:solidFill>
                  <a:schemeClr val="bg1">
                    <a:lumMod val="50000"/>
                  </a:schemeClr>
                </a:solidFill>
              </a:rPr>
              <a:t>Cocaine-assisted</a:t>
            </a:r>
            <a:r>
              <a:rPr lang="fr-CH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noProof="0" dirty="0" err="1">
                <a:solidFill>
                  <a:schemeClr val="bg1">
                    <a:lumMod val="50000"/>
                  </a:schemeClr>
                </a:solidFill>
              </a:rPr>
              <a:t>treatment</a:t>
            </a:r>
            <a:endParaRPr lang="fr-CH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FD6A18-EAA6-7CCE-DCD7-FA7CCF57330E}"/>
              </a:ext>
            </a:extLst>
          </p:cNvPr>
          <p:cNvGrpSpPr/>
          <p:nvPr/>
        </p:nvGrpSpPr>
        <p:grpSpPr>
          <a:xfrm>
            <a:off x="805703" y="1754659"/>
            <a:ext cx="2117588" cy="3142170"/>
            <a:chOff x="805703" y="1754659"/>
            <a:chExt cx="2117588" cy="3142170"/>
          </a:xfrm>
        </p:grpSpPr>
        <p:pic>
          <p:nvPicPr>
            <p:cNvPr id="5" name="Picture 4" descr="A person sitting at a table with a tray of powder&#10;&#10;AI-generated content may be incorrect.">
              <a:extLst>
                <a:ext uri="{FF2B5EF4-FFF2-40B4-BE49-F238E27FC236}">
                  <a16:creationId xmlns:a16="http://schemas.microsoft.com/office/drawing/2014/main" id="{4B1C368E-6FF6-12E4-E6CC-C630D1B28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0736" y="2218038"/>
              <a:ext cx="1507524" cy="150752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C09394-B870-D64C-92F8-AA777C16430F}"/>
                </a:ext>
              </a:extLst>
            </p:cNvPr>
            <p:cNvSpPr txBox="1"/>
            <p:nvPr/>
          </p:nvSpPr>
          <p:spPr>
            <a:xfrm>
              <a:off x="1138659" y="1754659"/>
              <a:ext cx="145167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1" i="0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Cocaine</a:t>
              </a:r>
              <a:r>
                <a:rPr kumimoji="0" lang="fr-CH" sz="1800" b="1" i="0" u="none" strike="noStrike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CH" sz="1800" b="1" i="0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HCl</a:t>
              </a:r>
              <a:endParaRPr kumimoji="0" lang="fr-CH" sz="18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39624D-C2F8-35B9-91E9-CF47FCD64F37}"/>
                </a:ext>
              </a:extLst>
            </p:cNvPr>
            <p:cNvSpPr txBox="1"/>
            <p:nvPr/>
          </p:nvSpPr>
          <p:spPr>
            <a:xfrm>
              <a:off x="805703" y="3819611"/>
              <a:ext cx="2117588" cy="1077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sz="1600" noProof="0" dirty="0" err="1"/>
                <a:t>either</a:t>
              </a:r>
              <a:r>
                <a:rPr lang="fr-CH" sz="1600" noProof="0" dirty="0"/>
                <a:t> </a:t>
              </a:r>
              <a:r>
                <a:rPr lang="fr-CH" sz="1600" noProof="0" dirty="0" err="1"/>
                <a:t>intravenously</a:t>
              </a:r>
              <a:r>
                <a:rPr lang="fr-CH" sz="1600" noProof="0" dirty="0"/>
                <a:t>, </a:t>
              </a:r>
              <a:r>
                <a:rPr lang="fr-CH" sz="1600" noProof="0" dirty="0" err="1"/>
                <a:t>nasally</a:t>
              </a:r>
              <a:r>
                <a:rPr lang="fr-CH" sz="1600" noProof="0" dirty="0"/>
                <a:t> or </a:t>
              </a:r>
              <a:r>
                <a:rPr lang="fr-CH" sz="1600" noProof="0" dirty="0" err="1"/>
                <a:t>orally</a:t>
              </a:r>
              <a:r>
                <a:rPr lang="fr-CH" sz="1600" noProof="0" dirty="0"/>
                <a:t> </a:t>
              </a:r>
            </a:p>
            <a:p>
              <a:pPr algn="ctr"/>
              <a:endParaRPr lang="fr-CH" sz="1600" noProof="0" dirty="0"/>
            </a:p>
            <a:p>
              <a:pPr algn="ctr"/>
              <a:r>
                <a:rPr lang="fr-CH" sz="1600" noProof="0" dirty="0" err="1"/>
                <a:t>slower</a:t>
              </a:r>
              <a:r>
                <a:rPr lang="fr-CH" sz="1600" noProof="0" dirty="0"/>
                <a:t> </a:t>
              </a:r>
              <a:r>
                <a:rPr lang="fr-CH" sz="1600" noProof="0" dirty="0" err="1"/>
                <a:t>kinetics</a:t>
              </a:r>
              <a:endParaRPr lang="fr-CH" sz="1600" noProof="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A839C9D-9B98-C4E6-8242-BC8A801C8379}"/>
              </a:ext>
            </a:extLst>
          </p:cNvPr>
          <p:cNvGrpSpPr/>
          <p:nvPr/>
        </p:nvGrpSpPr>
        <p:grpSpPr>
          <a:xfrm>
            <a:off x="3368954" y="1545059"/>
            <a:ext cx="2634694" cy="3592148"/>
            <a:chOff x="3368954" y="1545059"/>
            <a:chExt cx="2634694" cy="3592148"/>
          </a:xfrm>
        </p:grpSpPr>
        <p:pic>
          <p:nvPicPr>
            <p:cNvPr id="10" name="Picture 9" descr="A spoonful of sugar being poured over a lighter&#10;&#10;AI-generated content may be incorrect.">
              <a:extLst>
                <a:ext uri="{FF2B5EF4-FFF2-40B4-BE49-F238E27FC236}">
                  <a16:creationId xmlns:a16="http://schemas.microsoft.com/office/drawing/2014/main" id="{C56A2F88-DD25-7D23-9F62-1D1B1B5EE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0432" y="2218038"/>
              <a:ext cx="1507524" cy="150752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52DBAE-03EB-DE0B-CBBE-5B4965C9C0CB}"/>
                </a:ext>
              </a:extLst>
            </p:cNvPr>
            <p:cNvSpPr txBox="1"/>
            <p:nvPr/>
          </p:nvSpPr>
          <p:spPr>
            <a:xfrm>
              <a:off x="3368954" y="1545059"/>
              <a:ext cx="2634694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1" i="0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Cocaine</a:t>
              </a:r>
              <a:r>
                <a:rPr kumimoji="0" lang="fr-CH" sz="1800" b="1" i="0" u="none" strike="noStrike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CH" sz="1800" b="1" i="0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HCl</a:t>
              </a:r>
              <a:endParaRPr kumimoji="0" lang="fr-CH" sz="18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1" i="1" u="none" strike="noStrike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Crack to </a:t>
              </a:r>
              <a:r>
                <a:rPr kumimoji="0" lang="fr-CH" sz="1400" b="1" i="1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be</a:t>
              </a:r>
              <a:r>
                <a:rPr kumimoji="0" lang="fr-CH" sz="1400" b="1" i="1" u="none" strike="noStrike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CH" sz="1400" b="1" i="1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cooked</a:t>
              </a:r>
              <a:r>
                <a:rPr kumimoji="0" lang="fr-CH" sz="1400" b="1" i="1" u="none" strike="noStrike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by patient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1FEDAD-1A66-8256-E9A2-006EB5D8B4F9}"/>
                </a:ext>
              </a:extLst>
            </p:cNvPr>
            <p:cNvSpPr txBox="1"/>
            <p:nvPr/>
          </p:nvSpPr>
          <p:spPr>
            <a:xfrm>
              <a:off x="3635400" y="3813768"/>
              <a:ext cx="2117588" cy="1323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sz="1600" noProof="0" dirty="0" err="1"/>
                <a:t>Slowing</a:t>
              </a:r>
              <a:r>
                <a:rPr lang="fr-CH" sz="1600" noProof="0" dirty="0"/>
                <a:t> down the </a:t>
              </a:r>
              <a:r>
                <a:rPr lang="fr-CH" sz="1600" noProof="0" dirty="0" err="1"/>
                <a:t>consumption</a:t>
              </a:r>
              <a:r>
                <a:rPr lang="fr-CH" sz="1600" noProof="0" dirty="0"/>
                <a:t> process</a:t>
              </a:r>
            </a:p>
            <a:p>
              <a:pPr algn="ctr"/>
              <a:endParaRPr lang="fr-CH" sz="1600" noProof="0" dirty="0"/>
            </a:p>
            <a:p>
              <a:pPr algn="ctr"/>
              <a:r>
                <a:rPr lang="fr-CH" sz="1600" noProof="0" dirty="0" err="1"/>
                <a:t>Reduces</a:t>
              </a:r>
              <a:r>
                <a:rPr lang="fr-CH" sz="1600" noProof="0" dirty="0"/>
                <a:t> impulsive </a:t>
              </a:r>
              <a:r>
                <a:rPr lang="fr-CH" sz="1600" noProof="0" dirty="0" err="1"/>
                <a:t>behaviour</a:t>
              </a:r>
              <a:r>
                <a:rPr lang="fr-CH" sz="1600" noProof="0" dirty="0"/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B07E272-25B8-70AD-9D7B-ECA1D7D1447D}"/>
              </a:ext>
            </a:extLst>
          </p:cNvPr>
          <p:cNvGrpSpPr/>
          <p:nvPr/>
        </p:nvGrpSpPr>
        <p:grpSpPr>
          <a:xfrm>
            <a:off x="6465097" y="1514280"/>
            <a:ext cx="2117588" cy="3423843"/>
            <a:chOff x="6465097" y="1514280"/>
            <a:chExt cx="2117588" cy="3423843"/>
          </a:xfrm>
        </p:grpSpPr>
        <p:pic>
          <p:nvPicPr>
            <p:cNvPr id="14" name="Picture 13" descr="A glass pipe and a pile of brown rocks on a tray&#10;&#10;AI-generated content may be incorrect.">
              <a:extLst>
                <a:ext uri="{FF2B5EF4-FFF2-40B4-BE49-F238E27FC236}">
                  <a16:creationId xmlns:a16="http://schemas.microsoft.com/office/drawing/2014/main" id="{8AEAF68F-D8AC-6E0C-1AA6-494605A9A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128" y="2218038"/>
              <a:ext cx="1507524" cy="150752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47C831-FB6A-131B-659A-802E08DDFFC8}"/>
                </a:ext>
              </a:extLst>
            </p:cNvPr>
            <p:cNvSpPr txBox="1"/>
            <p:nvPr/>
          </p:nvSpPr>
          <p:spPr>
            <a:xfrm>
              <a:off x="6977587" y="1514280"/>
              <a:ext cx="1092605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1" i="0" u="none" strike="noStrike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Inhalable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1" i="0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cocaine</a:t>
              </a:r>
              <a:endParaRPr kumimoji="0" lang="fr-CH" sz="1400" b="1" i="1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05DF79-DE0D-C1AF-713A-510C10D7262A}"/>
                </a:ext>
              </a:extLst>
            </p:cNvPr>
            <p:cNvSpPr txBox="1"/>
            <p:nvPr/>
          </p:nvSpPr>
          <p:spPr>
            <a:xfrm>
              <a:off x="6465097" y="3860905"/>
              <a:ext cx="2117588" cy="1077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sz="1600" noProof="0" dirty="0"/>
                <a:t>Focus on </a:t>
              </a:r>
              <a:r>
                <a:rPr lang="fr-CH" sz="1600" noProof="0" dirty="0" err="1"/>
                <a:t>harm</a:t>
              </a:r>
              <a:r>
                <a:rPr lang="fr-CH" sz="1600" noProof="0" dirty="0"/>
                <a:t> </a:t>
              </a:r>
              <a:r>
                <a:rPr lang="fr-CH" sz="1600" noProof="0" dirty="0" err="1"/>
                <a:t>reduction</a:t>
              </a:r>
              <a:r>
                <a:rPr lang="fr-CH" sz="1600" noProof="0" dirty="0"/>
                <a:t> and </a:t>
              </a:r>
              <a:r>
                <a:rPr lang="fr-CH" sz="1600" noProof="0" dirty="0" err="1"/>
                <a:t>attractiveness</a:t>
              </a:r>
              <a:endParaRPr lang="fr-CH" sz="1600" noProof="0" dirty="0"/>
            </a:p>
            <a:p>
              <a:pPr algn="ctr"/>
              <a:endParaRPr lang="fr-CH" sz="16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959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EF8F2-CCC7-7EF0-C866-2D0F59254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7B9ADB-2B37-ABF1-389E-4C64F195C827}"/>
              </a:ext>
            </a:extLst>
          </p:cNvPr>
          <p:cNvSpPr txBox="1"/>
          <p:nvPr/>
        </p:nvSpPr>
        <p:spPr>
          <a:xfrm>
            <a:off x="1767016" y="381512"/>
            <a:ext cx="560996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What can be learned from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HeGeBe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CH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A person painting a sign&#10;&#10;AI-generated content may be incorrect.">
            <a:extLst>
              <a:ext uri="{FF2B5EF4-FFF2-40B4-BE49-F238E27FC236}">
                <a16:creationId xmlns:a16="http://schemas.microsoft.com/office/drawing/2014/main" id="{691E17E3-969E-F3E9-C2DF-33448716C6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1186"/>
            <a:ext cx="3428014" cy="34280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9A4DC-5A79-0221-0392-E2A15738E209}"/>
              </a:ext>
            </a:extLst>
          </p:cNvPr>
          <p:cNvSpPr txBox="1"/>
          <p:nvPr/>
        </p:nvSpPr>
        <p:spPr>
          <a:xfrm>
            <a:off x="3113903" y="1845560"/>
            <a:ext cx="5609968" cy="2939266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C4C3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Successful harm reduction</a:t>
            </a:r>
          </a:p>
          <a:p>
            <a:pPr marL="342900" indent="-342900">
              <a:spcAft>
                <a:spcPts val="600"/>
              </a:spcAft>
              <a:buClr>
                <a:srgbClr val="70C4C3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Attractiveness of offer</a:t>
            </a:r>
          </a:p>
          <a:p>
            <a:pPr marL="342900" indent="-342900">
              <a:spcAft>
                <a:spcPts val="600"/>
              </a:spcAft>
              <a:buClr>
                <a:srgbClr val="70C4C3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Combination of fast- and slow-acting substances</a:t>
            </a:r>
          </a:p>
          <a:p>
            <a:pPr marL="342900" indent="-342900">
              <a:spcAft>
                <a:spcPts val="600"/>
              </a:spcAft>
              <a:buClr>
                <a:srgbClr val="70C4C3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Relief in the urban scene</a:t>
            </a:r>
          </a:p>
          <a:p>
            <a:pPr marL="342900" indent="-342900">
              <a:spcAft>
                <a:spcPts val="600"/>
              </a:spcAft>
              <a:buClr>
                <a:srgbClr val="70C4C3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Psychosocial support interventions essential </a:t>
            </a:r>
          </a:p>
          <a:p>
            <a:pPr marL="342900" indent="-342900">
              <a:spcAft>
                <a:spcPts val="600"/>
              </a:spcAft>
              <a:buClr>
                <a:srgbClr val="70C4C3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Addressing the social and psychiatric determinants of addiction without imposing abstinence</a:t>
            </a:r>
          </a:p>
        </p:txBody>
      </p:sp>
    </p:spTree>
    <p:extLst>
      <p:ext uri="{BB962C8B-B14F-4D97-AF65-F5344CB8AC3E}">
        <p14:creationId xmlns:p14="http://schemas.microsoft.com/office/powerpoint/2010/main" val="253239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71D45C4-B436-0D43-8686-0E7F4AF53522}"/>
              </a:ext>
            </a:extLst>
          </p:cNvPr>
          <p:cNvSpPr txBox="1"/>
          <p:nvPr/>
        </p:nvSpPr>
        <p:spPr>
          <a:xfrm>
            <a:off x="94547" y="434100"/>
            <a:ext cx="8565158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0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de-DE" sz="3600" dirty="0" err="1"/>
              <a:t>Pharmacokinetic</a:t>
            </a:r>
            <a:r>
              <a:rPr lang="de-DE" sz="3600" dirty="0"/>
              <a:t> </a:t>
            </a:r>
            <a:r>
              <a:rPr lang="de-DE" sz="3600" dirty="0" err="1"/>
              <a:t>differences</a:t>
            </a:r>
            <a:endParaRPr lang="de-DE" sz="3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B4C77B-FFE0-3069-8925-7CC406B32264}"/>
              </a:ext>
            </a:extLst>
          </p:cNvPr>
          <p:cNvGrpSpPr/>
          <p:nvPr/>
        </p:nvGrpSpPr>
        <p:grpSpPr>
          <a:xfrm>
            <a:off x="1114853" y="2100827"/>
            <a:ext cx="1779374" cy="2929818"/>
            <a:chOff x="1013253" y="2100827"/>
            <a:chExt cx="1779374" cy="2929818"/>
          </a:xfrm>
        </p:grpSpPr>
        <p:pic>
          <p:nvPicPr>
            <p:cNvPr id="5" name="Picture 4" descr="A person with white powder on his face&#10;&#10;AI-generated content may be incorrect.">
              <a:extLst>
                <a:ext uri="{FF2B5EF4-FFF2-40B4-BE49-F238E27FC236}">
                  <a16:creationId xmlns:a16="http://schemas.microsoft.com/office/drawing/2014/main" id="{B5A98934-77B2-2477-A0D9-3BE35D02D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3253" y="2539313"/>
              <a:ext cx="1779374" cy="177937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EB2C03-D10A-45E7-40D2-EFDC1F2B3302}"/>
                </a:ext>
              </a:extLst>
            </p:cNvPr>
            <p:cNvSpPr txBox="1"/>
            <p:nvPr/>
          </p:nvSpPr>
          <p:spPr>
            <a:xfrm>
              <a:off x="1297459" y="2100827"/>
              <a:ext cx="1210963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altLang="en-US" sz="1800" b="1" dirty="0" err="1"/>
                <a:t>Sniffed</a:t>
              </a:r>
              <a:endParaRPr lang="en-CH" sz="18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C61E3B-B7AC-5968-AABD-F7AC5B4DC9D6}"/>
                </a:ext>
              </a:extLst>
            </p:cNvPr>
            <p:cNvSpPr txBox="1"/>
            <p:nvPr/>
          </p:nvSpPr>
          <p:spPr>
            <a:xfrm>
              <a:off x="1099750" y="4445870"/>
              <a:ext cx="1606380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altLang="en-US" sz="1600" dirty="0"/>
                <a:t>Latency1-3 min</a:t>
              </a:r>
            </a:p>
            <a:p>
              <a:pPr algn="ctr"/>
              <a:r>
                <a:rPr lang="fr-CH" altLang="en-US" sz="1600" dirty="0"/>
                <a:t>Peak 15-30 min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88388F-CB28-EF49-CFC2-BB96271B52AF}"/>
              </a:ext>
            </a:extLst>
          </p:cNvPr>
          <p:cNvGrpSpPr/>
          <p:nvPr/>
        </p:nvGrpSpPr>
        <p:grpSpPr>
          <a:xfrm>
            <a:off x="3512507" y="2100827"/>
            <a:ext cx="2010523" cy="2925123"/>
            <a:chOff x="3615480" y="2100827"/>
            <a:chExt cx="2010523" cy="2925123"/>
          </a:xfrm>
        </p:grpSpPr>
        <p:pic>
          <p:nvPicPr>
            <p:cNvPr id="11" name="Picture 10" descr="A person injecting a syringe into a arm&#10;&#10;AI-generated content may be incorrect.">
              <a:extLst>
                <a:ext uri="{FF2B5EF4-FFF2-40B4-BE49-F238E27FC236}">
                  <a16:creationId xmlns:a16="http://schemas.microsoft.com/office/drawing/2014/main" id="{878E7E68-2E02-0D30-8FE5-8C76D5638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1054" y="2539313"/>
              <a:ext cx="1779374" cy="177937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FD1554-5353-926F-5907-3C87D97D1BE4}"/>
                </a:ext>
              </a:extLst>
            </p:cNvPr>
            <p:cNvSpPr txBox="1"/>
            <p:nvPr/>
          </p:nvSpPr>
          <p:spPr>
            <a:xfrm>
              <a:off x="3837902" y="2100827"/>
              <a:ext cx="1565678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altLang="en-US" sz="1800" b="1" dirty="0" err="1"/>
                <a:t>Intravenous</a:t>
              </a:r>
              <a:endParaRPr lang="en-CH" sz="18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BC836B-ED32-4622-F491-A394E74A9F3D}"/>
                </a:ext>
              </a:extLst>
            </p:cNvPr>
            <p:cNvSpPr txBox="1"/>
            <p:nvPr/>
          </p:nvSpPr>
          <p:spPr>
            <a:xfrm>
              <a:off x="3615480" y="4441175"/>
              <a:ext cx="2010523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altLang="en-US" sz="1600" dirty="0" err="1"/>
                <a:t>Latency</a:t>
              </a:r>
              <a:r>
                <a:rPr lang="fr-CH" altLang="en-US" sz="1600" dirty="0"/>
                <a:t> 30-120 sec Peak 5-10 minutes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F811CF-2B1B-8FBF-3AC9-F65CC4970DB9}"/>
              </a:ext>
            </a:extLst>
          </p:cNvPr>
          <p:cNvGrpSpPr/>
          <p:nvPr/>
        </p:nvGrpSpPr>
        <p:grpSpPr>
          <a:xfrm>
            <a:off x="6141310" y="2100827"/>
            <a:ext cx="2010523" cy="2925123"/>
            <a:chOff x="6039710" y="2100827"/>
            <a:chExt cx="2010523" cy="2925123"/>
          </a:xfrm>
        </p:grpSpPr>
        <p:pic>
          <p:nvPicPr>
            <p:cNvPr id="15" name="Picture 14" descr="A person smoking a bong&#10;&#10;AI-generated content may be incorrect.">
              <a:extLst>
                <a:ext uri="{FF2B5EF4-FFF2-40B4-BE49-F238E27FC236}">
                  <a16:creationId xmlns:a16="http://schemas.microsoft.com/office/drawing/2014/main" id="{021457E2-3011-AC44-2368-801A65632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5284" y="2534320"/>
              <a:ext cx="1779374" cy="177937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556719-B324-6C8C-17F5-5D00AF6A9F62}"/>
                </a:ext>
              </a:extLst>
            </p:cNvPr>
            <p:cNvSpPr txBox="1"/>
            <p:nvPr/>
          </p:nvSpPr>
          <p:spPr>
            <a:xfrm>
              <a:off x="6262132" y="2100827"/>
              <a:ext cx="1565678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altLang="en-US" sz="1800" b="1" dirty="0" err="1"/>
                <a:t>Inhaled</a:t>
              </a:r>
              <a:endParaRPr lang="en-CH" sz="18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B58F98-203A-44D5-FC05-315AD2DB9E60}"/>
                </a:ext>
              </a:extLst>
            </p:cNvPr>
            <p:cNvSpPr txBox="1"/>
            <p:nvPr/>
          </p:nvSpPr>
          <p:spPr>
            <a:xfrm>
              <a:off x="6039710" y="4441175"/>
              <a:ext cx="2010523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altLang="en-US" sz="1600" dirty="0" err="1"/>
                <a:t>Latency</a:t>
              </a:r>
              <a:r>
                <a:rPr lang="fr-CH" altLang="en-US" sz="1600" dirty="0"/>
                <a:t> 3-10 sec Peak 2-5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69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8AB739-FF2B-7901-E9F6-C631A2EAD0F5}"/>
              </a:ext>
            </a:extLst>
          </p:cNvPr>
          <p:cNvSpPr txBox="1"/>
          <p:nvPr/>
        </p:nvSpPr>
        <p:spPr>
          <a:xfrm>
            <a:off x="463218" y="5576496"/>
            <a:ext cx="6240162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CH" sz="1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Der Poel &amp; Van De Mheen, 2006; Krawczyk et al., 2015</a:t>
            </a:r>
            <a:endParaRPr lang="en-CH" sz="1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FC2865-6EC2-82F8-5B9A-7C55F84E9187}"/>
              </a:ext>
            </a:extLst>
          </p:cNvPr>
          <p:cNvGrpSpPr/>
          <p:nvPr/>
        </p:nvGrpSpPr>
        <p:grpSpPr>
          <a:xfrm>
            <a:off x="737472" y="1296606"/>
            <a:ext cx="2833473" cy="3143893"/>
            <a:chOff x="737472" y="1296606"/>
            <a:chExt cx="2833473" cy="3143893"/>
          </a:xfrm>
        </p:grpSpPr>
        <p:pic>
          <p:nvPicPr>
            <p:cNvPr id="7" name="Picture 6" descr="A person lighting a blue object&#10;&#10;AI-generated content may be incorrect.">
              <a:extLst>
                <a:ext uri="{FF2B5EF4-FFF2-40B4-BE49-F238E27FC236}">
                  <a16:creationId xmlns:a16="http://schemas.microsoft.com/office/drawing/2014/main" id="{92F88498-65A1-6411-7A00-369418CA4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7472" y="1296606"/>
              <a:ext cx="2833473" cy="283347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7569B4-AB4B-F358-31D6-DA61B2D1BAF3}"/>
                </a:ext>
              </a:extLst>
            </p:cNvPr>
            <p:cNvSpPr txBox="1"/>
            <p:nvPr/>
          </p:nvSpPr>
          <p:spPr>
            <a:xfrm>
              <a:off x="1409528" y="4132722"/>
              <a:ext cx="1493293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Toxicity crack</a:t>
              </a:r>
              <a:endParaRPr lang="en-CH" sz="14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49F64-C3FA-2231-AD6B-09872A9FCCE0}"/>
              </a:ext>
            </a:extLst>
          </p:cNvPr>
          <p:cNvGrpSpPr/>
          <p:nvPr/>
        </p:nvGrpSpPr>
        <p:grpSpPr>
          <a:xfrm>
            <a:off x="2699952" y="762977"/>
            <a:ext cx="3330146" cy="1677859"/>
            <a:chOff x="2699952" y="762977"/>
            <a:chExt cx="3330146" cy="1677859"/>
          </a:xfrm>
        </p:grpSpPr>
        <p:pic>
          <p:nvPicPr>
            <p:cNvPr id="15" name="Picture 14" descr="A black curved arrow pointing upwards&#10;&#10;AI-generated content may be incorrect.">
              <a:extLst>
                <a:ext uri="{FF2B5EF4-FFF2-40B4-BE49-F238E27FC236}">
                  <a16:creationId xmlns:a16="http://schemas.microsoft.com/office/drawing/2014/main" id="{9B9D59D1-D330-20F3-2CE9-8D24599E4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981494">
              <a:off x="3827652" y="1024330"/>
              <a:ext cx="1365130" cy="146788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D61F70-31A7-0EFC-25A0-61AB821B1196}"/>
                </a:ext>
              </a:extLst>
            </p:cNvPr>
            <p:cNvSpPr txBox="1"/>
            <p:nvPr/>
          </p:nvSpPr>
          <p:spPr>
            <a:xfrm>
              <a:off x="2699952" y="762977"/>
              <a:ext cx="3330146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600" dirty="0"/>
                <a:t>What we usually think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BAEFC2-ED6A-D225-5461-AE7C8F380AAA}"/>
              </a:ext>
            </a:extLst>
          </p:cNvPr>
          <p:cNvGrpSpPr/>
          <p:nvPr/>
        </p:nvGrpSpPr>
        <p:grpSpPr>
          <a:xfrm>
            <a:off x="5449490" y="1300541"/>
            <a:ext cx="2829538" cy="3349094"/>
            <a:chOff x="5449490" y="1300541"/>
            <a:chExt cx="2829538" cy="3349094"/>
          </a:xfrm>
        </p:grpSpPr>
        <p:pic>
          <p:nvPicPr>
            <p:cNvPr id="9" name="Picture 8" descr="A person sitting on the ground&#10;&#10;AI-generated content may be incorrect.">
              <a:extLst>
                <a:ext uri="{FF2B5EF4-FFF2-40B4-BE49-F238E27FC236}">
                  <a16:creationId xmlns:a16="http://schemas.microsoft.com/office/drawing/2014/main" id="{7C99A7AE-F016-804D-FF25-0F2EC1268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9490" y="1300541"/>
              <a:ext cx="2829538" cy="2829538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4AC393-0B9C-679C-F234-7CE9195A398E}"/>
                </a:ext>
              </a:extLst>
            </p:cNvPr>
            <p:cNvSpPr txBox="1"/>
            <p:nvPr/>
          </p:nvSpPr>
          <p:spPr>
            <a:xfrm>
              <a:off x="6117612" y="4126415"/>
              <a:ext cx="1493293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Social marginalisation</a:t>
              </a:r>
              <a:endParaRPr lang="en-CH" sz="1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CF8A30-C11E-4A5C-31C9-6058C3612763}"/>
              </a:ext>
            </a:extLst>
          </p:cNvPr>
          <p:cNvGrpSpPr/>
          <p:nvPr/>
        </p:nvGrpSpPr>
        <p:grpSpPr>
          <a:xfrm>
            <a:off x="3211476" y="3100888"/>
            <a:ext cx="2597481" cy="1569048"/>
            <a:chOff x="3211476" y="3100888"/>
            <a:chExt cx="2597481" cy="1569048"/>
          </a:xfrm>
        </p:grpSpPr>
        <p:pic>
          <p:nvPicPr>
            <p:cNvPr id="17" name="Picture 16" descr="A black curved arrow pointing upwards&#10;&#10;AI-generated content may be incorrect.">
              <a:extLst>
                <a:ext uri="{FF2B5EF4-FFF2-40B4-BE49-F238E27FC236}">
                  <a16:creationId xmlns:a16="http://schemas.microsoft.com/office/drawing/2014/main" id="{AA8FA9B7-541C-A357-360F-B5C9004F8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981494" flipH="1" flipV="1">
              <a:off x="3682460" y="3049512"/>
              <a:ext cx="1365130" cy="1467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D0AF16-9251-D68C-F3C3-51BAB9AAD100}"/>
                </a:ext>
              </a:extLst>
            </p:cNvPr>
            <p:cNvSpPr txBox="1"/>
            <p:nvPr/>
          </p:nvSpPr>
          <p:spPr>
            <a:xfrm>
              <a:off x="3211476" y="4331382"/>
              <a:ext cx="2597481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600" dirty="0"/>
                <a:t>What studies reveal</a:t>
              </a:r>
              <a:endParaRPr lang="en-CH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810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5D568C4-4216-02C0-95A2-D36E554ECFB9}"/>
              </a:ext>
            </a:extLst>
          </p:cNvPr>
          <p:cNvGrpSpPr/>
          <p:nvPr/>
        </p:nvGrpSpPr>
        <p:grpSpPr>
          <a:xfrm>
            <a:off x="104219" y="1994369"/>
            <a:ext cx="3767709" cy="1797494"/>
            <a:chOff x="104219" y="1994369"/>
            <a:chExt cx="3767709" cy="1797494"/>
          </a:xfrm>
        </p:grpSpPr>
        <p:pic>
          <p:nvPicPr>
            <p:cNvPr id="7" name="Picture 6" descr="A person smoking a pipe&#10;&#10;AI-generated content may be incorrect.">
              <a:extLst>
                <a:ext uri="{FF2B5EF4-FFF2-40B4-BE49-F238E27FC236}">
                  <a16:creationId xmlns:a16="http://schemas.microsoft.com/office/drawing/2014/main" id="{D4FA1405-F5AD-72ED-DD87-95B2E7D62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74434" y="1994369"/>
              <a:ext cx="1797494" cy="179749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D9A073-430D-0604-3C23-5DEE45319BD4}"/>
                </a:ext>
              </a:extLst>
            </p:cNvPr>
            <p:cNvSpPr txBox="1"/>
            <p:nvPr/>
          </p:nvSpPr>
          <p:spPr>
            <a:xfrm>
              <a:off x="104219" y="2632250"/>
              <a:ext cx="1805715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r"/>
              <a:r>
                <a:rPr lang="en-GB" sz="1400" dirty="0"/>
                <a:t>specific user </a:t>
              </a:r>
            </a:p>
            <a:p>
              <a:pPr algn="r"/>
              <a:r>
                <a:rPr lang="en-GB" sz="1400" dirty="0"/>
                <a:t>profiles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2FD3C-511D-B52C-B58F-1778239C4E06}"/>
              </a:ext>
            </a:extLst>
          </p:cNvPr>
          <p:cNvGrpSpPr/>
          <p:nvPr/>
        </p:nvGrpSpPr>
        <p:grpSpPr>
          <a:xfrm>
            <a:off x="363838" y="402899"/>
            <a:ext cx="3311274" cy="1403861"/>
            <a:chOff x="363838" y="402899"/>
            <a:chExt cx="3311274" cy="1403861"/>
          </a:xfrm>
        </p:grpSpPr>
        <p:pic>
          <p:nvPicPr>
            <p:cNvPr id="13" name="Picture 12" descr="A pile of rocks and a star&#10;&#10;AI-generated content may be incorrect.">
              <a:extLst>
                <a:ext uri="{FF2B5EF4-FFF2-40B4-BE49-F238E27FC236}">
                  <a16:creationId xmlns:a16="http://schemas.microsoft.com/office/drawing/2014/main" id="{908E5146-C4ED-E30E-FD44-356C6A8B1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1251" y="402899"/>
              <a:ext cx="1403861" cy="1403861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D35DDA-6F99-8571-E1D5-90BA08D14D6D}"/>
                </a:ext>
              </a:extLst>
            </p:cNvPr>
            <p:cNvSpPr txBox="1"/>
            <p:nvPr/>
          </p:nvSpPr>
          <p:spPr>
            <a:xfrm>
              <a:off x="363838" y="711174"/>
              <a:ext cx="1690127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400"/>
              </a:lvl1pPr>
            </a:lstStyle>
            <a:p>
              <a:pPr algn="r"/>
              <a:r>
                <a:rPr lang="en-GB" dirty="0"/>
                <a:t>specific pharmacological properties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38E26FE-9C66-DA27-F293-62C0B3D636B1}"/>
              </a:ext>
            </a:extLst>
          </p:cNvPr>
          <p:cNvGrpSpPr/>
          <p:nvPr/>
        </p:nvGrpSpPr>
        <p:grpSpPr>
          <a:xfrm>
            <a:off x="391979" y="3977984"/>
            <a:ext cx="3273867" cy="1385329"/>
            <a:chOff x="391979" y="3977984"/>
            <a:chExt cx="3273867" cy="1385329"/>
          </a:xfrm>
        </p:grpSpPr>
        <p:pic>
          <p:nvPicPr>
            <p:cNvPr id="17" name="Picture 16" descr="A group of homeless men sitting on the street&#10;&#10;AI-generated content may be incorrect.">
              <a:extLst>
                <a:ext uri="{FF2B5EF4-FFF2-40B4-BE49-F238E27FC236}">
                  <a16:creationId xmlns:a16="http://schemas.microsoft.com/office/drawing/2014/main" id="{06381DB4-C8E8-6D26-5F06-6E70A39D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0517" y="3977984"/>
              <a:ext cx="1385329" cy="1385329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5CEA7C-C225-099F-31EB-C0DCAC962A3B}"/>
                </a:ext>
              </a:extLst>
            </p:cNvPr>
            <p:cNvSpPr txBox="1"/>
            <p:nvPr/>
          </p:nvSpPr>
          <p:spPr>
            <a:xfrm>
              <a:off x="391979" y="4301316"/>
              <a:ext cx="1661986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r">
                <a:defRPr sz="1400"/>
              </a:lvl1pPr>
            </a:lstStyle>
            <a:p>
              <a:r>
                <a:rPr lang="en-GB" dirty="0"/>
                <a:t>specific consumption circumstances</a:t>
              </a:r>
              <a:endParaRPr lang="en-CH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ECD722-2FFF-4961-EE1F-84D5B1C52609}"/>
              </a:ext>
            </a:extLst>
          </p:cNvPr>
          <p:cNvGrpSpPr/>
          <p:nvPr/>
        </p:nvGrpSpPr>
        <p:grpSpPr>
          <a:xfrm>
            <a:off x="6910447" y="1994369"/>
            <a:ext cx="1801068" cy="2506833"/>
            <a:chOff x="6910447" y="1994369"/>
            <a:chExt cx="1801068" cy="2506833"/>
          </a:xfrm>
        </p:grpSpPr>
        <p:pic>
          <p:nvPicPr>
            <p:cNvPr id="23" name="Picture 22" descr="A person with a white nose&#10;&#10;AI-generated content may be incorrect.">
              <a:extLst>
                <a:ext uri="{FF2B5EF4-FFF2-40B4-BE49-F238E27FC236}">
                  <a16:creationId xmlns:a16="http://schemas.microsoft.com/office/drawing/2014/main" id="{B6D1E1EF-814E-F9B2-7102-FF233C04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0447" y="1994369"/>
              <a:ext cx="1801068" cy="179749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07B750-D2C0-73EF-46EB-8FE1F530E560}"/>
                </a:ext>
              </a:extLst>
            </p:cNvPr>
            <p:cNvSpPr txBox="1"/>
            <p:nvPr/>
          </p:nvSpPr>
          <p:spPr>
            <a:xfrm>
              <a:off x="7451428" y="3977984"/>
              <a:ext cx="799256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Cocaine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user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92F5C94-D260-4379-F0BE-56FE54AB989F}"/>
              </a:ext>
            </a:extLst>
          </p:cNvPr>
          <p:cNvGrpSpPr/>
          <p:nvPr/>
        </p:nvGrpSpPr>
        <p:grpSpPr>
          <a:xfrm>
            <a:off x="4606533" y="2108462"/>
            <a:ext cx="1569308" cy="2107643"/>
            <a:chOff x="4606533" y="2108462"/>
            <a:chExt cx="1569308" cy="2107643"/>
          </a:xfrm>
        </p:grpSpPr>
        <p:pic>
          <p:nvPicPr>
            <p:cNvPr id="21" name="Picture 20" descr="A person sitting in a chair talking to another person&#10;&#10;AI-generated content may be incorrect.">
              <a:extLst>
                <a:ext uri="{FF2B5EF4-FFF2-40B4-BE49-F238E27FC236}">
                  <a16:creationId xmlns:a16="http://schemas.microsoft.com/office/drawing/2014/main" id="{5F07755B-0957-3AB7-8318-BA2F25F84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6533" y="2108462"/>
              <a:ext cx="1569308" cy="156930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015092-6FBC-BCBA-BB92-8016149E90DF}"/>
                </a:ext>
              </a:extLst>
            </p:cNvPr>
            <p:cNvSpPr txBox="1"/>
            <p:nvPr/>
          </p:nvSpPr>
          <p:spPr>
            <a:xfrm>
              <a:off x="4848091" y="3692887"/>
              <a:ext cx="108619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Therapeutic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approaches</a:t>
              </a:r>
            </a:p>
          </p:txBody>
        </p:sp>
      </p:grpSp>
      <p:pic>
        <p:nvPicPr>
          <p:cNvPr id="27" name="Picture 26" descr="A grey line in a black background&#10;&#10;AI-generated content may be incorrect.">
            <a:extLst>
              <a:ext uri="{FF2B5EF4-FFF2-40B4-BE49-F238E27FC236}">
                <a16:creationId xmlns:a16="http://schemas.microsoft.com/office/drawing/2014/main" id="{D0B32D7D-5592-E5F4-C838-625AA5928CA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720" y="2651882"/>
            <a:ext cx="938848" cy="523220"/>
          </a:xfrm>
          <a:prstGeom prst="rect">
            <a:avLst/>
          </a:prstGeom>
        </p:spPr>
      </p:pic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BFD25B78-62CC-07EF-FC9C-9F8E66C5E16D}"/>
              </a:ext>
            </a:extLst>
          </p:cNvPr>
          <p:cNvCxnSpPr>
            <a:stCxn id="7" idx="2"/>
            <a:endCxn id="21" idx="1"/>
          </p:cNvCxnSpPr>
          <p:nvPr/>
        </p:nvCxnSpPr>
        <p:spPr>
          <a:xfrm>
            <a:off x="3871928" y="2893116"/>
            <a:ext cx="734605" cy="12700"/>
          </a:xfrm>
          <a:prstGeom prst="curvedConnector3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7B34C3E-9DC4-BA12-12CC-37E90F90F493}"/>
              </a:ext>
            </a:extLst>
          </p:cNvPr>
          <p:cNvCxnSpPr>
            <a:stCxn id="13" idx="4"/>
            <a:endCxn id="7" idx="0"/>
          </p:cNvCxnSpPr>
          <p:nvPr/>
        </p:nvCxnSpPr>
        <p:spPr>
          <a:xfrm flipH="1">
            <a:off x="2973181" y="1806760"/>
            <a:ext cx="1" cy="187609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39142D-4948-A277-7EDD-511674404ED8}"/>
              </a:ext>
            </a:extLst>
          </p:cNvPr>
          <p:cNvCxnSpPr>
            <a:stCxn id="17" idx="0"/>
            <a:endCxn id="7" idx="4"/>
          </p:cNvCxnSpPr>
          <p:nvPr/>
        </p:nvCxnSpPr>
        <p:spPr>
          <a:xfrm flipH="1" flipV="1">
            <a:off x="2973181" y="3791863"/>
            <a:ext cx="1" cy="18612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8704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D295B7-7CDB-50A9-E970-9C8F82C782D0}"/>
              </a:ext>
            </a:extLst>
          </p:cNvPr>
          <p:cNvSpPr txBox="1"/>
          <p:nvPr/>
        </p:nvSpPr>
        <p:spPr>
          <a:xfrm>
            <a:off x="1878593" y="642551"/>
            <a:ext cx="598817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Pharmacological approaches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270CCB-3610-745D-7668-3CDA0B342C20}"/>
              </a:ext>
            </a:extLst>
          </p:cNvPr>
          <p:cNvGrpSpPr/>
          <p:nvPr/>
        </p:nvGrpSpPr>
        <p:grpSpPr>
          <a:xfrm>
            <a:off x="844035" y="2020264"/>
            <a:ext cx="1959918" cy="2886737"/>
            <a:chOff x="844035" y="2020264"/>
            <a:chExt cx="1959918" cy="28867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268674-63AB-08D5-3375-06195696B354}"/>
                </a:ext>
              </a:extLst>
            </p:cNvPr>
            <p:cNvSpPr txBox="1"/>
            <p:nvPr/>
          </p:nvSpPr>
          <p:spPr>
            <a:xfrm>
              <a:off x="996092" y="2020264"/>
              <a:ext cx="1655804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Actions on addiction mechanisms</a:t>
              </a:r>
              <a:endParaRPr lang="en-CH" sz="1400" dirty="0"/>
            </a:p>
          </p:txBody>
        </p:sp>
        <p:pic>
          <p:nvPicPr>
            <p:cNvPr id="11" name="Picture 10" descr="A brain with dots and lines on it&#10;&#10;AI-generated content may be incorrect.">
              <a:extLst>
                <a:ext uri="{FF2B5EF4-FFF2-40B4-BE49-F238E27FC236}">
                  <a16:creationId xmlns:a16="http://schemas.microsoft.com/office/drawing/2014/main" id="{213D8EB5-5128-23B9-54DA-0D4CE4A34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35" y="2947083"/>
              <a:ext cx="1959918" cy="195991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E23187-6C0C-2FA9-EBE7-6E01CAF763B6}"/>
              </a:ext>
            </a:extLst>
          </p:cNvPr>
          <p:cNvGrpSpPr/>
          <p:nvPr/>
        </p:nvGrpSpPr>
        <p:grpSpPr>
          <a:xfrm>
            <a:off x="3552910" y="2174150"/>
            <a:ext cx="1959918" cy="2727930"/>
            <a:chOff x="3552910" y="2174150"/>
            <a:chExt cx="1959918" cy="27279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41C000-A99B-37C6-E9B1-98807DF95B9E}"/>
                </a:ext>
              </a:extLst>
            </p:cNvPr>
            <p:cNvSpPr txBox="1"/>
            <p:nvPr/>
          </p:nvSpPr>
          <p:spPr>
            <a:xfrm>
              <a:off x="3552910" y="2174150"/>
              <a:ext cx="1959918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400"/>
              </a:lvl1pPr>
            </a:lstStyle>
            <a:p>
              <a:r>
                <a:rPr lang="en-GB" dirty="0"/>
                <a:t>Agonist treatments</a:t>
              </a:r>
            </a:p>
            <a:p>
              <a:r>
                <a:rPr lang="en-GB" dirty="0"/>
                <a:t>Substitutive actions</a:t>
              </a:r>
            </a:p>
          </p:txBody>
        </p:sp>
        <p:pic>
          <p:nvPicPr>
            <p:cNvPr id="13" name="Picture 12" descr="A pile of yellow powder and a vial of liquid&#10;&#10;AI-generated content may be incorrect.">
              <a:extLst>
                <a:ext uri="{FF2B5EF4-FFF2-40B4-BE49-F238E27FC236}">
                  <a16:creationId xmlns:a16="http://schemas.microsoft.com/office/drawing/2014/main" id="{4600EE44-E53F-8264-9880-ADF9619C9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2910" y="2942162"/>
              <a:ext cx="1959918" cy="195991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C37C051-35C6-C8B8-5894-3BC1D58328F3}"/>
              </a:ext>
            </a:extLst>
          </p:cNvPr>
          <p:cNvGrpSpPr/>
          <p:nvPr/>
        </p:nvGrpSpPr>
        <p:grpSpPr>
          <a:xfrm>
            <a:off x="6410408" y="2174150"/>
            <a:ext cx="1959919" cy="2727932"/>
            <a:chOff x="6410408" y="2174150"/>
            <a:chExt cx="1959919" cy="27279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768384-278C-D4F8-4F74-B6E0BE581F00}"/>
                </a:ext>
              </a:extLst>
            </p:cNvPr>
            <p:cNvSpPr txBox="1"/>
            <p:nvPr/>
          </p:nvSpPr>
          <p:spPr>
            <a:xfrm>
              <a:off x="6558689" y="2174150"/>
              <a:ext cx="1655804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400"/>
              </a:lvl1pPr>
            </a:lstStyle>
            <a:p>
              <a:r>
                <a:rPr lang="en-GB" dirty="0"/>
                <a:t>Immunotherapies and vaccines</a:t>
              </a:r>
            </a:p>
          </p:txBody>
        </p:sp>
        <p:pic>
          <p:nvPicPr>
            <p:cNvPr id="15" name="Picture 14" descr="A hand holding a syringe and a vial of liquid&#10;&#10;AI-generated content may be incorrect.">
              <a:extLst>
                <a:ext uri="{FF2B5EF4-FFF2-40B4-BE49-F238E27FC236}">
                  <a16:creationId xmlns:a16="http://schemas.microsoft.com/office/drawing/2014/main" id="{39F57AC6-3ACC-5F3F-912B-A91E584E1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0408" y="2942163"/>
              <a:ext cx="1959919" cy="195991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6371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482FB-17D2-0ABF-10A9-764AF7CEF999}"/>
              </a:ext>
            </a:extLst>
          </p:cNvPr>
          <p:cNvSpPr txBox="1"/>
          <p:nvPr/>
        </p:nvSpPr>
        <p:spPr>
          <a:xfrm>
            <a:off x="2306566" y="1912175"/>
            <a:ext cx="262377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Galantamine, THC,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quetiapine, 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aripiprazole,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vigabatrine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baclofène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tiagabine</a:t>
            </a:r>
            <a:endParaRPr kumimoji="0" lang="en-CH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74758-C2ED-B3BA-1BA9-48C0BAFC0C04}"/>
              </a:ext>
            </a:extLst>
          </p:cNvPr>
          <p:cNvSpPr txBox="1"/>
          <p:nvPr/>
        </p:nvSpPr>
        <p:spPr>
          <a:xfrm>
            <a:off x="395414" y="4953793"/>
            <a:ext cx="8353169" cy="877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Carroll et al. 2018; Kennedy et al. 2012;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LaRowe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2006, 2007, 2013,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Mardikian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2007, Amen et al. 2011, Levi Bolin et al. 2017, Schulte et al. 2018; Carroll et al. 1998, McCance-Katz et al. 1998, Carroll et al. 2000, Grassi et al. 2007,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Pettinati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2008; Carroll et al. 2004, 2016; Petrakis et al. 2000, Oliveto et al. 2011, Carroll et al. 2012; George et al. 2000,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Schottenfeld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2014; </a:t>
            </a:r>
          </a:p>
          <a:p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Baldacara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2013;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2004, Johnson et al. 2013,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2013, Prince u. Bowling 2018;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Pirnia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2018; Mariani et al. 2012, Levin et al. 2020;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Nuijten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2014; </a:t>
            </a:r>
          </a:p>
          <a:p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Baldacara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2016; Margolin et al. 1995, Montoya et al. 2002, Ware et al. 2023; Costa et al. 2015;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Labigalini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1999;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Socıas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2017; Meneses-Gaya et al. 2021;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2003, </a:t>
            </a:r>
          </a:p>
          <a:p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Grabowski et al. 2004b,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Loebl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2008, Hamilton et al. 2009; Beresford et al. 2005,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Vorspan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2008,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Meini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2011; Amato et al. 2007; Pani et al. 2011;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Bisaga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2010,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2010, </a:t>
            </a:r>
          </a:p>
          <a:p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Somoza et al. 2013;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Fechtner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2006, Brodie et al. 2009, Somoza et al. 2013; </a:t>
            </a:r>
            <a:r>
              <a:rPr lang="en-GB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Shoptaw</a:t>
            </a:r>
            <a:r>
              <a:rPr lang="en-GB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2003, Kahn et al. 2009) und </a:t>
            </a:r>
            <a:r>
              <a:rPr lang="en-GB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Tiagabin</a:t>
            </a:r>
            <a:r>
              <a:rPr lang="en-GB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(Goodman et al. 1997, Gonzalez et al. 2003, </a:t>
            </a:r>
          </a:p>
          <a:p>
            <a:r>
              <a:rPr lang="en-GB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Winhusen</a:t>
            </a:r>
            <a:r>
              <a:rPr lang="en-GB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2005, 2007</a:t>
            </a:r>
            <a:endParaRPr lang="en-GB" sz="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65FC6-FB0A-C830-1876-6483E8564D45}"/>
              </a:ext>
            </a:extLst>
          </p:cNvPr>
          <p:cNvSpPr txBox="1"/>
          <p:nvPr/>
        </p:nvSpPr>
        <p:spPr>
          <a:xfrm>
            <a:off x="2244575" y="3331214"/>
            <a:ext cx="2796980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Cycloserine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bupropion,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rispéridone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olanzapine,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antidépresseurs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acamprosate, memantine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F18AB-EE51-30FA-9E04-495D130F5CA8}"/>
              </a:ext>
            </a:extLst>
          </p:cNvPr>
          <p:cNvSpPr txBox="1"/>
          <p:nvPr/>
        </p:nvSpPr>
        <p:spPr>
          <a:xfrm>
            <a:off x="2306567" y="1220148"/>
            <a:ext cx="457200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N-Acetylcysteine, disulfiram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FCC1A-4BC9-81A5-153B-A84053CF26EF}"/>
              </a:ext>
            </a:extLst>
          </p:cNvPr>
          <p:cNvSpPr txBox="1"/>
          <p:nvPr/>
        </p:nvSpPr>
        <p:spPr>
          <a:xfrm>
            <a:off x="6925999" y="1261063"/>
            <a:ext cx="170108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Disulfiram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A58D5-2E00-316D-7F5F-E7F65CCAC9A5}"/>
              </a:ext>
            </a:extLst>
          </p:cNvPr>
          <p:cNvSpPr txBox="1"/>
          <p:nvPr/>
        </p:nvSpPr>
        <p:spPr>
          <a:xfrm>
            <a:off x="6925999" y="1918060"/>
            <a:ext cx="170108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Topiramate, THC</a:t>
            </a:r>
            <a:endParaRPr lang="en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61229F-8B07-44DE-1E6A-98D094702498}"/>
              </a:ext>
            </a:extLst>
          </p:cNvPr>
          <p:cNvSpPr txBox="1"/>
          <p:nvPr/>
        </p:nvSpPr>
        <p:spPr>
          <a:xfrm>
            <a:off x="6925999" y="3327773"/>
            <a:ext cx="124181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CBD</a:t>
            </a:r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BE8FBE-4650-ED43-6EE3-CDED609F31C9}"/>
              </a:ext>
            </a:extLst>
          </p:cNvPr>
          <p:cNvSpPr>
            <a:spLocks/>
          </p:cNvSpPr>
          <p:nvPr/>
        </p:nvSpPr>
        <p:spPr>
          <a:xfrm>
            <a:off x="2084146" y="1137400"/>
            <a:ext cx="6382512" cy="646331"/>
          </a:xfrm>
          <a:prstGeom prst="rect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2B5A36-6B8C-9888-A8F7-FC9342BE1E92}"/>
              </a:ext>
            </a:extLst>
          </p:cNvPr>
          <p:cNvSpPr>
            <a:spLocks/>
          </p:cNvSpPr>
          <p:nvPr/>
        </p:nvSpPr>
        <p:spPr>
          <a:xfrm>
            <a:off x="2084146" y="1910481"/>
            <a:ext cx="6382512" cy="1210541"/>
          </a:xfrm>
          <a:prstGeom prst="rect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AA1EAD-A54C-E5FC-977E-2C28890557D5}"/>
              </a:ext>
            </a:extLst>
          </p:cNvPr>
          <p:cNvSpPr>
            <a:spLocks/>
          </p:cNvSpPr>
          <p:nvPr/>
        </p:nvSpPr>
        <p:spPr>
          <a:xfrm>
            <a:off x="2084146" y="3274690"/>
            <a:ext cx="6382512" cy="1210541"/>
          </a:xfrm>
          <a:prstGeom prst="rect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B6DDE2-6CF4-3CE3-01E5-D27DD105E6B8}"/>
              </a:ext>
            </a:extLst>
          </p:cNvPr>
          <p:cNvSpPr txBox="1"/>
          <p:nvPr/>
        </p:nvSpPr>
        <p:spPr>
          <a:xfrm>
            <a:off x="2306567" y="543199"/>
            <a:ext cx="190532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Cocaine HCl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8A661A-DE91-EEBA-D657-5103573CEC2B}"/>
              </a:ext>
            </a:extLst>
          </p:cNvPr>
          <p:cNvSpPr txBox="1"/>
          <p:nvPr/>
        </p:nvSpPr>
        <p:spPr>
          <a:xfrm>
            <a:off x="6925999" y="547678"/>
            <a:ext cx="94993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2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Crack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491F14-ECAF-9690-0767-26DDB394B1C7}"/>
              </a:ext>
            </a:extLst>
          </p:cNvPr>
          <p:cNvSpPr txBox="1"/>
          <p:nvPr/>
        </p:nvSpPr>
        <p:spPr>
          <a:xfrm>
            <a:off x="395415" y="1225285"/>
            <a:ext cx="16412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Promising preliminary 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9458B4-7B9C-C908-A627-6F75D37856B8}"/>
              </a:ext>
            </a:extLst>
          </p:cNvPr>
          <p:cNvSpPr txBox="1"/>
          <p:nvPr/>
        </p:nvSpPr>
        <p:spPr>
          <a:xfrm>
            <a:off x="395414" y="2373839"/>
            <a:ext cx="16412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Mixed data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ED17FD-5A75-2554-24B7-8A3A469E5526}"/>
              </a:ext>
            </a:extLst>
          </p:cNvPr>
          <p:cNvSpPr txBox="1"/>
          <p:nvPr/>
        </p:nvSpPr>
        <p:spPr>
          <a:xfrm>
            <a:off x="395414" y="3741461"/>
            <a:ext cx="16412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Clearly negative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68864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D7A95-0535-4289-68E7-432A75001F12}"/>
              </a:ext>
            </a:extLst>
          </p:cNvPr>
          <p:cNvSpPr txBox="1"/>
          <p:nvPr/>
        </p:nvSpPr>
        <p:spPr>
          <a:xfrm>
            <a:off x="2512528" y="617837"/>
            <a:ext cx="429861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Agonist treatments</a:t>
            </a:r>
            <a:endParaRPr kumimoji="0" lang="en-CH" sz="3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4CF7CE-C655-AD8A-D716-426E390B8216}"/>
              </a:ext>
            </a:extLst>
          </p:cNvPr>
          <p:cNvGrpSpPr/>
          <p:nvPr/>
        </p:nvGrpSpPr>
        <p:grpSpPr>
          <a:xfrm>
            <a:off x="899884" y="1915117"/>
            <a:ext cx="2211859" cy="2720040"/>
            <a:chOff x="899884" y="1915117"/>
            <a:chExt cx="2211859" cy="27200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6297CA-FFC1-2195-83E4-C883C16F1708}"/>
                </a:ext>
              </a:extLst>
            </p:cNvPr>
            <p:cNvSpPr txBox="1"/>
            <p:nvPr/>
          </p:nvSpPr>
          <p:spPr>
            <a:xfrm>
              <a:off x="899884" y="1915117"/>
              <a:ext cx="2211859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Less problematic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substance</a:t>
              </a:r>
            </a:p>
          </p:txBody>
        </p:sp>
        <p:pic>
          <p:nvPicPr>
            <p:cNvPr id="10" name="Picture 9" descr="A close up of a bottle&#10;&#10;AI-generated content may be incorrect.">
              <a:extLst>
                <a:ext uri="{FF2B5EF4-FFF2-40B4-BE49-F238E27FC236}">
                  <a16:creationId xmlns:a16="http://schemas.microsoft.com/office/drawing/2014/main" id="{F0663264-01B4-9320-7517-161FF6551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506" y="3083011"/>
              <a:ext cx="1552146" cy="155214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BA79D7-8A4E-8E38-C5A3-358EA329B833}"/>
              </a:ext>
            </a:extLst>
          </p:cNvPr>
          <p:cNvGrpSpPr/>
          <p:nvPr/>
        </p:nvGrpSpPr>
        <p:grpSpPr>
          <a:xfrm>
            <a:off x="3437580" y="1918382"/>
            <a:ext cx="2211859" cy="2716775"/>
            <a:chOff x="3437580" y="1918382"/>
            <a:chExt cx="2211859" cy="2716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5F9B41-37A4-0C8F-F7E4-15F4568820EF}"/>
                </a:ext>
              </a:extLst>
            </p:cNvPr>
            <p:cNvSpPr txBox="1"/>
            <p:nvPr/>
          </p:nvSpPr>
          <p:spPr>
            <a:xfrm>
              <a:off x="3437580" y="1918382"/>
              <a:ext cx="221185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Same substance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Less problematic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product</a:t>
              </a:r>
            </a:p>
          </p:txBody>
        </p:sp>
        <p:pic>
          <p:nvPicPr>
            <p:cNvPr id="12" name="Picture 11" descr="A syringe and pills&#10;&#10;AI-generated content may be incorrect.">
              <a:extLst>
                <a:ext uri="{FF2B5EF4-FFF2-40B4-BE49-F238E27FC236}">
                  <a16:creationId xmlns:a16="http://schemas.microsoft.com/office/drawing/2014/main" id="{07E22E3A-5FB2-70E3-BD5B-B89F0397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7437" y="3083011"/>
              <a:ext cx="1552146" cy="155214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F774B8-FFCD-5027-D284-48D1B9D5D461}"/>
              </a:ext>
            </a:extLst>
          </p:cNvPr>
          <p:cNvGrpSpPr/>
          <p:nvPr/>
        </p:nvGrpSpPr>
        <p:grpSpPr>
          <a:xfrm>
            <a:off x="5975276" y="1918382"/>
            <a:ext cx="2211859" cy="2716775"/>
            <a:chOff x="5975276" y="1918382"/>
            <a:chExt cx="2211859" cy="27167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85A6F6-5941-4670-F7DF-0F293F87CE87}"/>
                </a:ext>
              </a:extLst>
            </p:cNvPr>
            <p:cNvSpPr txBox="1"/>
            <p:nvPr/>
          </p:nvSpPr>
          <p:spPr>
            <a:xfrm>
              <a:off x="5975276" y="1918382"/>
              <a:ext cx="2211859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Same</a:t>
              </a:r>
              <a:r>
                <a:rPr kumimoji="0" lang="fr-CH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CH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product</a:t>
              </a:r>
              <a:endParaRPr kumimoji="0" lang="fr-CH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Other</a:t>
              </a:r>
              <a:r>
                <a:rPr kumimoji="0" lang="fr-CH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CH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Context</a:t>
              </a:r>
              <a:endParaRPr kumimoji="0" lang="fr-CH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Picture 13" descr="A person sitting at a desk in an office with a pile of white powder&#10;&#10;AI-generated content may be incorrect.">
              <a:extLst>
                <a:ext uri="{FF2B5EF4-FFF2-40B4-BE49-F238E27FC236}">
                  <a16:creationId xmlns:a16="http://schemas.microsoft.com/office/drawing/2014/main" id="{A2F1F476-C25F-EF44-8B76-C1E9F4206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8368" y="3083011"/>
              <a:ext cx="1552146" cy="155214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369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91746-D3A4-936F-2011-B2607DB95D3B}"/>
              </a:ext>
            </a:extLst>
          </p:cNvPr>
          <p:cNvSpPr txBox="1"/>
          <p:nvPr/>
        </p:nvSpPr>
        <p:spPr>
          <a:xfrm>
            <a:off x="2509661" y="183404"/>
            <a:ext cx="456951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Substances studied so far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90868D-F402-ED3B-10A7-D27069653E47}"/>
              </a:ext>
            </a:extLst>
          </p:cNvPr>
          <p:cNvGrpSpPr/>
          <p:nvPr/>
        </p:nvGrpSpPr>
        <p:grpSpPr>
          <a:xfrm>
            <a:off x="434030" y="1074352"/>
            <a:ext cx="2665970" cy="4498545"/>
            <a:chOff x="434030" y="1074352"/>
            <a:chExt cx="2665970" cy="44985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04AEE7-E1EB-1BEC-E2A4-63C836931FA8}"/>
                </a:ext>
              </a:extLst>
            </p:cNvPr>
            <p:cNvSpPr txBox="1"/>
            <p:nvPr/>
          </p:nvSpPr>
          <p:spPr>
            <a:xfrm>
              <a:off x="1031788" y="1074352"/>
              <a:ext cx="1470454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kumimoji="0" lang="en-CH" altLang="en-CH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yriadPro"/>
                </a:rPr>
                <a:t>Modafinil</a:t>
              </a:r>
              <a:endParaRPr lang="en-CH" sz="1800" b="1" dirty="0"/>
            </a:p>
          </p:txBody>
        </p:sp>
        <p:pic>
          <p:nvPicPr>
            <p:cNvPr id="15" name="Picture 14" descr="A bottle and a box of pills on a tray&#10;&#10;AI-generated content may be incorrect.">
              <a:extLst>
                <a:ext uri="{FF2B5EF4-FFF2-40B4-BE49-F238E27FC236}">
                  <a16:creationId xmlns:a16="http://schemas.microsoft.com/office/drawing/2014/main" id="{76322400-F421-8274-27E4-72F82B4F3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788" y="1495254"/>
              <a:ext cx="1470454" cy="147045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998F3B-0FE3-FAD1-28A4-D7E1B07C64F5}"/>
                </a:ext>
              </a:extLst>
            </p:cNvPr>
            <p:cNvSpPr txBox="1"/>
            <p:nvPr/>
          </p:nvSpPr>
          <p:spPr>
            <a:xfrm>
              <a:off x="434030" y="3166280"/>
              <a:ext cx="2665970" cy="2406617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/>
            <a:lstStyle>
              <a:lvl1pPr marL="182563" indent="-182563">
                <a:lnSpc>
                  <a:spcPct val="100000"/>
                </a:lnSpc>
                <a:spcBef>
                  <a:spcPts val="600"/>
                </a:spcBef>
                <a:spcAft>
                  <a:spcPts val="1200"/>
                </a:spcAft>
                <a:buClr>
                  <a:srgbClr val="3BBFF0"/>
                </a:buClr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lvl="1">
                <a:spcAft>
                  <a:spcPts val="1200"/>
                </a:spcAft>
                <a:defRPr sz="3200"/>
              </a:lvl2pPr>
            </a:lstStyle>
            <a:p>
              <a:pPr>
                <a:spcAft>
                  <a:spcPts val="0"/>
                </a:spcAft>
              </a:pPr>
              <a:r>
                <a:rPr lang="en-GB" sz="1400" dirty="0"/>
                <a:t>Weak dopamine reuptake inhibitor, </a:t>
              </a:r>
              <a:r>
                <a:rPr lang="en-GB" sz="1000" dirty="0"/>
                <a:t>effects on orexinergic, histaminergic, glutamatergic and GABAergic systems</a:t>
              </a:r>
              <a:endParaRPr lang="en-GB" sz="1400" dirty="0"/>
            </a:p>
            <a:p>
              <a:pPr>
                <a:spcAft>
                  <a:spcPts val="0"/>
                </a:spcAft>
              </a:pPr>
              <a:r>
                <a:rPr lang="en-GB" sz="1400" dirty="0"/>
                <a:t>Human laboratory: ↓ positive subjective effects of cocaine, ↑ cognitions </a:t>
              </a:r>
            </a:p>
            <a:p>
              <a:pPr>
                <a:spcAft>
                  <a:spcPts val="0"/>
                </a:spcAft>
              </a:pPr>
              <a:r>
                <a:rPr lang="en-GB" sz="1400" dirty="0"/>
                <a:t>Therapeutic studies → conflicting results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5DB427-B3E1-EE19-0E46-9242EE9E6D89}"/>
              </a:ext>
            </a:extLst>
          </p:cNvPr>
          <p:cNvGrpSpPr/>
          <p:nvPr/>
        </p:nvGrpSpPr>
        <p:grpSpPr>
          <a:xfrm>
            <a:off x="3256005" y="1074352"/>
            <a:ext cx="2631989" cy="4028989"/>
            <a:chOff x="3256005" y="1074352"/>
            <a:chExt cx="2631989" cy="40289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76707D-6FF3-CDB3-6ED6-994A84121B52}"/>
                </a:ext>
              </a:extLst>
            </p:cNvPr>
            <p:cNvSpPr txBox="1"/>
            <p:nvPr/>
          </p:nvSpPr>
          <p:spPr>
            <a:xfrm>
              <a:off x="3391930" y="1074352"/>
              <a:ext cx="236014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kumimoji="0" lang="en-CH" altLang="en-CH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yriadPro"/>
                </a:rPr>
                <a:t>Methylphenidate</a:t>
              </a:r>
              <a:endParaRPr lang="en-CH" sz="1800" b="1" dirty="0"/>
            </a:p>
          </p:txBody>
        </p:sp>
        <p:pic>
          <p:nvPicPr>
            <p:cNvPr id="17" name="Picture 16" descr="A bottle of medication on a newspaper&#10;&#10;AI-generated content may be incorrect.">
              <a:extLst>
                <a:ext uri="{FF2B5EF4-FFF2-40B4-BE49-F238E27FC236}">
                  <a16:creationId xmlns:a16="http://schemas.microsoft.com/office/drawing/2014/main" id="{9F1EFAC7-90B4-5506-0374-766C3E881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6773" y="1495254"/>
              <a:ext cx="1470454" cy="147045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39DBD1-D2F7-6446-C1A1-3CA8596D2035}"/>
                </a:ext>
              </a:extLst>
            </p:cNvPr>
            <p:cNvSpPr txBox="1"/>
            <p:nvPr/>
          </p:nvSpPr>
          <p:spPr>
            <a:xfrm>
              <a:off x="3256005" y="3166280"/>
              <a:ext cx="2631989" cy="193706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/>
            <a:lstStyle>
              <a:lvl1pPr marL="182563" indent="-182563">
                <a:lnSpc>
                  <a:spcPct val="100000"/>
                </a:lnSpc>
                <a:spcBef>
                  <a:spcPts val="600"/>
                </a:spcBef>
                <a:spcAft>
                  <a:spcPts val="1200"/>
                </a:spcAft>
                <a:buClr>
                  <a:srgbClr val="3BBFF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lvl="1">
                <a:spcAft>
                  <a:spcPts val="1200"/>
                </a:spcAft>
                <a:defRPr sz="3200"/>
              </a:lvl2pPr>
            </a:lstStyle>
            <a:p>
              <a:pPr>
                <a:spcAft>
                  <a:spcPts val="0"/>
                </a:spcAft>
              </a:pPr>
              <a:r>
                <a:rPr lang="en-GB" dirty="0"/>
                <a:t>Structurally close to amphetamines</a:t>
              </a:r>
            </a:p>
            <a:p>
              <a:pPr>
                <a:spcAft>
                  <a:spcPts val="0"/>
                </a:spcAft>
              </a:pPr>
              <a:r>
                <a:rPr lang="en-GB" dirty="0"/>
                <a:t>↓ subjective cocaine effects</a:t>
              </a:r>
            </a:p>
            <a:p>
              <a:pPr>
                <a:spcAft>
                  <a:spcPts val="0"/>
                </a:spcAft>
              </a:pPr>
              <a:r>
                <a:rPr lang="en-GB" dirty="0"/>
                <a:t>Controlled studies mostly negative</a:t>
              </a:r>
            </a:p>
            <a:p>
              <a:pPr>
                <a:spcAft>
                  <a:spcPts val="0"/>
                </a:spcAft>
              </a:pPr>
              <a:r>
                <a:rPr lang="en-GB" dirty="0"/>
                <a:t>Maximum dose administered 90mg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02E5124-00F2-4A4F-43A4-25539C7547AF}"/>
              </a:ext>
            </a:extLst>
          </p:cNvPr>
          <p:cNvGrpSpPr/>
          <p:nvPr/>
        </p:nvGrpSpPr>
        <p:grpSpPr>
          <a:xfrm>
            <a:off x="6044000" y="1073666"/>
            <a:ext cx="2665970" cy="4499230"/>
            <a:chOff x="6044000" y="1073666"/>
            <a:chExt cx="2665970" cy="44992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22CE5-66CE-9659-EEDE-05EF3A18F463}"/>
                </a:ext>
              </a:extLst>
            </p:cNvPr>
            <p:cNvSpPr txBox="1"/>
            <p:nvPr/>
          </p:nvSpPr>
          <p:spPr>
            <a:xfrm>
              <a:off x="6326661" y="1073666"/>
              <a:ext cx="2100649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kumimoji="0" lang="en-CH" altLang="en-CH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yriadPro"/>
                </a:rPr>
                <a:t>Amphetamines</a:t>
              </a:r>
              <a:endParaRPr lang="en-CH" sz="1800" b="1" dirty="0"/>
            </a:p>
          </p:txBody>
        </p:sp>
        <p:pic>
          <p:nvPicPr>
            <p:cNvPr id="19" name="Picture 18" descr="A group of boxes of medicine&#10;&#10;AI-generated content may be incorrect.">
              <a:extLst>
                <a:ext uri="{FF2B5EF4-FFF2-40B4-BE49-F238E27FC236}">
                  <a16:creationId xmlns:a16="http://schemas.microsoft.com/office/drawing/2014/main" id="{28564211-A9B1-D996-794C-FAB085547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1759" y="1495253"/>
              <a:ext cx="1470455" cy="147045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1C8B09-A9D5-2C5F-EB4D-10CB15A6C948}"/>
                </a:ext>
              </a:extLst>
            </p:cNvPr>
            <p:cNvSpPr txBox="1"/>
            <p:nvPr/>
          </p:nvSpPr>
          <p:spPr>
            <a:xfrm>
              <a:off x="6044000" y="3166279"/>
              <a:ext cx="2665970" cy="2406617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/>
            <a:lstStyle>
              <a:lvl1pPr marL="182563" indent="-182563">
                <a:lnSpc>
                  <a:spcPct val="100000"/>
                </a:lnSpc>
                <a:spcBef>
                  <a:spcPts val="600"/>
                </a:spcBef>
                <a:spcAft>
                  <a:spcPts val="1200"/>
                </a:spcAft>
                <a:buClr>
                  <a:srgbClr val="3BBFF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lvl="1">
                <a:spcAft>
                  <a:spcPts val="1200"/>
                </a:spcAft>
                <a:defRPr sz="3200"/>
              </a:lvl2pPr>
            </a:lstStyle>
            <a:p>
              <a:pPr>
                <a:spcAft>
                  <a:spcPts val="0"/>
                </a:spcAft>
              </a:pPr>
              <a:r>
                <a:rPr lang="en-GB" altLang="en-CH" dirty="0"/>
                <a:t>↓ subjective cocaine effects</a:t>
              </a:r>
            </a:p>
            <a:p>
              <a:pPr>
                <a:spcAft>
                  <a:spcPts val="0"/>
                </a:spcAft>
              </a:pPr>
              <a:r>
                <a:rPr lang="en-GB" altLang="en-CH" dirty="0"/>
                <a:t>Clinical studies at high doses → sometimes positive</a:t>
              </a:r>
            </a:p>
            <a:p>
              <a:pPr>
                <a:spcAft>
                  <a:spcPts val="0"/>
                </a:spcAft>
              </a:pPr>
              <a:r>
                <a:rPr lang="en-GB" altLang="en-CH" dirty="0"/>
                <a:t>high drop-out rate</a:t>
              </a:r>
            </a:p>
            <a:p>
              <a:pPr>
                <a:spcAft>
                  <a:spcPts val="0"/>
                </a:spcAft>
              </a:pPr>
              <a:r>
                <a:rPr lang="en-GB" altLang="en-CH" dirty="0"/>
                <a:t>slow release &gt; immediate release</a:t>
              </a:r>
            </a:p>
            <a:p>
              <a:pPr>
                <a:spcAft>
                  <a:spcPts val="0"/>
                </a:spcAft>
              </a:pPr>
              <a:endParaRPr lang="en-GB" alt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70613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BF939-C788-60B5-BE68-3541F3B5B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1BB99C-8A8A-7D37-3425-1153D12D9983}"/>
              </a:ext>
            </a:extLst>
          </p:cNvPr>
          <p:cNvSpPr txBox="1"/>
          <p:nvPr/>
        </p:nvSpPr>
        <p:spPr>
          <a:xfrm>
            <a:off x="788985" y="367802"/>
            <a:ext cx="783485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What do you need for effective therapy?</a:t>
            </a:r>
            <a:endParaRPr lang="en-CH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87FEE7-D06D-4C44-1764-C0142EC855A6}"/>
              </a:ext>
            </a:extLst>
          </p:cNvPr>
          <p:cNvGrpSpPr/>
          <p:nvPr/>
        </p:nvGrpSpPr>
        <p:grpSpPr>
          <a:xfrm>
            <a:off x="5816927" y="2885041"/>
            <a:ext cx="2806909" cy="1064984"/>
            <a:chOff x="5816927" y="2885041"/>
            <a:chExt cx="2806909" cy="10649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40E99C-4010-0646-EFBA-0316FAEB1354}"/>
                </a:ext>
              </a:extLst>
            </p:cNvPr>
            <p:cNvSpPr txBox="1"/>
            <p:nvPr/>
          </p:nvSpPr>
          <p:spPr>
            <a:xfrm>
              <a:off x="6986565" y="3167390"/>
              <a:ext cx="1637271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800"/>
              </a:lvl1pPr>
            </a:lstStyle>
            <a:p>
              <a:pPr algn="l"/>
              <a:r>
                <a:rPr lang="en-GB" sz="1400" dirty="0"/>
                <a:t>↓ addictive processes</a:t>
              </a:r>
            </a:p>
          </p:txBody>
        </p:sp>
        <p:pic>
          <p:nvPicPr>
            <p:cNvPr id="27" name="Picture 26" descr="A brain and pills in a tornado&#10;&#10;AI-generated content may be incorrect.">
              <a:extLst>
                <a:ext uri="{FF2B5EF4-FFF2-40B4-BE49-F238E27FC236}">
                  <a16:creationId xmlns:a16="http://schemas.microsoft.com/office/drawing/2014/main" id="{291E7865-910A-3E33-7801-EBDE62A3C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6927" y="2885041"/>
              <a:ext cx="1064984" cy="106498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165A8-57E9-2CFB-44DC-541B4BC08A9A}"/>
              </a:ext>
            </a:extLst>
          </p:cNvPr>
          <p:cNvGrpSpPr/>
          <p:nvPr/>
        </p:nvGrpSpPr>
        <p:grpSpPr>
          <a:xfrm>
            <a:off x="5830087" y="1409717"/>
            <a:ext cx="2925073" cy="1064984"/>
            <a:chOff x="5830087" y="1409717"/>
            <a:chExt cx="2925073" cy="1064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758CB7-AACA-D7F4-B010-154BF7E920D3}"/>
                </a:ext>
              </a:extLst>
            </p:cNvPr>
            <p:cNvSpPr txBox="1"/>
            <p:nvPr/>
          </p:nvSpPr>
          <p:spPr>
            <a:xfrm>
              <a:off x="6958281" y="1666643"/>
              <a:ext cx="1796879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800"/>
              </a:lvl1pPr>
            </a:lstStyle>
            <a:p>
              <a:pPr algn="l"/>
              <a:r>
                <a:rPr lang="en-CH" sz="1400" dirty="0"/>
                <a:t>Harm</a:t>
              </a:r>
            </a:p>
            <a:p>
              <a:pPr algn="l"/>
              <a:r>
                <a:rPr lang="en-CH" sz="1400" dirty="0"/>
                <a:t>reduction</a:t>
              </a:r>
            </a:p>
          </p:txBody>
        </p:sp>
        <p:pic>
          <p:nvPicPr>
            <p:cNvPr id="29" name="Picture 28" descr="A person sitting on the ground under an umbrella&#10;&#10;AI-generated content may be incorrect.">
              <a:extLst>
                <a:ext uri="{FF2B5EF4-FFF2-40B4-BE49-F238E27FC236}">
                  <a16:creationId xmlns:a16="http://schemas.microsoft.com/office/drawing/2014/main" id="{0838A07C-7B06-B816-CBDC-06D49E6D2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0087" y="1409717"/>
              <a:ext cx="1064984" cy="106498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4D10581-B0F2-735B-9068-4FBB11D173F9}"/>
              </a:ext>
            </a:extLst>
          </p:cNvPr>
          <p:cNvGrpSpPr/>
          <p:nvPr/>
        </p:nvGrpSpPr>
        <p:grpSpPr>
          <a:xfrm>
            <a:off x="706619" y="1779247"/>
            <a:ext cx="1528720" cy="1860891"/>
            <a:chOff x="706619" y="1779247"/>
            <a:chExt cx="1528720" cy="18608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7F087F-C3A9-E95A-73AF-CE79C98249AC}"/>
                </a:ext>
              </a:extLst>
            </p:cNvPr>
            <p:cNvSpPr txBox="1"/>
            <p:nvPr/>
          </p:nvSpPr>
          <p:spPr>
            <a:xfrm>
              <a:off x="706619" y="1779247"/>
              <a:ext cx="1528720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CH" sz="1400" dirty="0"/>
                <a:t>Engagement</a:t>
              </a:r>
            </a:p>
          </p:txBody>
        </p:sp>
        <p:pic>
          <p:nvPicPr>
            <p:cNvPr id="17" name="Picture 16" descr="A group of people sitting in a room with a fishing hook&#10;&#10;AI-generated content may be incorrect.">
              <a:extLst>
                <a:ext uri="{FF2B5EF4-FFF2-40B4-BE49-F238E27FC236}">
                  <a16:creationId xmlns:a16="http://schemas.microsoft.com/office/drawing/2014/main" id="{D82DC371-B18A-136F-02A9-9CCED8A8B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487" y="2122967"/>
              <a:ext cx="1064984" cy="106498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8326E7-746A-F3A0-8EBE-C13F681168B3}"/>
                </a:ext>
              </a:extLst>
            </p:cNvPr>
            <p:cNvSpPr txBox="1"/>
            <p:nvPr/>
          </p:nvSpPr>
          <p:spPr>
            <a:xfrm>
              <a:off x="825166" y="3301584"/>
              <a:ext cx="1291626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400"/>
              </a:lvl1pPr>
            </a:lstStyle>
            <a:p>
              <a:r>
                <a:rPr lang="en-GB" sz="1600" b="1" i="1" dirty="0"/>
                <a:t>desirability</a:t>
              </a:r>
              <a:endParaRPr lang="en-CH" sz="1600" b="1" i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853A53B-7883-F5AA-7FE5-97D3224D9DF9}"/>
              </a:ext>
            </a:extLst>
          </p:cNvPr>
          <p:cNvGrpSpPr/>
          <p:nvPr/>
        </p:nvGrpSpPr>
        <p:grpSpPr>
          <a:xfrm>
            <a:off x="2928449" y="1742300"/>
            <a:ext cx="1447823" cy="1879282"/>
            <a:chOff x="2928449" y="1742300"/>
            <a:chExt cx="1447823" cy="18792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5AFCE2-B7AA-544E-D43D-F1A3BB3D2A77}"/>
                </a:ext>
              </a:extLst>
            </p:cNvPr>
            <p:cNvSpPr txBox="1"/>
            <p:nvPr/>
          </p:nvSpPr>
          <p:spPr>
            <a:xfrm>
              <a:off x="2928449" y="1742300"/>
              <a:ext cx="1433384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800"/>
              </a:lvl1pPr>
            </a:lstStyle>
            <a:p>
              <a:r>
                <a:rPr lang="en-GB" sz="1400" dirty="0"/>
                <a:t>Retention</a:t>
              </a:r>
              <a:endParaRPr lang="en-CH" sz="1400" dirty="0"/>
            </a:p>
          </p:txBody>
        </p:sp>
        <p:pic>
          <p:nvPicPr>
            <p:cNvPr id="21" name="Picture 20" descr="A cartoon of a person sitting in a chair with a doctor and a person&#10;&#10;AI-generated content may be incorrect.">
              <a:extLst>
                <a:ext uri="{FF2B5EF4-FFF2-40B4-BE49-F238E27FC236}">
                  <a16:creationId xmlns:a16="http://schemas.microsoft.com/office/drawing/2014/main" id="{5934CBA9-4802-D7DF-3C83-1FF3B4558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2649" y="2114036"/>
              <a:ext cx="1064984" cy="106498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3F9FA4-716C-D4FF-56A8-1556B8071FC2}"/>
                </a:ext>
              </a:extLst>
            </p:cNvPr>
            <p:cNvSpPr txBox="1"/>
            <p:nvPr/>
          </p:nvSpPr>
          <p:spPr>
            <a:xfrm>
              <a:off x="2942888" y="3283028"/>
              <a:ext cx="1433384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400"/>
              </a:lvl1pPr>
            </a:lstStyle>
            <a:p>
              <a:r>
                <a:rPr lang="en-GB" sz="1600" b="1" i="1" dirty="0"/>
                <a:t>acceptability</a:t>
              </a:r>
              <a:endParaRPr lang="en-CH" sz="1600" b="1" i="1" dirty="0"/>
            </a:p>
          </p:txBody>
        </p:sp>
      </p:grpSp>
      <p:pic>
        <p:nvPicPr>
          <p:cNvPr id="37" name="Picture 36" descr="A grey line in a black background&#10;&#10;AI-generated content may be incorrect.">
            <a:extLst>
              <a:ext uri="{FF2B5EF4-FFF2-40B4-BE49-F238E27FC236}">
                <a16:creationId xmlns:a16="http://schemas.microsoft.com/office/drawing/2014/main" id="{96A48923-A4C0-661D-8FE3-33C491A54F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61372" y="2492639"/>
            <a:ext cx="840323" cy="307777"/>
          </a:xfrm>
          <a:prstGeom prst="rect">
            <a:avLst/>
          </a:prstGeom>
        </p:spPr>
      </p:pic>
      <p:pic>
        <p:nvPicPr>
          <p:cNvPr id="39" name="Picture 38" descr="A long curved arrow pointing upwards&#10;&#10;AI-generated content may be incorrect.">
            <a:extLst>
              <a:ext uri="{FF2B5EF4-FFF2-40B4-BE49-F238E27FC236}">
                <a16:creationId xmlns:a16="http://schemas.microsoft.com/office/drawing/2014/main" id="{1AA1B90C-EEC8-9349-C2C7-90065ABD94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272" y="1742300"/>
            <a:ext cx="1453814" cy="911912"/>
          </a:xfrm>
          <a:prstGeom prst="rect">
            <a:avLst/>
          </a:prstGeom>
        </p:spPr>
      </p:pic>
      <p:pic>
        <p:nvPicPr>
          <p:cNvPr id="40" name="Picture 39" descr="A long curved arrow pointing upwards&#10;&#10;AI-generated content may be incorrect.">
            <a:extLst>
              <a:ext uri="{FF2B5EF4-FFF2-40B4-BE49-F238E27FC236}">
                <a16:creationId xmlns:a16="http://schemas.microsoft.com/office/drawing/2014/main" id="{64C8A113-D4E6-D132-9BF7-E477842BAA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376272" y="2728226"/>
            <a:ext cx="1453814" cy="9119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8374ACC-79D8-D6CE-C57D-D87AF9209865}"/>
              </a:ext>
            </a:extLst>
          </p:cNvPr>
          <p:cNvSpPr txBox="1"/>
          <p:nvPr/>
        </p:nvSpPr>
        <p:spPr>
          <a:xfrm>
            <a:off x="1057399" y="4697846"/>
            <a:ext cx="304826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desired product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fast-acting, addictive</a:t>
            </a:r>
            <a:endParaRPr kumimoji="0" lang="en-CH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35ECBC-BD0A-F530-46BD-77894574EB06}"/>
              </a:ext>
            </a:extLst>
          </p:cNvPr>
          <p:cNvSpPr txBox="1"/>
          <p:nvPr/>
        </p:nvSpPr>
        <p:spPr>
          <a:xfrm>
            <a:off x="4842116" y="4697846"/>
            <a:ext cx="301460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slow substance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Delayed effect, less addictive</a:t>
            </a:r>
            <a:endParaRPr kumimoji="0" lang="en-CH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Picture 43" descr="A blue arrow pointing up&#10;&#10;AI-generated content may be incorrect.">
            <a:extLst>
              <a:ext uri="{FF2B5EF4-FFF2-40B4-BE49-F238E27FC236}">
                <a16:creationId xmlns:a16="http://schemas.microsoft.com/office/drawing/2014/main" id="{1EDF0F4C-446F-455C-EC9B-14930DF0A0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7886" flipH="1">
            <a:off x="1615340" y="3910288"/>
            <a:ext cx="906981" cy="517405"/>
          </a:xfrm>
          <a:prstGeom prst="rect">
            <a:avLst/>
          </a:prstGeom>
        </p:spPr>
      </p:pic>
      <p:pic>
        <p:nvPicPr>
          <p:cNvPr id="45" name="Picture 44" descr="A blue arrow pointing up&#10;&#10;AI-generated content may be incorrect.">
            <a:extLst>
              <a:ext uri="{FF2B5EF4-FFF2-40B4-BE49-F238E27FC236}">
                <a16:creationId xmlns:a16="http://schemas.microsoft.com/office/drawing/2014/main" id="{C9B96703-4D72-DCF6-0CC4-5560C2EA60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2114">
            <a:off x="2687518" y="3943969"/>
            <a:ext cx="906981" cy="517405"/>
          </a:xfrm>
          <a:prstGeom prst="rect">
            <a:avLst/>
          </a:prstGeom>
        </p:spPr>
      </p:pic>
      <p:pic>
        <p:nvPicPr>
          <p:cNvPr id="46" name="Picture 45" descr="A blue arrow pointing up&#10;&#10;AI-generated content may be incorrect.">
            <a:extLst>
              <a:ext uri="{FF2B5EF4-FFF2-40B4-BE49-F238E27FC236}">
                <a16:creationId xmlns:a16="http://schemas.microsoft.com/office/drawing/2014/main" id="{3E33057C-DECD-D85C-87DC-9291F9819DA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78798">
            <a:off x="6093395" y="4241033"/>
            <a:ext cx="538194" cy="3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669</Words>
  <Application>Microsoft Macintosh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-webkit-standard</vt:lpstr>
      <vt:lpstr>Arial</vt:lpstr>
      <vt:lpstr>Helvetica Neue</vt:lpstr>
      <vt:lpstr>MyriadPro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Fabio Zullino</cp:lastModifiedBy>
  <cp:revision>1486</cp:revision>
  <dcterms:modified xsi:type="dcterms:W3CDTF">2025-06-29T22:02:36Z</dcterms:modified>
  <cp:category/>
</cp:coreProperties>
</file>