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515" r:id="rId2"/>
    <p:sldId id="958" r:id="rId3"/>
    <p:sldId id="956" r:id="rId4"/>
    <p:sldId id="916" r:id="rId5"/>
    <p:sldId id="957" r:id="rId6"/>
    <p:sldId id="959" r:id="rId7"/>
    <p:sldId id="960" r:id="rId8"/>
    <p:sldId id="1000" r:id="rId9"/>
    <p:sldId id="993" r:id="rId10"/>
    <p:sldId id="961" r:id="rId11"/>
    <p:sldId id="976" r:id="rId12"/>
    <p:sldId id="1002" r:id="rId13"/>
    <p:sldId id="1001" r:id="rId14"/>
    <p:sldId id="1003" r:id="rId15"/>
    <p:sldId id="962" r:id="rId16"/>
    <p:sldId id="963" r:id="rId17"/>
    <p:sldId id="974" r:id="rId18"/>
    <p:sldId id="981" r:id="rId19"/>
    <p:sldId id="975" r:id="rId20"/>
    <p:sldId id="992" r:id="rId21"/>
    <p:sldId id="999" r:id="rId22"/>
    <p:sldId id="982" r:id="rId23"/>
    <p:sldId id="987" r:id="rId24"/>
    <p:sldId id="988" r:id="rId25"/>
    <p:sldId id="989" r:id="rId26"/>
    <p:sldId id="990" r:id="rId27"/>
    <p:sldId id="964" r:id="rId28"/>
    <p:sldId id="802" r:id="rId29"/>
    <p:sldId id="926" r:id="rId30"/>
    <p:sldId id="997" r:id="rId31"/>
    <p:sldId id="929" r:id="rId32"/>
    <p:sldId id="994" r:id="rId33"/>
    <p:sldId id="819" r:id="rId34"/>
    <p:sldId id="945" r:id="rId35"/>
    <p:sldId id="854" r:id="rId36"/>
    <p:sldId id="826" r:id="rId37"/>
    <p:sldId id="820" r:id="rId38"/>
    <p:sldId id="829" r:id="rId39"/>
    <p:sldId id="949" r:id="rId40"/>
    <p:sldId id="855" r:id="rId41"/>
    <p:sldId id="856" r:id="rId42"/>
    <p:sldId id="1004" r:id="rId43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tandardabschnitt" id="{1B275908-C829-4448-8F9D-E2B0C19C988D}">
          <p14:sldIdLst>
            <p14:sldId id="515"/>
            <p14:sldId id="958"/>
            <p14:sldId id="956"/>
          </p14:sldIdLst>
        </p14:section>
        <p14:section name="Classification développement pharma" id="{3A4EDF86-5EAF-4442-8998-86762C2E26A7}">
          <p14:sldIdLst>
            <p14:sldId id="916"/>
            <p14:sldId id="957"/>
            <p14:sldId id="959"/>
          </p14:sldIdLst>
        </p14:section>
        <p14:section name="Known compound new target" id="{7211EA50-3E18-6C48-B4C8-D909B9B8F4E1}">
          <p14:sldIdLst>
            <p14:sldId id="960"/>
            <p14:sldId id="1000"/>
            <p14:sldId id="993"/>
          </p14:sldIdLst>
        </p14:section>
        <p14:section name="Known target  new indication" id="{4AD575DB-5BCA-B14E-842C-D345764CBABC}">
          <p14:sldIdLst>
            <p14:sldId id="961"/>
            <p14:sldId id="976"/>
            <p14:sldId id="1002"/>
            <p14:sldId id="1001"/>
            <p14:sldId id="1003"/>
          </p14:sldIdLst>
        </p14:section>
        <p14:section name="De novo" id="{0D477C9F-F7C2-4D45-AF6C-A4233E92EBA3}">
          <p14:sldIdLst>
            <p14:sldId id="962"/>
          </p14:sldIdLst>
        </p14:section>
        <p14:section name="Vrai de novo" id="{AD3DAA46-0164-024D-8A1A-75BB8D655DC9}">
          <p14:sldIdLst>
            <p14:sldId id="963"/>
            <p14:sldId id="974"/>
            <p14:sldId id="981"/>
            <p14:sldId id="975"/>
            <p14:sldId id="992"/>
            <p14:sldId id="999"/>
            <p14:sldId id="982"/>
            <p14:sldId id="987"/>
            <p14:sldId id="988"/>
            <p14:sldId id="989"/>
            <p14:sldId id="990"/>
          </p14:sldIdLst>
        </p14:section>
        <p14:section name="me too" id="{32DF1067-DBBC-BD40-A9C3-E080891E31A3}">
          <p14:sldIdLst>
            <p14:sldId id="964"/>
            <p14:sldId id="802"/>
          </p14:sldIdLst>
        </p14:section>
        <p14:section name="Pharmacogénétique" id="{B0C1543B-1D2F-634E-ABD7-3543C6BC468E}">
          <p14:sldIdLst>
            <p14:sldId id="926"/>
            <p14:sldId id="997"/>
            <p14:sldId id="929"/>
          </p14:sldIdLst>
        </p14:section>
        <p14:section name="Hallucinogènes" id="{E78EF99E-2949-EA42-9A35-1B2F2E3FFC14}">
          <p14:sldIdLst>
            <p14:sldId id="994"/>
            <p14:sldId id="819"/>
            <p14:sldId id="945"/>
            <p14:sldId id="854"/>
            <p14:sldId id="826"/>
            <p14:sldId id="820"/>
            <p14:sldId id="829"/>
            <p14:sldId id="949"/>
            <p14:sldId id="855"/>
            <p14:sldId id="856"/>
            <p14:sldId id="100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1E9"/>
    <a:srgbClr val="EDFDB2"/>
    <a:srgbClr val="FF6FCF"/>
    <a:srgbClr val="469347"/>
    <a:srgbClr val="B9AA2D"/>
    <a:srgbClr val="4EA955"/>
    <a:srgbClr val="71B876"/>
    <a:srgbClr val="80FF58"/>
    <a:srgbClr val="8BE48F"/>
    <a:srgbClr val="54F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3" autoAdjust="0"/>
    <p:restoredTop sz="94687" autoAdjust="0"/>
  </p:normalViewPr>
  <p:slideViewPr>
    <p:cSldViewPr snapToGrid="0" snapToObjects="1">
      <p:cViewPr varScale="1">
        <p:scale>
          <a:sx n="91" d="100"/>
          <a:sy n="91" d="100"/>
        </p:scale>
        <p:origin x="-17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397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294652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7863" y="-12700"/>
            <a:ext cx="706437" cy="136683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-7938"/>
            <a:ext cx="677863" cy="1362076"/>
          </a:xfrm>
          <a:prstGeom prst="rect">
            <a:avLst/>
          </a:prstGeom>
          <a:solidFill>
            <a:srgbClr val="1864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n>
                <a:solidFill>
                  <a:srgbClr val="1864B5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8249" y="2081399"/>
            <a:ext cx="6674599" cy="4155912"/>
          </a:xfrm>
          <a:prstGeom prst="rect">
            <a:avLst/>
          </a:prstGeom>
        </p:spPr>
        <p:txBody>
          <a:bodyPr/>
          <a:lstStyle>
            <a:lvl1pPr marL="216000" indent="-216000">
              <a:buClr>
                <a:schemeClr val="accent2"/>
              </a:buClr>
              <a:defRPr sz="1800" b="0" i="0" baseline="0">
                <a:solidFill>
                  <a:schemeClr val="tx1"/>
                </a:solidFill>
                <a:latin typeface="Univers Medium"/>
                <a:cs typeface="Univers Medium"/>
              </a:defRPr>
            </a:lvl1pPr>
            <a:lvl2pPr marL="432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2pPr>
            <a:lvl3pPr marL="648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3pPr>
            <a:lvl4pPr marL="864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4pPr>
            <a:lvl5pPr marL="1080000" indent="-216000">
              <a:buClr>
                <a:schemeClr val="accent2"/>
              </a:buClr>
              <a:defRPr sz="1800" b="0" i="0">
                <a:solidFill>
                  <a:schemeClr val="tx1"/>
                </a:solidFill>
                <a:latin typeface="Univers Medium"/>
                <a:cs typeface="Univers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Mastertextformat bearbeiten</a:t>
            </a:r>
          </a:p>
          <a:p>
            <a:pPr lvl="1"/>
            <a:r>
              <a:rPr lang="fr-CH" smtClean="0"/>
              <a:t>Zweite Ebene</a:t>
            </a:r>
          </a:p>
          <a:p>
            <a:pPr lvl="2"/>
            <a:r>
              <a:rPr lang="fr-CH" smtClean="0"/>
              <a:t>Dritte Ebene</a:t>
            </a:r>
          </a:p>
          <a:p>
            <a:pPr lvl="3"/>
            <a:r>
              <a:rPr lang="fr-CH" smtClean="0"/>
              <a:t>Vierte Ebene</a:t>
            </a:r>
          </a:p>
          <a:p>
            <a:pPr lvl="4"/>
            <a:r>
              <a:rPr lang="fr-CH" smtClean="0"/>
              <a:t>Fünfte Ebene</a:t>
            </a: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r>
              <a:rPr lang="fr-CH" smtClean="0"/>
              <a:t>Mastertitelformat bearbeiten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61338909"/>
      </p:ext>
    </p:extLst>
  </p:cSld>
  <p:clrMapOvr>
    <a:masterClrMapping/>
  </p:clrMapOvr>
  <p:transition xmlns:p14="http://schemas.microsoft.com/office/powerpoint/2010/main" spd="slow" advClick="0" advTm="16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396849" y="5935038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6" r:id="rId3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20.jpeg"/><Relationship Id="rId5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429519" y="384694"/>
            <a:ext cx="4467357" cy="2566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fr-CH" sz="2000" b="1" dirty="0">
                <a:solidFill>
                  <a:schemeClr val="bg1"/>
                </a:solidFill>
              </a:rPr>
              <a:t>Pharmacologie des </a:t>
            </a:r>
            <a:r>
              <a:rPr lang="fr-CH" sz="2000" b="1" dirty="0" smtClean="0">
                <a:solidFill>
                  <a:schemeClr val="bg1"/>
                </a:solidFill>
              </a:rPr>
              <a:t>addictions</a:t>
            </a:r>
            <a:endParaRPr lang="fr-CH" b="1" dirty="0" smtClean="0">
              <a:solidFill>
                <a:schemeClr val="bg1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fr-CH" sz="3600" b="1" dirty="0" smtClean="0">
                <a:solidFill>
                  <a:schemeClr val="bg1"/>
                </a:solidFill>
              </a:rPr>
              <a:t>Collection </a:t>
            </a:r>
          </a:p>
          <a:p>
            <a:pPr algn="ctr">
              <a:lnSpc>
                <a:spcPct val="140000"/>
              </a:lnSpc>
            </a:pPr>
            <a:r>
              <a:rPr lang="fr-CH" sz="3600" b="1" dirty="0" smtClean="0">
                <a:solidFill>
                  <a:schemeClr val="bg1"/>
                </a:solidFill>
              </a:rPr>
              <a:t>automne</a:t>
            </a:r>
            <a:r>
              <a:rPr lang="fr-CH" sz="3600" b="1" dirty="0">
                <a:solidFill>
                  <a:schemeClr val="bg1"/>
                </a:solidFill>
              </a:rPr>
              <a:t>/hiver 2016</a:t>
            </a:r>
            <a:endParaRPr lang="fr-CH" b="1" dirty="0">
              <a:solidFill>
                <a:schemeClr val="bg1"/>
              </a:solidFill>
            </a:endParaRPr>
          </a:p>
          <a:p>
            <a:pPr algn="ctr">
              <a:lnSpc>
                <a:spcPct val="140000"/>
              </a:lnSpc>
            </a:pPr>
            <a:endParaRPr lang="fr-CH" b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151075" y="2872582"/>
            <a:ext cx="111026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 Zullino</a:t>
            </a: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 smtClean="0"/>
              <a:t>WHO collaborating center</a:t>
            </a:r>
            <a:endParaRPr lang="fr-CH" sz="500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45" y="384694"/>
            <a:ext cx="3851845" cy="5137565"/>
          </a:xfrm>
          <a:prstGeom prst="rect">
            <a:avLst/>
          </a:prstGeom>
          <a:ln w="19050" cmpd="sng">
            <a:solidFill>
              <a:schemeClr val="bg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0311" y="274638"/>
            <a:ext cx="8497356" cy="1446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Approche </a:t>
            </a:r>
            <a:br>
              <a:rPr lang="fr-CH" sz="4400" b="1" dirty="0" smtClean="0">
                <a:solidFill>
                  <a:srgbClr val="7F7F7F"/>
                </a:solidFill>
              </a:rPr>
            </a:br>
            <a:r>
              <a:rPr lang="fr-CH" sz="4400" b="1" i="1" dirty="0" smtClean="0">
                <a:solidFill>
                  <a:srgbClr val="7F7F7F"/>
                </a:solidFill>
              </a:rPr>
              <a:t>known target-new indication</a:t>
            </a:r>
            <a:endParaRPr lang="fr-CH" sz="4400" b="1" i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3200" y="1964135"/>
            <a:ext cx="8229600" cy="2885777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buClr>
                <a:srgbClr val="EA81E9"/>
              </a:buClr>
              <a:buChar char="•"/>
            </a:pPr>
            <a:r>
              <a:rPr lang="fr-FR" sz="1800" dirty="0"/>
              <a:t>Concept:  cibles biologiques impliqués dans un trouble impliqués aussi dans d‘autres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Char char="•"/>
            </a:pPr>
            <a:endParaRPr lang="fr-FR" sz="1800" dirty="0"/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Char char="•"/>
            </a:pPr>
            <a:r>
              <a:rPr lang="fr-FR" sz="1800" dirty="0" err="1"/>
              <a:t>Soustype</a:t>
            </a:r>
            <a:r>
              <a:rPr lang="fr-FR" sz="1800" dirty="0"/>
              <a:t>: </a:t>
            </a:r>
            <a:r>
              <a:rPr lang="fr-FR" sz="1800" dirty="0" smtClean="0"/>
              <a:t>Substrat </a:t>
            </a:r>
            <a:r>
              <a:rPr lang="fr-FR" sz="1800" dirty="0"/>
              <a:t>biologique </a:t>
            </a:r>
            <a:r>
              <a:rPr lang="fr-FR" sz="1800" dirty="0" smtClean="0"/>
              <a:t>pas </a:t>
            </a:r>
            <a:r>
              <a:rPr lang="fr-FR" sz="1800" dirty="0"/>
              <a:t>(suffisamment) </a:t>
            </a:r>
            <a:r>
              <a:rPr lang="fr-FR" sz="1800" dirty="0" smtClean="0"/>
              <a:t>déterminée</a:t>
            </a:r>
            <a:r>
              <a:rPr lang="fr-FR" sz="1800" dirty="0"/>
              <a:t>, mais les deux </a:t>
            </a:r>
            <a:r>
              <a:rPr lang="fr-FR" sz="1800" dirty="0" smtClean="0"/>
              <a:t>troubles </a:t>
            </a:r>
            <a:r>
              <a:rPr lang="fr-FR" sz="1800" dirty="0"/>
              <a:t>se chevauchent </a:t>
            </a:r>
            <a:r>
              <a:rPr lang="fr-FR" sz="1800" dirty="0" err="1"/>
              <a:t>phénomènologiquement</a:t>
            </a:r>
            <a:r>
              <a:rPr lang="fr-FR" sz="1800" dirty="0"/>
              <a:t>, </a:t>
            </a:r>
            <a:r>
              <a:rPr lang="fr-FR" sz="1800" dirty="0" smtClean="0"/>
              <a:t>suggérant un </a:t>
            </a:r>
            <a:r>
              <a:rPr lang="fr-FR" sz="1800" dirty="0"/>
              <a:t>substrat biologique commun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t="32867" b="32867"/>
          <a:stretch/>
        </p:blipFill>
        <p:spPr>
          <a:xfrm>
            <a:off x="3203222" y="4722035"/>
            <a:ext cx="3251906" cy="111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9145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1446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Topiramate et addiction cocaine 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38727" y="2170783"/>
            <a:ext cx="8229600" cy="2753995"/>
          </a:xfrm>
        </p:spPr>
        <p:txBody>
          <a:bodyPr/>
          <a:lstStyle/>
          <a:p>
            <a:pPr marL="457200" indent="-45720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RCT: efficace pour ↓ consommation et pour maintien abstinence </a:t>
            </a:r>
          </a:p>
          <a:p>
            <a:pPr marL="457200" indent="-45720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Aussi en combinaison avec amphétamine </a:t>
            </a:r>
            <a:r>
              <a:rPr lang="fr-FR" sz="2000" i="1" dirty="0" err="1" smtClean="0"/>
              <a:t>extended</a:t>
            </a:r>
            <a:r>
              <a:rPr lang="fr-FR" sz="2000" i="1" dirty="0" smtClean="0"/>
              <a:t>-release </a:t>
            </a:r>
          </a:p>
          <a:p>
            <a:pPr marL="457200" indent="-45720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Aussi chez des patients avec addiction cocaïne et alcool</a:t>
            </a:r>
          </a:p>
          <a:p>
            <a:pPr marL="457200" indent="-45720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Pas efficace chez patients sous méthadone</a:t>
            </a:r>
          </a:p>
          <a:p>
            <a:pPr marL="457200" indent="-45720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endParaRPr lang="fr-FR" sz="2000" dirty="0"/>
          </a:p>
        </p:txBody>
      </p:sp>
      <p:sp>
        <p:nvSpPr>
          <p:cNvPr id="6" name="Textfeld 5"/>
          <p:cNvSpPr txBox="1"/>
          <p:nvPr/>
        </p:nvSpPr>
        <p:spPr>
          <a:xfrm>
            <a:off x="350311" y="5232656"/>
            <a:ext cx="758619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fr-CH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Reis et al., </a:t>
            </a:r>
            <a:r>
              <a:rPr lang="es-ES_tradnl" sz="1200" dirty="0" err="1" smtClean="0"/>
              <a:t>Rev</a:t>
            </a:r>
            <a:r>
              <a:rPr lang="es-ES_tradnl" sz="1200" dirty="0" smtClean="0"/>
              <a:t> </a:t>
            </a:r>
            <a:r>
              <a:rPr lang="es-ES_tradnl" sz="1200" dirty="0" err="1"/>
              <a:t>Bras</a:t>
            </a:r>
            <a:r>
              <a:rPr lang="es-ES_tradnl" sz="1200" dirty="0"/>
              <a:t> </a:t>
            </a:r>
            <a:r>
              <a:rPr lang="es-ES_tradnl" sz="1200" dirty="0" err="1"/>
              <a:t>Psiquiatr</a:t>
            </a:r>
            <a:r>
              <a:rPr lang="es-ES_tradnl" sz="1200" dirty="0"/>
              <a:t> 2008;30:132-5 </a:t>
            </a:r>
            <a:r>
              <a:rPr lang="fr-CH" sz="1200" dirty="0" smtClean="0"/>
              <a:t>; Kampman et al., </a:t>
            </a:r>
            <a:r>
              <a:rPr lang="en-US" sz="1200" dirty="0"/>
              <a:t>Drug Alcohol Depend 2004;75:233-</a:t>
            </a:r>
            <a:r>
              <a:rPr lang="en-US" sz="1200" dirty="0" smtClean="0"/>
              <a:t>40; </a:t>
            </a:r>
          </a:p>
          <a:p>
            <a:r>
              <a:rPr lang="en-US" sz="1200" dirty="0" smtClean="0"/>
              <a:t>Johnson et al., </a:t>
            </a:r>
            <a:r>
              <a:rPr lang="pl-PL" sz="1200" dirty="0"/>
              <a:t>JAMA Psychiatry 2013;70:1338-</a:t>
            </a:r>
            <a:r>
              <a:rPr lang="pl-PL" sz="1200" dirty="0" smtClean="0"/>
              <a:t>46; </a:t>
            </a:r>
            <a:r>
              <a:rPr lang="pl-PL" sz="1200" dirty="0" err="1" smtClean="0"/>
              <a:t>Mariani</a:t>
            </a:r>
            <a:r>
              <a:rPr lang="pl-PL" sz="1200" dirty="0" smtClean="0"/>
              <a:t> et al., </a:t>
            </a:r>
            <a:r>
              <a:rPr lang="pl-PL" sz="1200" dirty="0" err="1" smtClean="0"/>
              <a:t>Biol</a:t>
            </a:r>
            <a:r>
              <a:rPr lang="pl-PL" sz="1200" dirty="0" smtClean="0"/>
              <a:t> </a:t>
            </a:r>
            <a:r>
              <a:rPr lang="pl-PL" sz="1200" dirty="0"/>
              <a:t>Psychiatry 2012;72:950-</a:t>
            </a:r>
            <a:r>
              <a:rPr lang="pl-PL" sz="1200" dirty="0" smtClean="0"/>
              <a:t>6; </a:t>
            </a:r>
          </a:p>
          <a:p>
            <a:r>
              <a:rPr lang="pl-PL" sz="1200" dirty="0" err="1" smtClean="0"/>
              <a:t>Kampman</a:t>
            </a:r>
            <a:r>
              <a:rPr lang="pl-PL" sz="1200" dirty="0" smtClean="0"/>
              <a:t> et al., </a:t>
            </a:r>
            <a:r>
              <a:rPr lang="nl-NL" sz="1200" dirty="0"/>
              <a:t>Drug Alcohol Depend 2013;133:94-</a:t>
            </a:r>
            <a:r>
              <a:rPr lang="nl-NL" sz="1200" dirty="0" smtClean="0"/>
              <a:t>9; </a:t>
            </a:r>
            <a:r>
              <a:rPr lang="nl-NL" sz="1200" dirty="0" err="1" smtClean="0"/>
              <a:t>Umbricht</a:t>
            </a:r>
            <a:r>
              <a:rPr lang="nl-NL" sz="1200" dirty="0" smtClean="0"/>
              <a:t> et al., </a:t>
            </a:r>
            <a:r>
              <a:rPr lang="nl-NL" sz="1200" dirty="0"/>
              <a:t>Drug Alcohol Depend 2014;140:92-</a:t>
            </a:r>
            <a:r>
              <a:rPr lang="nl-NL" sz="1200" dirty="0" smtClean="0"/>
              <a:t>100</a:t>
            </a:r>
            <a:endParaRPr 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232506636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dirty="0" smtClean="0">
                <a:solidFill>
                  <a:srgbClr val="7F7F7F"/>
                </a:solidFill>
              </a:rPr>
              <a:t>Baclofène pour héroïne</a:t>
            </a:r>
            <a:endParaRPr lang="fr-FR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914400" y="1778000"/>
            <a:ext cx="7792156" cy="2885777"/>
          </a:xfrm>
        </p:spPr>
        <p:txBody>
          <a:bodyPr wrap="square">
            <a:normAutofit/>
          </a:bodyPr>
          <a:lstStyle/>
          <a:p>
            <a:pPr marL="285750" indent="-285750">
              <a:spcAft>
                <a:spcPts val="2400"/>
              </a:spcAft>
              <a:buClr>
                <a:srgbClr val="EA81E9"/>
              </a:buClr>
              <a:buSzPct val="100000"/>
              <a:buBlip>
                <a:blip r:embed="rId2"/>
              </a:buBlip>
            </a:pPr>
            <a:r>
              <a:rPr lang="fr-FR" sz="2000" dirty="0" smtClean="0"/>
              <a:t>Perturbe</a:t>
            </a:r>
            <a:r>
              <a:rPr lang="fr-FR" sz="2000" b="1" dirty="0" smtClean="0"/>
              <a:t> </a:t>
            </a:r>
            <a:r>
              <a:rPr lang="fr-FR" sz="2000" dirty="0" smtClean="0"/>
              <a:t>la reconsolidation de récompenses conditionnées </a:t>
            </a:r>
          </a:p>
          <a:p>
            <a:pPr marL="638175" indent="-285750">
              <a:spcAft>
                <a:spcPts val="2400"/>
              </a:spcAft>
              <a:buClr>
                <a:srgbClr val="EA81E9"/>
              </a:buClr>
              <a:buSzPct val="100000"/>
              <a:buBlip>
                <a:blip r:embed="rId2"/>
              </a:buBlip>
            </a:pPr>
            <a:r>
              <a:rPr lang="fr-FR" sz="2000" dirty="0" smtClean="0"/>
              <a:t>facilite l‘extinction de la CPP induite par morphine en cas d‘administration </a:t>
            </a:r>
            <a:r>
              <a:rPr lang="fr-FR" sz="2000" i="1" dirty="0" smtClean="0"/>
              <a:t>post-session</a:t>
            </a:r>
          </a:p>
          <a:p>
            <a:pPr marL="285750" indent="-285750">
              <a:spcAft>
                <a:spcPts val="2400"/>
              </a:spcAft>
              <a:buClr>
                <a:srgbClr val="EA81E9"/>
              </a:buClr>
              <a:buSzPct val="100000"/>
              <a:buBlip>
                <a:blip r:embed="rId2"/>
              </a:buBlip>
            </a:pPr>
            <a:r>
              <a:rPr lang="fr-FR" sz="2000" dirty="0" smtClean="0"/>
              <a:t>Inhibe la CPP et le rétablissement de consommation par stress </a:t>
            </a:r>
          </a:p>
          <a:p>
            <a:pPr marL="285750" indent="-285750">
              <a:spcAft>
                <a:spcPts val="2400"/>
              </a:spcAft>
              <a:buClr>
                <a:srgbClr val="EA81E9"/>
              </a:buClr>
              <a:buSzPct val="100000"/>
              <a:buBlip>
                <a:blip r:embed="rId2"/>
              </a:buBlip>
            </a:pPr>
            <a:r>
              <a:rPr lang="fr-FR" sz="2000" dirty="0" smtClean="0"/>
              <a:t>Mais: en fonction du schéma d‘administration ➛ effets inverses</a:t>
            </a:r>
            <a:endParaRPr lang="fr-FR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5953123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fr-FR" sz="1050" smtClean="0"/>
              <a:t>Meng et al., Psychopharmacology 2014;231:27-36; Ramshini  et al., Int J Prev Med 2013;4:158-64  </a:t>
            </a:r>
          </a:p>
          <a:p>
            <a:endParaRPr lang="fr-FR" sz="1050"/>
          </a:p>
        </p:txBody>
      </p:sp>
    </p:spTree>
    <p:extLst>
      <p:ext uri="{BB962C8B-B14F-4D97-AF65-F5344CB8AC3E}">
        <p14:creationId xmlns:p14="http://schemas.microsoft.com/office/powerpoint/2010/main" val="25171515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107721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b="1" smtClean="0">
                <a:solidFill>
                  <a:srgbClr val="7F7F7F"/>
                </a:solidFill>
              </a:rPr>
              <a:t>Varenicline chez le patient addict aux opiacés</a:t>
            </a:r>
            <a:endParaRPr lang="fr-FR" sz="3200" b="1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821793" y="1868049"/>
            <a:ext cx="7606244" cy="3296618"/>
          </a:xfrm>
        </p:spPr>
        <p:txBody>
          <a:bodyPr wrap="square">
            <a:noAutofit/>
          </a:bodyPr>
          <a:lstStyle/>
          <a:p>
            <a:pPr>
              <a:lnSpc>
                <a:spcPct val="140000"/>
              </a:lnSpc>
              <a:buClr>
                <a:srgbClr val="EA81E9"/>
              </a:buClr>
            </a:pPr>
            <a:r>
              <a:rPr lang="fr-FR" sz="2000" dirty="0" smtClean="0"/>
              <a:t>RCT</a:t>
            </a:r>
          </a:p>
          <a:p>
            <a:pPr marL="180975" indent="-180975">
              <a:lnSpc>
                <a:spcPct val="140000"/>
              </a:lnSpc>
              <a:buClr>
                <a:srgbClr val="EA81E9"/>
              </a:buClr>
              <a:buChar char="•"/>
            </a:pPr>
            <a:r>
              <a:rPr lang="fr-FR" sz="2000" dirty="0" smtClean="0"/>
              <a:t>Patients douleurs chroniques dépendants</a:t>
            </a:r>
          </a:p>
          <a:p>
            <a:pPr marL="180975" indent="-180975">
              <a:lnSpc>
                <a:spcPct val="140000"/>
              </a:lnSpc>
              <a:buClr>
                <a:srgbClr val="EA81E9"/>
              </a:buClr>
              <a:buChar char="•"/>
            </a:pPr>
            <a:r>
              <a:rPr lang="fr-FR" sz="2000" dirty="0" smtClean="0"/>
              <a:t>facilite le sevrage </a:t>
            </a:r>
          </a:p>
          <a:p>
            <a:pPr marL="180975" indent="-180975">
              <a:lnSpc>
                <a:spcPct val="140000"/>
              </a:lnSpc>
              <a:buClr>
                <a:srgbClr val="EA81E9"/>
              </a:buClr>
              <a:buChar char="•"/>
            </a:pPr>
            <a:endParaRPr lang="fr-FR" sz="2000" dirty="0" smtClean="0"/>
          </a:p>
          <a:p>
            <a:pPr marL="180975" indent="-180975">
              <a:lnSpc>
                <a:spcPct val="14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en cours : RCT (Phase II) pour évaluer l‘utilité dans l‘addiction</a:t>
            </a:r>
          </a:p>
          <a:p>
            <a:pPr marL="180975" indent="-180975">
              <a:lnSpc>
                <a:spcPct val="140000"/>
              </a:lnSpc>
              <a:buClr>
                <a:srgbClr val="EA81E9"/>
              </a:buClr>
              <a:buChar char="•"/>
            </a:pPr>
            <a:endParaRPr lang="fr-FR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7656838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fr-FR" sz="1050" smtClean="0"/>
              <a:t>Hooten  &amp; Warner, Addict Behav 2015;42:69-72 ; Rodriıguez-Arias et al., Expert Opin. Investig. Drugs 2015; 24(11):1</a:t>
            </a:r>
            <a:r>
              <a:rPr lang="fr-FR" sz="1050" i="1" smtClean="0"/>
              <a:t>4</a:t>
            </a:r>
            <a:r>
              <a:rPr lang="fr-FR" sz="1050" smtClean="0"/>
              <a:t>59-1</a:t>
            </a:r>
            <a:r>
              <a:rPr lang="fr-FR" sz="1050" i="1" smtClean="0"/>
              <a:t>472 </a:t>
            </a:r>
            <a:r>
              <a:rPr lang="fr-FR" sz="1050" smtClean="0"/>
              <a:t>  </a:t>
            </a:r>
            <a:endParaRPr lang="fr-FR" sz="1050"/>
          </a:p>
        </p:txBody>
      </p:sp>
    </p:spTree>
    <p:extLst>
      <p:ext uri="{BB962C8B-B14F-4D97-AF65-F5344CB8AC3E}">
        <p14:creationId xmlns:p14="http://schemas.microsoft.com/office/powerpoint/2010/main" val="150903735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smtClean="0">
                <a:solidFill>
                  <a:srgbClr val="7F7F7F"/>
                </a:solidFill>
              </a:rPr>
              <a:t>Varenicline et alcool </a:t>
            </a:r>
            <a:endParaRPr lang="fr-FR" sz="4400" b="1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31129" y="1384297"/>
            <a:ext cx="8229600" cy="3371147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Proposé pour traitement alcool </a:t>
            </a:r>
          </a:p>
          <a:p>
            <a:pPr marL="457200" indent="-45720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Hypothèse: ↓ libération DA dans </a:t>
            </a:r>
            <a:r>
              <a:rPr lang="fr-FR" sz="2000" dirty="0" err="1" smtClean="0"/>
              <a:t>NAc</a:t>
            </a:r>
            <a:r>
              <a:rPr lang="fr-FR" sz="2000" dirty="0" smtClean="0"/>
              <a:t> sous alcool</a:t>
            </a:r>
          </a:p>
          <a:p>
            <a:pPr marL="457200" indent="-45720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Plusieurs RCT</a:t>
            </a:r>
          </a:p>
          <a:p>
            <a:pPr marL="457200" indent="-45720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Patients dépendants et non-dépendants</a:t>
            </a:r>
          </a:p>
          <a:p>
            <a:pPr marL="457200" indent="-45720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2 études incluant des groupes de non-fumeurs</a:t>
            </a:r>
          </a:p>
          <a:p>
            <a:pPr marL="457200" indent="-45720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Effet </a:t>
            </a:r>
            <a:r>
              <a:rPr lang="fr-FR" sz="2000" dirty="0" err="1" smtClean="0"/>
              <a:t>Varenicline</a:t>
            </a:r>
            <a:r>
              <a:rPr lang="fr-FR" sz="2000" dirty="0" smtClean="0"/>
              <a:t> parfois indépendant de l‘effet sur la fumée</a:t>
            </a:r>
          </a:p>
          <a:p>
            <a:pPr marL="457200" indent="-45720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err="1" smtClean="0"/>
              <a:t>Effect</a:t>
            </a:r>
            <a:r>
              <a:rPr lang="fr-FR" sz="2000" dirty="0" smtClean="0"/>
              <a:t> size </a:t>
            </a:r>
            <a:r>
              <a:rPr lang="fr-FR" sz="2000" i="1" dirty="0" smtClean="0"/>
              <a:t>d </a:t>
            </a:r>
            <a:r>
              <a:rPr lang="fr-FR" sz="2000" dirty="0" smtClean="0"/>
              <a:t>= 0.3–0.5</a:t>
            </a:r>
          </a:p>
          <a:p>
            <a:pPr marL="457200" indent="-45720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FR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431129" y="5034425"/>
            <a:ext cx="8036215" cy="9002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050" dirty="0"/>
              <a:t>Mitchell </a:t>
            </a:r>
            <a:r>
              <a:rPr lang="fr-FR" sz="1050" dirty="0" smtClean="0"/>
              <a:t>et al., </a:t>
            </a:r>
            <a:r>
              <a:rPr lang="fr-FR" sz="1050" dirty="0" err="1" smtClean="0"/>
              <a:t>Psychopharmacology</a:t>
            </a:r>
            <a:r>
              <a:rPr lang="fr-FR" sz="1050" dirty="0" smtClean="0"/>
              <a:t> 2012</a:t>
            </a:r>
            <a:r>
              <a:rPr lang="fr-FR" sz="1050" dirty="0"/>
              <a:t>; 223: </a:t>
            </a:r>
            <a:r>
              <a:rPr lang="fr-FR" sz="1050" dirty="0" smtClean="0"/>
              <a:t>299–306; </a:t>
            </a:r>
            <a:r>
              <a:rPr lang="fr-FR" sz="1050" dirty="0" err="1" smtClean="0"/>
              <a:t>Childs</a:t>
            </a:r>
            <a:r>
              <a:rPr lang="fr-FR" sz="1050" dirty="0" smtClean="0"/>
              <a:t> et </a:t>
            </a:r>
            <a:r>
              <a:rPr lang="fr-FR" sz="1050" dirty="0"/>
              <a:t>al. </a:t>
            </a:r>
            <a:r>
              <a:rPr lang="fr-FR" sz="1050" dirty="0" err="1" smtClean="0"/>
              <a:t>Alcohol</a:t>
            </a:r>
            <a:r>
              <a:rPr lang="fr-FR" sz="1050" dirty="0" smtClean="0"/>
              <a:t> </a:t>
            </a:r>
            <a:r>
              <a:rPr lang="fr-FR" sz="1050" dirty="0"/>
              <a:t>Clin </a:t>
            </a:r>
            <a:r>
              <a:rPr lang="fr-FR" sz="1050" dirty="0" err="1"/>
              <a:t>Exp</a:t>
            </a:r>
            <a:r>
              <a:rPr lang="fr-FR" sz="1050" dirty="0"/>
              <a:t> </a:t>
            </a:r>
            <a:r>
              <a:rPr lang="fr-FR" sz="1050" dirty="0" err="1"/>
              <a:t>Res</a:t>
            </a:r>
            <a:r>
              <a:rPr lang="fr-FR" sz="1050" dirty="0"/>
              <a:t> 2012; 36: </a:t>
            </a:r>
            <a:r>
              <a:rPr lang="fr-FR" sz="1050" dirty="0" smtClean="0"/>
              <a:t>906–914; </a:t>
            </a:r>
            <a:r>
              <a:rPr lang="fr-FR" sz="1050" dirty="0" err="1" smtClean="0"/>
              <a:t>Fucito</a:t>
            </a:r>
            <a:r>
              <a:rPr lang="fr-FR" sz="1050" dirty="0" smtClean="0"/>
              <a:t> al</a:t>
            </a:r>
            <a:r>
              <a:rPr lang="fr-FR" sz="1050" dirty="0"/>
              <a:t>. </a:t>
            </a:r>
            <a:r>
              <a:rPr lang="fr-FR" sz="1050" dirty="0" err="1" smtClean="0"/>
              <a:t>Psychopharmacology</a:t>
            </a:r>
            <a:r>
              <a:rPr lang="fr-FR" sz="1050" dirty="0" smtClean="0"/>
              <a:t> 2011</a:t>
            </a:r>
            <a:r>
              <a:rPr lang="fr-FR" sz="1050" dirty="0"/>
              <a:t>; </a:t>
            </a:r>
            <a:r>
              <a:rPr lang="fr-FR" sz="1050" dirty="0" smtClean="0"/>
              <a:t>215</a:t>
            </a:r>
            <a:r>
              <a:rPr lang="fr-FR" sz="1050" dirty="0"/>
              <a:t>: </a:t>
            </a:r>
            <a:r>
              <a:rPr lang="fr-FR" sz="1050" dirty="0" smtClean="0"/>
              <a:t>655–663; Hays et </a:t>
            </a:r>
            <a:r>
              <a:rPr lang="fr-FR" sz="1050" dirty="0"/>
              <a:t>al. </a:t>
            </a:r>
            <a:r>
              <a:rPr lang="fr-FR" sz="1050" dirty="0" smtClean="0"/>
              <a:t>J </a:t>
            </a:r>
            <a:r>
              <a:rPr lang="fr-FR" sz="1050" dirty="0" err="1"/>
              <a:t>Subst</a:t>
            </a:r>
            <a:r>
              <a:rPr lang="fr-FR" sz="1050" dirty="0"/>
              <a:t> Abuse </a:t>
            </a:r>
            <a:r>
              <a:rPr lang="fr-FR" sz="1050" dirty="0" err="1"/>
              <a:t>Treat</a:t>
            </a:r>
            <a:r>
              <a:rPr lang="fr-FR" sz="1050" dirty="0"/>
              <a:t> 2011; 40: </a:t>
            </a:r>
            <a:r>
              <a:rPr lang="fr-FR" sz="1050" dirty="0" smtClean="0"/>
              <a:t>102–107; </a:t>
            </a:r>
            <a:r>
              <a:rPr lang="fr-FR" sz="1050" dirty="0" err="1" smtClean="0"/>
              <a:t>Litten</a:t>
            </a:r>
            <a:r>
              <a:rPr lang="fr-FR" sz="1050" dirty="0" smtClean="0"/>
              <a:t> et </a:t>
            </a:r>
            <a:r>
              <a:rPr lang="fr-FR" sz="1050" dirty="0"/>
              <a:t>al. </a:t>
            </a:r>
            <a:r>
              <a:rPr lang="fr-FR" sz="1050" dirty="0" smtClean="0"/>
              <a:t>J </a:t>
            </a:r>
            <a:r>
              <a:rPr lang="fr-FR" sz="1050" dirty="0" err="1"/>
              <a:t>Addict</a:t>
            </a:r>
            <a:r>
              <a:rPr lang="fr-FR" sz="1050" dirty="0"/>
              <a:t> Med 2013; 7: </a:t>
            </a:r>
            <a:r>
              <a:rPr lang="fr-FR" sz="1050" dirty="0" smtClean="0"/>
              <a:t>277–286; McKee SA et </a:t>
            </a:r>
            <a:r>
              <a:rPr lang="fr-FR" sz="1050" dirty="0"/>
              <a:t>al. </a:t>
            </a:r>
            <a:r>
              <a:rPr lang="fr-FR" sz="1050" dirty="0" err="1" smtClean="0"/>
              <a:t>Biol</a:t>
            </a:r>
            <a:r>
              <a:rPr lang="fr-FR" sz="1050" dirty="0" smtClean="0"/>
              <a:t> </a:t>
            </a:r>
            <a:r>
              <a:rPr lang="fr-FR" sz="1050" dirty="0" err="1"/>
              <a:t>Psychiatry</a:t>
            </a:r>
            <a:r>
              <a:rPr lang="fr-FR" sz="1050" dirty="0"/>
              <a:t> 2009; </a:t>
            </a:r>
            <a:r>
              <a:rPr lang="fr-FR" sz="1050" dirty="0" smtClean="0"/>
              <a:t>66</a:t>
            </a:r>
            <a:r>
              <a:rPr lang="fr-FR" sz="1050" dirty="0"/>
              <a:t>: </a:t>
            </a:r>
            <a:r>
              <a:rPr lang="fr-FR" sz="1050" dirty="0" smtClean="0"/>
              <a:t>185–190; </a:t>
            </a:r>
            <a:r>
              <a:rPr lang="fr-FR" sz="1050" dirty="0" err="1" smtClean="0"/>
              <a:t>Meszaros</a:t>
            </a:r>
            <a:r>
              <a:rPr lang="fr-FR" sz="1050" dirty="0" smtClean="0"/>
              <a:t> al</a:t>
            </a:r>
            <a:r>
              <a:rPr lang="fr-FR" sz="1050" dirty="0"/>
              <a:t>. </a:t>
            </a:r>
            <a:r>
              <a:rPr lang="fr-FR" sz="1050" dirty="0" smtClean="0"/>
              <a:t>J </a:t>
            </a:r>
            <a:r>
              <a:rPr lang="fr-FR" sz="1050" dirty="0"/>
              <a:t>Clin </a:t>
            </a:r>
            <a:r>
              <a:rPr lang="fr-FR" sz="1050" dirty="0" err="1"/>
              <a:t>Psychopharmacol</a:t>
            </a:r>
            <a:r>
              <a:rPr lang="fr-FR" sz="1050" dirty="0"/>
              <a:t> 2013; 33: </a:t>
            </a:r>
            <a:r>
              <a:rPr lang="fr-FR" sz="1050" dirty="0" smtClean="0"/>
              <a:t>243–247; </a:t>
            </a:r>
          </a:p>
          <a:p>
            <a:r>
              <a:rPr lang="fr-FR" sz="1050" dirty="0" err="1" smtClean="0"/>
              <a:t>Plebani</a:t>
            </a:r>
            <a:r>
              <a:rPr lang="fr-FR" sz="1050" dirty="0" smtClean="0"/>
              <a:t> al. Drug </a:t>
            </a:r>
            <a:r>
              <a:rPr lang="fr-FR" sz="1050" dirty="0" err="1"/>
              <a:t>Alcohol</a:t>
            </a:r>
            <a:r>
              <a:rPr lang="fr-FR" sz="1050" dirty="0"/>
              <a:t> </a:t>
            </a:r>
            <a:r>
              <a:rPr lang="fr-FR" sz="1050" dirty="0" err="1"/>
              <a:t>Depend</a:t>
            </a:r>
            <a:r>
              <a:rPr lang="fr-FR" sz="1050" dirty="0"/>
              <a:t> 2013; 133: </a:t>
            </a:r>
            <a:r>
              <a:rPr lang="fr-FR" sz="1050" dirty="0" smtClean="0"/>
              <a:t>754–758; </a:t>
            </a:r>
            <a:r>
              <a:rPr lang="fr-FR" sz="1050" dirty="0" err="1" smtClean="0"/>
              <a:t>Plebani</a:t>
            </a:r>
            <a:r>
              <a:rPr lang="fr-FR" sz="1050" dirty="0" smtClean="0"/>
              <a:t> et </a:t>
            </a:r>
            <a:r>
              <a:rPr lang="fr-FR" sz="1050" dirty="0"/>
              <a:t>al. </a:t>
            </a:r>
            <a:r>
              <a:rPr lang="fr-FR" sz="1050" dirty="0" smtClean="0"/>
              <a:t>Drug </a:t>
            </a:r>
            <a:r>
              <a:rPr lang="fr-FR" sz="1050" dirty="0" err="1"/>
              <a:t>Alcohol</a:t>
            </a:r>
            <a:r>
              <a:rPr lang="fr-FR" sz="1050" dirty="0"/>
              <a:t> </a:t>
            </a:r>
            <a:r>
              <a:rPr lang="fr-FR" sz="1050" dirty="0" err="1"/>
              <a:t>Depend</a:t>
            </a:r>
            <a:r>
              <a:rPr lang="fr-FR" sz="1050" dirty="0"/>
              <a:t> 2012; 121: </a:t>
            </a:r>
            <a:r>
              <a:rPr lang="fr-FR" sz="1050" dirty="0" smtClean="0"/>
              <a:t>163–166;</a:t>
            </a:r>
          </a:p>
          <a:p>
            <a:r>
              <a:rPr lang="fr-FR" sz="1050" dirty="0" smtClean="0"/>
              <a:t> Erwin &amp; </a:t>
            </a:r>
            <a:r>
              <a:rPr lang="fr-FR" sz="1050" dirty="0" err="1" smtClean="0"/>
              <a:t>Slaton</a:t>
            </a:r>
            <a:r>
              <a:rPr lang="fr-FR" sz="1050" dirty="0" smtClean="0"/>
              <a:t>. </a:t>
            </a:r>
            <a:r>
              <a:rPr lang="fr-FR" sz="1050" dirty="0"/>
              <a:t>Ann </a:t>
            </a:r>
            <a:r>
              <a:rPr lang="fr-FR" sz="1050" dirty="0" err="1"/>
              <a:t>Pharmacother</a:t>
            </a:r>
            <a:r>
              <a:rPr lang="fr-FR" sz="1050" dirty="0"/>
              <a:t> 2014; 48: 1445–1455 </a:t>
            </a:r>
          </a:p>
        </p:txBody>
      </p:sp>
    </p:spTree>
    <p:extLst>
      <p:ext uri="{BB962C8B-B14F-4D97-AF65-F5344CB8AC3E}">
        <p14:creationId xmlns:p14="http://schemas.microsoft.com/office/powerpoint/2010/main" val="423498554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87716" y="951966"/>
            <a:ext cx="7383682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 smtClean="0">
                <a:solidFill>
                  <a:srgbClr val="7F7F7F"/>
                </a:solidFill>
              </a:rPr>
              <a:t>Approche de novo</a:t>
            </a:r>
            <a:endParaRPr lang="fr-CH" sz="4000" b="1" dirty="0">
              <a:solidFill>
                <a:srgbClr val="7F7F7F"/>
              </a:solidFill>
            </a:endParaRPr>
          </a:p>
        </p:txBody>
      </p:sp>
      <p:grpSp>
        <p:nvGrpSpPr>
          <p:cNvPr id="14" name="Gruppierung 13"/>
          <p:cNvGrpSpPr/>
          <p:nvPr/>
        </p:nvGrpSpPr>
        <p:grpSpPr>
          <a:xfrm>
            <a:off x="821793" y="1659853"/>
            <a:ext cx="3557764" cy="2587075"/>
            <a:chOff x="821793" y="1659853"/>
            <a:chExt cx="3557764" cy="2587075"/>
          </a:xfrm>
        </p:grpSpPr>
        <p:sp>
          <p:nvSpPr>
            <p:cNvPr id="3" name="Textfeld 2"/>
            <p:cNvSpPr txBox="1"/>
            <p:nvPr/>
          </p:nvSpPr>
          <p:spPr>
            <a:xfrm>
              <a:off x="821793" y="3323600"/>
              <a:ext cx="2123013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vrai de novo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i="1" dirty="0" smtClean="0">
                  <a:solidFill>
                    <a:srgbClr val="000000"/>
                  </a:solidFill>
                </a:rPr>
                <a:t>nouvelle substance 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i="1" dirty="0" smtClean="0">
                  <a:solidFill>
                    <a:srgbClr val="000000"/>
                  </a:solidFill>
                </a:rPr>
                <a:t>nouvelle cible</a:t>
              </a:r>
              <a:endParaRPr kumimoji="0" lang="fr-FR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cxnSp>
          <p:nvCxnSpPr>
            <p:cNvPr id="8" name="Gewinkelte Verbindung 7"/>
            <p:cNvCxnSpPr>
              <a:stCxn id="4" idx="2"/>
              <a:endCxn id="3" idx="0"/>
            </p:cNvCxnSpPr>
            <p:nvPr/>
          </p:nvCxnSpPr>
          <p:spPr>
            <a:xfrm rot="5400000">
              <a:off x="2299555" y="1243598"/>
              <a:ext cx="1663748" cy="2496257"/>
            </a:xfrm>
            <a:prstGeom prst="bentConnector3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5" name="Gruppierung 14"/>
          <p:cNvGrpSpPr/>
          <p:nvPr/>
        </p:nvGrpSpPr>
        <p:grpSpPr>
          <a:xfrm>
            <a:off x="4379557" y="1659852"/>
            <a:ext cx="3557764" cy="2587076"/>
            <a:chOff x="4379557" y="1659852"/>
            <a:chExt cx="3557764" cy="2587076"/>
          </a:xfrm>
        </p:grpSpPr>
        <p:sp>
          <p:nvSpPr>
            <p:cNvPr id="6" name="Textfeld 5"/>
            <p:cNvSpPr txBox="1"/>
            <p:nvPr/>
          </p:nvSpPr>
          <p:spPr>
            <a:xfrm>
              <a:off x="5814308" y="3323600"/>
              <a:ext cx="2123013" cy="923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me </a:t>
              </a:r>
              <a:r>
                <a:rPr kumimoji="0" lang="fr-FR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too</a:t>
              </a:r>
              <a:endPara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800" i="1" dirty="0" smtClean="0">
                  <a:solidFill>
                    <a:srgbClr val="000000"/>
                  </a:solidFill>
                </a:rPr>
                <a:t>nouvelle substance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i="1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Arial"/>
                </a:rPr>
                <a:t>ancienne cible</a:t>
              </a:r>
            </a:p>
          </p:txBody>
        </p:sp>
        <p:cxnSp>
          <p:nvCxnSpPr>
            <p:cNvPr id="11" name="Gewinkelte Verbindung 10"/>
            <p:cNvCxnSpPr>
              <a:stCxn id="4" idx="2"/>
              <a:endCxn id="6" idx="0"/>
            </p:cNvCxnSpPr>
            <p:nvPr/>
          </p:nvCxnSpPr>
          <p:spPr>
            <a:xfrm rot="16200000" flipH="1">
              <a:off x="4795812" y="1243597"/>
              <a:ext cx="1663748" cy="2496258"/>
            </a:xfrm>
            <a:prstGeom prst="bentConnector3">
              <a:avLst>
                <a:gd name="adj1" fmla="val 50000"/>
              </a:avLst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23479532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551579" y="1714935"/>
            <a:ext cx="212301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vrai de novo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i="1" dirty="0" smtClean="0">
                <a:solidFill>
                  <a:srgbClr val="000000"/>
                </a:solidFill>
              </a:rPr>
              <a:t>nouvelle substance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800" i="1" dirty="0" smtClean="0">
                <a:solidFill>
                  <a:srgbClr val="000000"/>
                </a:solidFill>
              </a:rPr>
              <a:t>nouvelle cible</a:t>
            </a:r>
            <a:endParaRPr kumimoji="0" lang="fr-FR" sz="1800" b="0" i="1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845" y="3429000"/>
            <a:ext cx="3759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1681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Thérapie d’extinction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0311" y="1255248"/>
            <a:ext cx="8229600" cy="790863"/>
          </a:xfrm>
        </p:spPr>
        <p:txBody>
          <a:bodyPr wrap="square">
            <a:normAutofit/>
          </a:bodyPr>
          <a:lstStyle/>
          <a:p>
            <a:pPr marL="180975" indent="-180975">
              <a:buClr>
                <a:srgbClr val="EA81E9"/>
              </a:buClr>
              <a:buChar char="•"/>
            </a:pPr>
            <a:r>
              <a:rPr lang="de-DE" sz="1600" dirty="0" err="1" smtClean="0"/>
              <a:t>Mémoire</a:t>
            </a:r>
            <a:r>
              <a:rPr lang="de-DE" sz="1600" dirty="0" smtClean="0"/>
              <a:t> „</a:t>
            </a:r>
            <a:r>
              <a:rPr lang="de-DE" sz="1600" dirty="0" err="1" smtClean="0"/>
              <a:t>addictive</a:t>
            </a:r>
            <a:r>
              <a:rPr lang="de-DE" sz="1600" dirty="0" smtClean="0"/>
              <a:t>“ </a:t>
            </a:r>
            <a:r>
              <a:rPr lang="de-DE" sz="1600" dirty="0" err="1" smtClean="0"/>
              <a:t>peut</a:t>
            </a:r>
            <a:r>
              <a:rPr lang="de-DE" sz="1600" dirty="0" smtClean="0"/>
              <a:t> </a:t>
            </a:r>
            <a:r>
              <a:rPr lang="de-DE" sz="1600" dirty="0" err="1" smtClean="0"/>
              <a:t>être</a:t>
            </a:r>
            <a:r>
              <a:rPr lang="de-DE" sz="1600" dirty="0" smtClean="0"/>
              <a:t> </a:t>
            </a:r>
            <a:r>
              <a:rPr lang="de-DE" sz="1600" dirty="0" err="1" smtClean="0"/>
              <a:t>éffacée</a:t>
            </a:r>
            <a:r>
              <a:rPr lang="de-DE" sz="1600" dirty="0" smtClean="0"/>
              <a:t> par </a:t>
            </a:r>
            <a:r>
              <a:rPr lang="de-DE" sz="1600" dirty="0" err="1" smtClean="0"/>
              <a:t>perturbation</a:t>
            </a:r>
            <a:r>
              <a:rPr lang="de-DE" sz="1600" dirty="0" smtClean="0"/>
              <a:t> de la </a:t>
            </a:r>
            <a:r>
              <a:rPr lang="de-DE" sz="1600" dirty="0" err="1" smtClean="0"/>
              <a:t>reconsolidation</a:t>
            </a:r>
            <a:r>
              <a:rPr lang="de-DE" sz="1600" dirty="0" smtClean="0"/>
              <a:t> </a:t>
            </a:r>
            <a:r>
              <a:rPr lang="de-DE" sz="1600" dirty="0" err="1" smtClean="0"/>
              <a:t>après</a:t>
            </a:r>
            <a:r>
              <a:rPr lang="de-DE" sz="1600" dirty="0" smtClean="0"/>
              <a:t> </a:t>
            </a:r>
            <a:r>
              <a:rPr lang="de-DE" sz="1600" dirty="0" err="1" smtClean="0"/>
              <a:t>réactivation</a:t>
            </a:r>
            <a:endParaRPr lang="en-US" sz="1600" dirty="0"/>
          </a:p>
        </p:txBody>
      </p:sp>
      <p:sp>
        <p:nvSpPr>
          <p:cNvPr id="16" name="Abgerundetes Rechteck 15"/>
          <p:cNvSpPr/>
          <p:nvPr/>
        </p:nvSpPr>
        <p:spPr>
          <a:xfrm>
            <a:off x="1255519" y="3221469"/>
            <a:ext cx="2005943" cy="10389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5400" cap="flat">
            <a:solidFill>
              <a:srgbClr val="FFFFFF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Mémoire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dirty="0" smtClean="0">
                <a:solidFill>
                  <a:schemeClr val="bg1"/>
                </a:solidFill>
              </a:rPr>
              <a:t>inactive</a:t>
            </a:r>
            <a:endParaRPr kumimoji="0" lang="fr-FR" sz="1600" b="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ruppierung 27"/>
          <p:cNvGrpSpPr/>
          <p:nvPr/>
        </p:nvGrpSpPr>
        <p:grpSpPr>
          <a:xfrm>
            <a:off x="2264840" y="1861446"/>
            <a:ext cx="4916689" cy="2399005"/>
            <a:chOff x="2264840" y="1861446"/>
            <a:chExt cx="4916689" cy="2399005"/>
          </a:xfrm>
        </p:grpSpPr>
        <p:sp>
          <p:nvSpPr>
            <p:cNvPr id="17" name="Abgerundetes Rechteck 16"/>
            <p:cNvSpPr/>
            <p:nvPr/>
          </p:nvSpPr>
          <p:spPr>
            <a:xfrm>
              <a:off x="5175586" y="3221469"/>
              <a:ext cx="2005943" cy="103898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25400" cap="flat">
              <a:solidFill>
                <a:srgbClr val="FFFFFF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Mémoire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fr-FR" sz="1600" dirty="0" smtClean="0">
                  <a:solidFill>
                    <a:schemeClr val="bg1"/>
                  </a:solidFill>
                </a:rPr>
                <a:t>active</a:t>
              </a:r>
              <a:endParaRPr kumimoji="0" lang="fr-FR" sz="16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" name="Gekrümmte Verbindung 18"/>
            <p:cNvCxnSpPr>
              <a:stCxn id="16" idx="0"/>
              <a:endCxn id="17" idx="0"/>
            </p:cNvCxnSpPr>
            <p:nvPr/>
          </p:nvCxnSpPr>
          <p:spPr>
            <a:xfrm rot="5400000" flipH="1" flipV="1">
              <a:off x="4218524" y="1261436"/>
              <a:ext cx="12700" cy="3920067"/>
            </a:xfrm>
            <a:prstGeom prst="curvedConnector3">
              <a:avLst>
                <a:gd name="adj1" fmla="val 9244441"/>
              </a:avLst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" name="Textfeld 20"/>
            <p:cNvSpPr txBox="1"/>
            <p:nvPr/>
          </p:nvSpPr>
          <p:spPr>
            <a:xfrm>
              <a:off x="3701848" y="1861446"/>
              <a:ext cx="1272755" cy="36933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réactivation</a:t>
              </a:r>
            </a:p>
          </p:txBody>
        </p:sp>
      </p:grpSp>
      <p:grpSp>
        <p:nvGrpSpPr>
          <p:cNvPr id="29" name="Gruppierung 28"/>
          <p:cNvGrpSpPr/>
          <p:nvPr/>
        </p:nvGrpSpPr>
        <p:grpSpPr>
          <a:xfrm>
            <a:off x="2264841" y="4254102"/>
            <a:ext cx="3920067" cy="1414599"/>
            <a:chOff x="2264841" y="4254102"/>
            <a:chExt cx="3920067" cy="1414599"/>
          </a:xfrm>
        </p:grpSpPr>
        <p:cxnSp>
          <p:nvCxnSpPr>
            <p:cNvPr id="23" name="Gekrümmte Verbindung 22"/>
            <p:cNvCxnSpPr>
              <a:stCxn id="17" idx="2"/>
              <a:endCxn id="16" idx="2"/>
            </p:cNvCxnSpPr>
            <p:nvPr/>
          </p:nvCxnSpPr>
          <p:spPr>
            <a:xfrm rot="5400000">
              <a:off x="4218525" y="2300418"/>
              <a:ext cx="12700" cy="3920067"/>
            </a:xfrm>
            <a:prstGeom prst="curvedConnector3">
              <a:avLst>
                <a:gd name="adj1" fmla="val 10911126"/>
              </a:avLst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" name="Textfeld 26"/>
            <p:cNvSpPr txBox="1"/>
            <p:nvPr/>
          </p:nvSpPr>
          <p:spPr>
            <a:xfrm>
              <a:off x="3515705" y="5299371"/>
              <a:ext cx="1645040" cy="36933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FR" sz="18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reconsolidation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10364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359304"/>
            <a:ext cx="7383682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>
                <a:solidFill>
                  <a:srgbClr val="7F7F7F"/>
                </a:solidFill>
              </a:rPr>
              <a:t>N-</a:t>
            </a:r>
            <a:r>
              <a:rPr lang="fr-CH" sz="4000" b="1" dirty="0" smtClean="0">
                <a:solidFill>
                  <a:srgbClr val="7F7F7F"/>
                </a:solidFill>
              </a:rPr>
              <a:t>acetylcysteine et Cannabis</a:t>
            </a:r>
            <a:endParaRPr lang="fr-CH" sz="40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90119" y="1511298"/>
            <a:ext cx="7614107" cy="3187702"/>
          </a:xfrm>
        </p:spPr>
        <p:txBody>
          <a:bodyPr/>
          <a:lstStyle/>
          <a:p>
            <a:pPr marL="342900" indent="-342900">
              <a:buClr>
                <a:srgbClr val="EA81E9"/>
              </a:buClr>
              <a:buFont typeface="Arial"/>
              <a:buChar char="•"/>
            </a:pPr>
            <a:r>
              <a:rPr lang="fr-FR" sz="2400" dirty="0" smtClean="0"/>
              <a:t>Normalisation échange </a:t>
            </a:r>
            <a:r>
              <a:rPr lang="fr-FR" sz="2400" dirty="0" err="1" smtClean="0"/>
              <a:t>cysteine</a:t>
            </a:r>
            <a:r>
              <a:rPr lang="fr-FR" sz="2400" dirty="0" smtClean="0"/>
              <a:t>-glutamate</a:t>
            </a:r>
          </a:p>
          <a:p>
            <a:pPr marL="342900" indent="-342900">
              <a:buClr>
                <a:srgbClr val="EA81E9"/>
              </a:buClr>
              <a:buSzPct val="100000"/>
              <a:buBlip>
                <a:blip r:embed="rId2"/>
              </a:buBlip>
            </a:pPr>
            <a:r>
              <a:rPr lang="fr-FR" sz="2400" dirty="0"/>
              <a:t>↓ récupération recherche drogues</a:t>
            </a:r>
          </a:p>
          <a:p>
            <a:pPr marL="342900" indent="-342900">
              <a:buClr>
                <a:srgbClr val="EA81E9"/>
              </a:buClr>
              <a:buFont typeface="Arial"/>
              <a:buChar char="•"/>
            </a:pPr>
            <a:endParaRPr lang="fr-FR" sz="2400" dirty="0"/>
          </a:p>
          <a:p>
            <a:pPr marL="342900" indent="-342900">
              <a:buClr>
                <a:srgbClr val="EA81E9"/>
              </a:buClr>
              <a:buFont typeface="Arial"/>
              <a:buChar char="•"/>
            </a:pPr>
            <a:endParaRPr lang="fr-FR" sz="2400" dirty="0"/>
          </a:p>
          <a:p>
            <a:pPr marL="342900" indent="-342900">
              <a:buClr>
                <a:srgbClr val="EA81E9"/>
              </a:buClr>
              <a:buSzPct val="100000"/>
              <a:buBlip>
                <a:blip r:embed="rId3"/>
              </a:buBlip>
            </a:pPr>
            <a:r>
              <a:rPr lang="fr-FR" sz="2400" dirty="0"/>
              <a:t>étude ouverte </a:t>
            </a:r>
            <a:r>
              <a:rPr lang="fr-FR" sz="2400" dirty="0" smtClean="0"/>
              <a:t>➛ ↓ </a:t>
            </a:r>
            <a:r>
              <a:rPr lang="fr-FR" sz="2400" dirty="0"/>
              <a:t>conso et </a:t>
            </a:r>
            <a:r>
              <a:rPr lang="fr-FR" sz="2400" dirty="0" err="1"/>
              <a:t>craving</a:t>
            </a:r>
            <a:endParaRPr lang="fr-FR" sz="2400" dirty="0"/>
          </a:p>
          <a:p>
            <a:pPr marL="342900" indent="-342900">
              <a:buClr>
                <a:srgbClr val="EA81E9"/>
              </a:buClr>
              <a:buSzPct val="100000"/>
              <a:buBlip>
                <a:blip r:embed="rId3"/>
              </a:buBlip>
            </a:pPr>
            <a:r>
              <a:rPr lang="fr-FR" sz="2400" dirty="0"/>
              <a:t>RCT </a:t>
            </a:r>
            <a:r>
              <a:rPr lang="fr-FR" sz="2400" dirty="0" smtClean="0"/>
              <a:t>➛ ↓ </a:t>
            </a:r>
            <a:r>
              <a:rPr lang="fr-FR" sz="2400" dirty="0"/>
              <a:t>conso </a:t>
            </a:r>
            <a:endParaRPr lang="fr-FR" sz="2400" dirty="0" smtClean="0"/>
          </a:p>
          <a:p>
            <a:pPr marL="342900" indent="-342900">
              <a:buClr>
                <a:srgbClr val="EA81E9"/>
              </a:buClr>
              <a:buFont typeface="Arial"/>
              <a:buChar char="•"/>
            </a:pPr>
            <a:endParaRPr lang="fr-FR" sz="2400" dirty="0" smtClean="0"/>
          </a:p>
          <a:p>
            <a:pPr marL="342900" indent="-342900">
              <a:spcAft>
                <a:spcPts val="3000"/>
              </a:spcAft>
              <a:buClr>
                <a:srgbClr val="EA81E9"/>
              </a:buClr>
              <a:buFont typeface="Arial"/>
              <a:buChar char="•"/>
            </a:pPr>
            <a:endParaRPr lang="fr-FR" sz="2400" dirty="0" smtClean="0"/>
          </a:p>
          <a:p>
            <a:pPr marL="342900" indent="-342900">
              <a:buClr>
                <a:srgbClr val="EA81E9"/>
              </a:buClr>
              <a:buFont typeface="Arial"/>
              <a:buChar char="•"/>
            </a:pPr>
            <a:endParaRPr lang="fr-FR" sz="2400" dirty="0" smtClean="0"/>
          </a:p>
          <a:p>
            <a:pPr marL="342900" indent="-342900">
              <a:spcAft>
                <a:spcPts val="3000"/>
              </a:spcAft>
              <a:buClr>
                <a:srgbClr val="EA81E9"/>
              </a:buClr>
              <a:buFont typeface="Arial"/>
              <a:buChar char="•"/>
            </a:pPr>
            <a:endParaRPr lang="fr-FR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350311" y="5430337"/>
            <a:ext cx="727754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sz="1000" dirty="0" smtClean="0"/>
              <a:t>Gray et al., </a:t>
            </a:r>
            <a:r>
              <a:rPr lang="en-US" sz="1000" dirty="0"/>
              <a:t>Am J Addict 2010;2:187–</a:t>
            </a:r>
            <a:r>
              <a:rPr lang="en-US" sz="1000" dirty="0" smtClean="0"/>
              <a:t>9; </a:t>
            </a:r>
            <a:r>
              <a:rPr lang="en-US" sz="1000" dirty="0"/>
              <a:t>Gray </a:t>
            </a:r>
            <a:r>
              <a:rPr lang="en-US" sz="1000" dirty="0" smtClean="0"/>
              <a:t>et al., </a:t>
            </a:r>
            <a:r>
              <a:rPr lang="pl-PL" sz="1000" dirty="0"/>
              <a:t>Am J Psychiatry 2012;8:805–</a:t>
            </a:r>
            <a:r>
              <a:rPr lang="pl-PL" sz="1000" dirty="0" smtClean="0"/>
              <a:t>12; </a:t>
            </a:r>
            <a:r>
              <a:rPr lang="pl-PL" sz="1000" dirty="0" err="1"/>
              <a:t>McClure</a:t>
            </a:r>
            <a:r>
              <a:rPr lang="pl-PL" sz="1000" dirty="0"/>
              <a:t> </a:t>
            </a:r>
            <a:r>
              <a:rPr lang="pl-PL" sz="1000" dirty="0" smtClean="0"/>
              <a:t>et al., </a:t>
            </a:r>
            <a:r>
              <a:rPr lang="hu-HU" sz="1000" dirty="0"/>
              <a:t>CNS Drugs 2014;2:95–106 </a:t>
            </a:r>
            <a:r>
              <a:rPr lang="pl-PL" sz="1000" dirty="0" smtClean="0"/>
              <a:t> </a:t>
            </a:r>
            <a:r>
              <a:rPr lang="en-US" sz="1000" dirty="0" smtClean="0"/>
              <a:t>  </a:t>
            </a:r>
            <a:r>
              <a:rPr lang="de-DE" sz="1000" dirty="0" smtClean="0"/>
              <a:t> 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30996928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Agoniste CB pour opiacés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7342627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sz="1050" dirty="0" err="1" smtClean="0"/>
              <a:t>Katsidoni</a:t>
            </a:r>
            <a:r>
              <a:rPr lang="de-DE" sz="1050" dirty="0" smtClean="0"/>
              <a:t> et al., </a:t>
            </a:r>
            <a:r>
              <a:rPr lang="it-IT" sz="1050" dirty="0" err="1"/>
              <a:t>Addict</a:t>
            </a:r>
            <a:r>
              <a:rPr lang="it-IT" sz="1050" dirty="0"/>
              <a:t> </a:t>
            </a:r>
            <a:r>
              <a:rPr lang="it-IT" sz="1050" dirty="0" err="1"/>
              <a:t>Biol</a:t>
            </a:r>
            <a:r>
              <a:rPr lang="it-IT" sz="1050" dirty="0"/>
              <a:t> 2013;18:286-</a:t>
            </a:r>
            <a:r>
              <a:rPr lang="it-IT" sz="1050" dirty="0" smtClean="0"/>
              <a:t>96; </a:t>
            </a:r>
            <a:r>
              <a:rPr lang="de-DE" sz="1050" dirty="0" err="1"/>
              <a:t>Rodriıguez</a:t>
            </a:r>
            <a:r>
              <a:rPr lang="de-DE" sz="1050" dirty="0"/>
              <a:t>-Arias et al.,</a:t>
            </a:r>
            <a:r>
              <a:rPr lang="is-IS" sz="1050" dirty="0"/>
              <a:t> Expert Opin. Investig. Drugs 2015; 24(11):1</a:t>
            </a:r>
            <a:r>
              <a:rPr lang="is-IS" sz="1050" i="1" dirty="0"/>
              <a:t>4</a:t>
            </a:r>
            <a:r>
              <a:rPr lang="is-IS" sz="1050" dirty="0"/>
              <a:t>59-1</a:t>
            </a:r>
            <a:r>
              <a:rPr lang="is-IS" sz="1050" i="1" dirty="0"/>
              <a:t>472 </a:t>
            </a:r>
            <a:r>
              <a:rPr lang="de-DE" sz="1050" dirty="0"/>
              <a:t> </a:t>
            </a:r>
            <a:r>
              <a:rPr lang="it-IT" sz="1050" dirty="0" smtClean="0"/>
              <a:t> </a:t>
            </a:r>
            <a:endParaRPr lang="it-IT" sz="1050" dirty="0"/>
          </a:p>
        </p:txBody>
      </p:sp>
      <p:sp>
        <p:nvSpPr>
          <p:cNvPr id="7" name="Rechteck 6"/>
          <p:cNvSpPr/>
          <p:nvPr/>
        </p:nvSpPr>
        <p:spPr>
          <a:xfrm>
            <a:off x="821793" y="1591331"/>
            <a:ext cx="738368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de-DE" dirty="0"/>
              <a:t>CBD </a:t>
            </a:r>
            <a:endParaRPr lang="de-DE" dirty="0" smtClean="0"/>
          </a:p>
          <a:p>
            <a:pPr marL="342900" indent="-342900">
              <a:spcAft>
                <a:spcPts val="2400"/>
              </a:spcAft>
              <a:buSzPct val="100000"/>
              <a:buBlip>
                <a:blip r:embed="rId2"/>
              </a:buBlip>
            </a:pPr>
            <a:r>
              <a:rPr lang="de-DE" dirty="0" smtClean="0"/>
              <a:t>↓ </a:t>
            </a:r>
            <a:r>
              <a:rPr lang="de-DE" dirty="0" err="1" smtClean="0"/>
              <a:t>rétablissement</a:t>
            </a:r>
            <a:r>
              <a:rPr lang="de-DE" dirty="0" smtClean="0"/>
              <a:t> du </a:t>
            </a:r>
            <a:r>
              <a:rPr lang="de-DE" dirty="0" err="1" smtClean="0"/>
              <a:t>comportement</a:t>
            </a:r>
            <a:r>
              <a:rPr lang="de-DE" dirty="0" smtClean="0"/>
              <a:t> de </a:t>
            </a:r>
            <a:r>
              <a:rPr lang="de-DE" dirty="0" err="1" smtClean="0"/>
              <a:t>recherche</a:t>
            </a:r>
            <a:r>
              <a:rPr lang="de-DE" dirty="0" smtClean="0"/>
              <a:t> </a:t>
            </a:r>
            <a:r>
              <a:rPr lang="de-DE" dirty="0" err="1" smtClean="0"/>
              <a:t>d‘héroïne</a:t>
            </a:r>
            <a:r>
              <a:rPr lang="de-DE" dirty="0" smtClean="0"/>
              <a:t> </a:t>
            </a:r>
            <a:r>
              <a:rPr lang="de-DE" dirty="0" err="1" smtClean="0"/>
              <a:t>induite</a:t>
            </a:r>
            <a:r>
              <a:rPr lang="de-DE" dirty="0" smtClean="0"/>
              <a:t> par des </a:t>
            </a:r>
            <a:r>
              <a:rPr lang="de-DE" dirty="0" err="1" smtClean="0"/>
              <a:t>stimuli</a:t>
            </a:r>
            <a:r>
              <a:rPr lang="de-DE" dirty="0" smtClean="0"/>
              <a:t> </a:t>
            </a:r>
            <a:r>
              <a:rPr lang="de-DE" dirty="0" err="1" smtClean="0"/>
              <a:t>conditionnés</a:t>
            </a:r>
            <a:endParaRPr lang="de-DE" dirty="0"/>
          </a:p>
          <a:p>
            <a:pPr marL="342900" indent="-342900">
              <a:spcAft>
                <a:spcPts val="2400"/>
              </a:spcAft>
              <a:buSzPct val="100000"/>
              <a:buBlip>
                <a:blip r:embed="rId3"/>
              </a:buBlip>
            </a:pPr>
            <a:r>
              <a:rPr lang="de-DE" dirty="0" err="1" smtClean="0"/>
              <a:t>Etude</a:t>
            </a:r>
            <a:r>
              <a:rPr lang="de-DE" dirty="0" smtClean="0"/>
              <a:t> </a:t>
            </a:r>
            <a:r>
              <a:rPr lang="de-DE" dirty="0" err="1"/>
              <a:t>phase</a:t>
            </a:r>
            <a:r>
              <a:rPr lang="de-DE" dirty="0"/>
              <a:t> II en </a:t>
            </a:r>
            <a:r>
              <a:rPr lang="de-DE" dirty="0" err="1"/>
              <a:t>cours</a:t>
            </a:r>
            <a:r>
              <a:rPr lang="de-DE" dirty="0"/>
              <a:t> : </a:t>
            </a:r>
            <a:r>
              <a:rPr lang="de-DE" dirty="0" err="1"/>
              <a:t>effets</a:t>
            </a:r>
            <a:r>
              <a:rPr lang="de-DE" dirty="0"/>
              <a:t> </a:t>
            </a:r>
            <a:r>
              <a:rPr lang="de-DE" dirty="0" err="1"/>
              <a:t>aigus</a:t>
            </a:r>
            <a:r>
              <a:rPr lang="de-DE" dirty="0"/>
              <a:t> du CBD </a:t>
            </a:r>
            <a:r>
              <a:rPr lang="de-DE" dirty="0" err="1"/>
              <a:t>sur</a:t>
            </a:r>
            <a:r>
              <a:rPr lang="de-DE" dirty="0"/>
              <a:t> </a:t>
            </a:r>
            <a:r>
              <a:rPr lang="de-DE" i="1" dirty="0" err="1"/>
              <a:t>cue-induced</a:t>
            </a:r>
            <a:r>
              <a:rPr lang="de-DE" i="1" dirty="0"/>
              <a:t> </a:t>
            </a:r>
            <a:r>
              <a:rPr lang="de-DE" i="1" dirty="0" err="1"/>
              <a:t>craving</a:t>
            </a:r>
            <a:r>
              <a:rPr lang="de-DE" dirty="0"/>
              <a:t> </a:t>
            </a:r>
            <a:r>
              <a:rPr lang="de-DE" dirty="0" err="1"/>
              <a:t>chez</a:t>
            </a:r>
            <a:r>
              <a:rPr lang="de-DE" dirty="0"/>
              <a:t> </a:t>
            </a:r>
            <a:r>
              <a:rPr lang="de-DE" dirty="0" err="1"/>
              <a:t>patients</a:t>
            </a:r>
            <a:r>
              <a:rPr lang="de-DE" dirty="0"/>
              <a:t> </a:t>
            </a:r>
            <a:r>
              <a:rPr lang="de-DE" dirty="0" err="1"/>
              <a:t>abstinents</a:t>
            </a:r>
            <a:endParaRPr lang="de-DE" dirty="0"/>
          </a:p>
          <a:p>
            <a:pPr marL="342900" indent="-342900">
              <a:spcAft>
                <a:spcPts val="2400"/>
              </a:spcAft>
              <a:buFont typeface="Lucida Grande"/>
              <a:buChar char="➛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83835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err="1" smtClean="0">
                <a:solidFill>
                  <a:srgbClr val="7F7F7F"/>
                </a:solidFill>
              </a:rPr>
              <a:t>Megatrends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63221" y="1470246"/>
            <a:ext cx="7916689" cy="4018976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spcAft>
                <a:spcPts val="2400"/>
              </a:spcAft>
              <a:buClr>
                <a:srgbClr val="EA81E9"/>
              </a:buClr>
              <a:buChar char="•"/>
            </a:pPr>
            <a:r>
              <a:rPr lang="fr-FR" sz="2400" dirty="0"/>
              <a:t>Recherche: Block </a:t>
            </a:r>
            <a:r>
              <a:rPr lang="fr-FR" sz="2400" dirty="0" err="1"/>
              <a:t>Busters</a:t>
            </a:r>
            <a:r>
              <a:rPr lang="fr-FR" sz="2400" dirty="0"/>
              <a:t> </a:t>
            </a:r>
            <a:r>
              <a:rPr lang="fr-FR" sz="2400" dirty="0" smtClean="0"/>
              <a:t>➛ </a:t>
            </a:r>
            <a:r>
              <a:rPr lang="fr-FR" sz="2400" i="1" dirty="0"/>
              <a:t>One patient / One Drug</a:t>
            </a:r>
          </a:p>
          <a:p>
            <a:pPr marL="719138" indent="-366713">
              <a:lnSpc>
                <a:spcPct val="120000"/>
              </a:lnSpc>
              <a:spcAft>
                <a:spcPts val="2400"/>
              </a:spcAft>
              <a:buClr>
                <a:srgbClr val="EA81E9"/>
              </a:buClr>
              <a:buChar char="•"/>
            </a:pPr>
            <a:r>
              <a:rPr lang="fr-FR" sz="2400" dirty="0" smtClean="0"/>
              <a:t>Pharmacogénétique</a:t>
            </a:r>
            <a:endParaRPr lang="fr-FR" sz="2400" dirty="0"/>
          </a:p>
          <a:p>
            <a:pPr marL="719138" indent="-366713">
              <a:lnSpc>
                <a:spcPct val="120000"/>
              </a:lnSpc>
              <a:spcAft>
                <a:spcPts val="2400"/>
              </a:spcAft>
              <a:buClr>
                <a:srgbClr val="EA81E9"/>
              </a:buClr>
              <a:buChar char="•"/>
            </a:pPr>
            <a:r>
              <a:rPr lang="fr-FR" sz="2400" dirty="0"/>
              <a:t>Recherche translationelle </a:t>
            </a:r>
            <a:endParaRPr lang="fr-FR" sz="2400" dirty="0" smtClean="0"/>
          </a:p>
          <a:p>
            <a:pPr marL="268288" indent="-268288">
              <a:spcAft>
                <a:spcPts val="2400"/>
              </a:spcAft>
              <a:buClr>
                <a:srgbClr val="FF6FCF"/>
              </a:buClr>
              <a:buFont typeface="Arial"/>
              <a:buChar char="•"/>
            </a:pPr>
            <a:r>
              <a:rPr lang="fr-FR" sz="2400" dirty="0" smtClean="0"/>
              <a:t>Réalité en addictologie: </a:t>
            </a:r>
            <a:r>
              <a:rPr lang="fr-FR" sz="2400" i="1" dirty="0" smtClean="0"/>
              <a:t>Block Buster</a:t>
            </a:r>
            <a:r>
              <a:rPr lang="fr-FR" sz="2400" dirty="0" smtClean="0"/>
              <a:t>, </a:t>
            </a:r>
            <a:r>
              <a:rPr lang="de-DE" sz="2400" i="1" dirty="0" smtClean="0"/>
              <a:t>Pipeline </a:t>
            </a:r>
            <a:r>
              <a:rPr lang="de-DE" sz="2400" i="1" dirty="0" err="1" smtClean="0"/>
              <a:t>Anemia</a:t>
            </a:r>
            <a:endParaRPr lang="en-US" sz="2400" i="1" dirty="0"/>
          </a:p>
          <a:p>
            <a:pPr marL="268288" indent="-268288">
              <a:spcAft>
                <a:spcPts val="2400"/>
              </a:spcAft>
              <a:buClr>
                <a:srgbClr val="FF6FCF"/>
              </a:buClr>
              <a:buFont typeface="Arial"/>
              <a:buChar char="•"/>
            </a:pPr>
            <a:endParaRPr lang="fr-FR" sz="2400" dirty="0" smtClean="0"/>
          </a:p>
          <a:p>
            <a:pPr marL="285750" indent="-285750">
              <a:lnSpc>
                <a:spcPct val="120000"/>
              </a:lnSpc>
              <a:spcAft>
                <a:spcPts val="2400"/>
              </a:spcAft>
              <a:buClr>
                <a:srgbClr val="EA81E9"/>
              </a:buClr>
              <a:buChar char="•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7004808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Stress et addiction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73559" y="1764910"/>
            <a:ext cx="8677834" cy="3188089"/>
          </a:xfrm>
        </p:spPr>
        <p:txBody>
          <a:bodyPr/>
          <a:lstStyle/>
          <a:p>
            <a:pPr marL="457200" indent="-457200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rPr lang="fr-FR" sz="1400" dirty="0" err="1" smtClean="0"/>
              <a:t>Clonidine</a:t>
            </a:r>
            <a:r>
              <a:rPr lang="fr-FR" sz="1400" dirty="0" smtClean="0"/>
              <a:t> (agoniste α2) ➛ ↓ récupération amorcée par stress recherche héroïne et cocaïne </a:t>
            </a:r>
          </a:p>
          <a:p>
            <a:pPr marL="457200" indent="-457200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rPr lang="fr-FR" sz="1400" dirty="0" err="1" smtClean="0"/>
              <a:t>Mifepristone</a:t>
            </a:r>
            <a:r>
              <a:rPr lang="fr-FR" sz="1400" dirty="0" smtClean="0"/>
              <a:t>  (antagoniste récepteurs glucocorticoïdes) </a:t>
            </a:r>
            <a:r>
              <a:rPr lang="fr-FR" sz="1400" dirty="0"/>
              <a:t>➛ </a:t>
            </a:r>
            <a:r>
              <a:rPr lang="fr-FR" sz="1400" dirty="0" smtClean="0"/>
              <a:t>↓ alcool</a:t>
            </a:r>
          </a:p>
          <a:p>
            <a:pPr marL="457200" indent="-457200">
              <a:lnSpc>
                <a:spcPct val="120000"/>
              </a:lnSpc>
              <a:buSzPct val="100000"/>
              <a:buBlip>
                <a:blip r:embed="rId2"/>
              </a:buBlip>
            </a:pPr>
            <a:r>
              <a:rPr lang="fr-FR" sz="1400" dirty="0" smtClean="0"/>
              <a:t>Antagonistes </a:t>
            </a:r>
            <a:r>
              <a:rPr lang="de-DE" sz="1400" dirty="0" smtClean="0"/>
              <a:t>CRFR1 </a:t>
            </a:r>
            <a:r>
              <a:rPr lang="fr-FR" sz="1400" dirty="0"/>
              <a:t>➛ ↓ récupération amorcée par stress recherche </a:t>
            </a:r>
            <a:r>
              <a:rPr lang="fr-FR" sz="1400" dirty="0" smtClean="0"/>
              <a:t>alcool</a:t>
            </a:r>
          </a:p>
          <a:p>
            <a:pPr>
              <a:lnSpc>
                <a:spcPct val="120000"/>
              </a:lnSpc>
              <a:buSzPct val="100000"/>
            </a:pPr>
            <a:endParaRPr lang="fr-FR" sz="1400" dirty="0" smtClean="0"/>
          </a:p>
          <a:p>
            <a:pPr marL="457200" indent="-457200">
              <a:lnSpc>
                <a:spcPct val="120000"/>
              </a:lnSpc>
              <a:buClr>
                <a:srgbClr val="EA81E9"/>
              </a:buClr>
              <a:buSzPct val="100000"/>
              <a:buBlip>
                <a:blip r:embed="rId3"/>
              </a:buBlip>
            </a:pPr>
            <a:r>
              <a:rPr lang="fr-FR" sz="1400" dirty="0" err="1"/>
              <a:t>Clonidine</a:t>
            </a:r>
            <a:r>
              <a:rPr lang="fr-FR" sz="1400" dirty="0"/>
              <a:t> ➛↓ </a:t>
            </a:r>
            <a:r>
              <a:rPr lang="fr-FR" sz="1400" dirty="0" err="1"/>
              <a:t>craving</a:t>
            </a:r>
            <a:r>
              <a:rPr lang="fr-FR" sz="1400" dirty="0"/>
              <a:t> induit par stress </a:t>
            </a:r>
          </a:p>
          <a:p>
            <a:pPr marL="457200" indent="-457200">
              <a:lnSpc>
                <a:spcPct val="120000"/>
              </a:lnSpc>
              <a:buClr>
                <a:srgbClr val="EA81E9"/>
              </a:buClr>
              <a:buSzPct val="100000"/>
              <a:buBlip>
                <a:blip r:embed="rId3"/>
              </a:buBlip>
            </a:pPr>
            <a:r>
              <a:rPr lang="fr-FR" sz="1400" dirty="0" err="1"/>
              <a:t>Clonidine</a:t>
            </a:r>
            <a:r>
              <a:rPr lang="fr-FR" sz="1400" dirty="0"/>
              <a:t> ➛↓ rechutes héroïne</a:t>
            </a:r>
          </a:p>
          <a:p>
            <a:pPr marL="457200" indent="-457200">
              <a:lnSpc>
                <a:spcPct val="120000"/>
              </a:lnSpc>
              <a:buClr>
                <a:srgbClr val="EA81E9"/>
              </a:buClr>
              <a:buSzPct val="100000"/>
              <a:buBlip>
                <a:blip r:embed="rId3"/>
              </a:buBlip>
            </a:pPr>
            <a:r>
              <a:rPr lang="fr-FR" sz="1400" dirty="0" err="1"/>
              <a:t>Mifepristone</a:t>
            </a:r>
            <a:r>
              <a:rPr lang="fr-FR" sz="1400" dirty="0"/>
              <a:t> ➛↓ </a:t>
            </a:r>
            <a:r>
              <a:rPr lang="fr-FR" sz="1400" dirty="0" err="1"/>
              <a:t>Craving</a:t>
            </a:r>
            <a:r>
              <a:rPr lang="fr-FR" sz="1400" dirty="0"/>
              <a:t> alcool amorcé par stimuli conditionnés</a:t>
            </a:r>
          </a:p>
          <a:p>
            <a:pPr marL="457200" indent="-457200">
              <a:lnSpc>
                <a:spcPct val="120000"/>
              </a:lnSpc>
              <a:buClr>
                <a:srgbClr val="EA81E9"/>
              </a:buClr>
              <a:buSzPct val="100000"/>
              <a:buBlip>
                <a:blip r:embed="rId3"/>
              </a:buBlip>
            </a:pPr>
            <a:r>
              <a:rPr lang="fr-FR" sz="1400" dirty="0" err="1"/>
              <a:t>Mifepristone</a:t>
            </a:r>
            <a:r>
              <a:rPr lang="fr-FR" sz="1400" dirty="0"/>
              <a:t> ➛↓ Consommation alcool chez patients </a:t>
            </a:r>
            <a:r>
              <a:rPr lang="fr-FR" sz="1400" dirty="0" err="1"/>
              <a:t>addicts</a:t>
            </a:r>
            <a:r>
              <a:rPr lang="fr-FR" sz="1400" dirty="0"/>
              <a:t> </a:t>
            </a:r>
          </a:p>
          <a:p>
            <a:pPr marL="457200" indent="-457200">
              <a:lnSpc>
                <a:spcPct val="120000"/>
              </a:lnSpc>
              <a:buClr>
                <a:srgbClr val="EA81E9"/>
              </a:buClr>
              <a:buSzPct val="100000"/>
              <a:buBlip>
                <a:blip r:embed="rId3"/>
              </a:buBlip>
            </a:pPr>
            <a:r>
              <a:rPr lang="fr-FR" sz="1400" dirty="0"/>
              <a:t>CRFR1-antagonistes (</a:t>
            </a:r>
            <a:r>
              <a:rPr lang="fr-FR" sz="1400" dirty="0" err="1"/>
              <a:t>pexacerfont</a:t>
            </a:r>
            <a:r>
              <a:rPr lang="fr-FR" sz="1400" dirty="0"/>
              <a:t>, </a:t>
            </a:r>
            <a:r>
              <a:rPr lang="fr-FR" sz="1400" dirty="0" err="1"/>
              <a:t>verucerfont</a:t>
            </a:r>
            <a:r>
              <a:rPr lang="fr-FR" sz="1400" dirty="0"/>
              <a:t>) inefficaces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endParaRPr lang="fr-FR" sz="1400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373559" y="5137729"/>
            <a:ext cx="8232215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000" dirty="0" err="1"/>
              <a:t>Shaham</a:t>
            </a:r>
            <a:r>
              <a:rPr lang="de-DE" sz="1000" dirty="0"/>
              <a:t> </a:t>
            </a:r>
            <a:r>
              <a:rPr lang="de-DE" sz="1000" dirty="0" smtClean="0"/>
              <a:t>et al., </a:t>
            </a:r>
            <a:r>
              <a:rPr lang="nb-NO" sz="1000" dirty="0"/>
              <a:t>Brain Res. Brain Res. Rev. </a:t>
            </a:r>
            <a:r>
              <a:rPr lang="nb-NO" sz="1000" dirty="0" smtClean="0"/>
              <a:t>2000; 33</a:t>
            </a:r>
            <a:r>
              <a:rPr lang="nb-NO" sz="1000" dirty="0"/>
              <a:t>, 13–</a:t>
            </a:r>
            <a:r>
              <a:rPr lang="nb-NO" sz="1000" dirty="0" smtClean="0"/>
              <a:t>33; </a:t>
            </a:r>
            <a:r>
              <a:rPr lang="nb-NO" sz="1000" dirty="0" err="1"/>
              <a:t>Vendruscolo</a:t>
            </a:r>
            <a:r>
              <a:rPr lang="nb-NO" sz="1000" dirty="0"/>
              <a:t> </a:t>
            </a:r>
            <a:r>
              <a:rPr lang="nb-NO" sz="1000" dirty="0" smtClean="0"/>
              <a:t>et al., </a:t>
            </a:r>
            <a:r>
              <a:rPr lang="pt-BR" sz="1000" dirty="0"/>
              <a:t>J. </a:t>
            </a:r>
            <a:r>
              <a:rPr lang="pt-BR" sz="1000" dirty="0" err="1"/>
              <a:t>Neurosci</a:t>
            </a:r>
            <a:r>
              <a:rPr lang="pt-BR" sz="1000" dirty="0"/>
              <a:t>. </a:t>
            </a:r>
            <a:r>
              <a:rPr lang="pt-BR" sz="1000" dirty="0" smtClean="0"/>
              <a:t>2012; 32</a:t>
            </a:r>
            <a:r>
              <a:rPr lang="pt-BR" sz="1000" dirty="0"/>
              <a:t>, 7563–</a:t>
            </a:r>
            <a:r>
              <a:rPr lang="pt-BR" sz="1000" dirty="0" smtClean="0"/>
              <a:t>7571;  </a:t>
            </a:r>
            <a:endParaRPr lang="nb-NO" sz="1000" dirty="0"/>
          </a:p>
          <a:p>
            <a:r>
              <a:rPr lang="nb-NO" sz="1000" dirty="0" err="1" smtClean="0"/>
              <a:t>Jobes</a:t>
            </a:r>
            <a:r>
              <a:rPr lang="nb-NO" sz="1000" dirty="0" smtClean="0"/>
              <a:t> et al., </a:t>
            </a:r>
            <a:r>
              <a:rPr lang="hu-HU" sz="1000" dirty="0"/>
              <a:t>Psychopharmacology </a:t>
            </a:r>
            <a:r>
              <a:rPr lang="hu-HU" sz="1000" dirty="0" smtClean="0"/>
              <a:t>2011; 218</a:t>
            </a:r>
            <a:r>
              <a:rPr lang="hu-HU" sz="1000" dirty="0"/>
              <a:t>, 83–</a:t>
            </a:r>
            <a:r>
              <a:rPr lang="hu-HU" sz="1000" dirty="0" smtClean="0"/>
              <a:t>88; </a:t>
            </a:r>
            <a:r>
              <a:rPr lang="de-DE" sz="1000" dirty="0"/>
              <a:t>Kowalczyk </a:t>
            </a:r>
            <a:r>
              <a:rPr lang="de-DE" sz="1000" dirty="0" smtClean="0"/>
              <a:t>et al., </a:t>
            </a:r>
            <a:r>
              <a:rPr lang="pl-PL" sz="1000" dirty="0"/>
              <a:t>Am. J. Psychiatry </a:t>
            </a:r>
            <a:r>
              <a:rPr lang="pl-PL" sz="1000" dirty="0" smtClean="0"/>
              <a:t>2015; 172</a:t>
            </a:r>
            <a:r>
              <a:rPr lang="pl-PL" sz="1000" dirty="0"/>
              <a:t>, 760–</a:t>
            </a:r>
            <a:r>
              <a:rPr lang="pl-PL" sz="1000" dirty="0" smtClean="0"/>
              <a:t>767; </a:t>
            </a:r>
            <a:r>
              <a:rPr lang="pl-PL" sz="1000" dirty="0" err="1" smtClean="0"/>
              <a:t>Vendruscolo</a:t>
            </a:r>
            <a:r>
              <a:rPr lang="pl-PL" sz="1000" dirty="0" smtClean="0"/>
              <a:t> et al., </a:t>
            </a:r>
            <a:r>
              <a:rPr lang="nb-NO" sz="1000" dirty="0"/>
              <a:t>J. </a:t>
            </a:r>
            <a:r>
              <a:rPr lang="nb-NO" sz="1000" dirty="0" err="1"/>
              <a:t>Clin</a:t>
            </a:r>
            <a:r>
              <a:rPr lang="nb-NO" sz="1000" dirty="0"/>
              <a:t>. </a:t>
            </a:r>
            <a:r>
              <a:rPr lang="nb-NO" sz="1000" dirty="0" err="1"/>
              <a:t>Invest</a:t>
            </a:r>
            <a:r>
              <a:rPr lang="nb-NO" sz="1000" dirty="0"/>
              <a:t>. </a:t>
            </a:r>
            <a:r>
              <a:rPr lang="nb-NO" sz="1000" dirty="0" smtClean="0"/>
              <a:t>2015; 125</a:t>
            </a:r>
            <a:r>
              <a:rPr lang="nb-NO" sz="1000" dirty="0"/>
              <a:t>, </a:t>
            </a:r>
            <a:r>
              <a:rPr lang="nb-NO" sz="1000" dirty="0" smtClean="0"/>
              <a:t>3193–3197; Le et al., </a:t>
            </a:r>
            <a:r>
              <a:rPr lang="pt-BR" sz="1000" dirty="0"/>
              <a:t>J. </a:t>
            </a:r>
            <a:r>
              <a:rPr lang="pt-BR" sz="1000" dirty="0" err="1"/>
              <a:t>Neurosci</a:t>
            </a:r>
            <a:r>
              <a:rPr lang="pt-BR" sz="1000" dirty="0" smtClean="0"/>
              <a:t>. 2002; </a:t>
            </a:r>
            <a:r>
              <a:rPr lang="pt-BR" sz="1000" dirty="0"/>
              <a:t>22, </a:t>
            </a:r>
            <a:r>
              <a:rPr lang="pt-BR" sz="1000" dirty="0" smtClean="0"/>
              <a:t>7844–7849; </a:t>
            </a:r>
            <a:r>
              <a:rPr lang="pt-BR" sz="1000" dirty="0" err="1"/>
              <a:t>Kwako</a:t>
            </a:r>
            <a:r>
              <a:rPr lang="pt-BR" sz="1000" dirty="0"/>
              <a:t> </a:t>
            </a:r>
            <a:r>
              <a:rPr lang="pt-BR" sz="1000" dirty="0" smtClean="0"/>
              <a:t>et al., </a:t>
            </a:r>
            <a:r>
              <a:rPr lang="pt-BR" sz="1000" dirty="0" err="1"/>
              <a:t>Neuropsychopharmacology</a:t>
            </a:r>
            <a:r>
              <a:rPr lang="pt-BR" sz="1000" dirty="0"/>
              <a:t> </a:t>
            </a:r>
            <a:r>
              <a:rPr lang="pt-BR" sz="1000" dirty="0" smtClean="0"/>
              <a:t>2015; 40</a:t>
            </a:r>
            <a:r>
              <a:rPr lang="pt-BR" sz="1000" dirty="0"/>
              <a:t>, </a:t>
            </a:r>
            <a:r>
              <a:rPr lang="pt-BR" sz="1000" dirty="0" smtClean="0"/>
              <a:t>1053–1063; </a:t>
            </a:r>
            <a:r>
              <a:rPr lang="pt-BR" sz="1000" dirty="0" err="1"/>
              <a:t>Schwandt</a:t>
            </a:r>
            <a:r>
              <a:rPr lang="pt-BR" sz="1000" dirty="0"/>
              <a:t> </a:t>
            </a:r>
            <a:r>
              <a:rPr lang="pt-BR" sz="1000" dirty="0" smtClean="0"/>
              <a:t>et al., </a:t>
            </a:r>
            <a:r>
              <a:rPr lang="pt-BR" sz="1000" dirty="0" err="1"/>
              <a:t>Neuropsychopharmacology</a:t>
            </a:r>
            <a:r>
              <a:rPr lang="pt-BR" sz="1000" dirty="0"/>
              <a:t> </a:t>
            </a:r>
            <a:r>
              <a:rPr lang="pt-BR" sz="1000" dirty="0" smtClean="0"/>
              <a:t>2016</a:t>
            </a:r>
            <a:endParaRPr lang="pt-BR" sz="1000" dirty="0"/>
          </a:p>
          <a:p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329584229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132343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b="1" smtClean="0">
                <a:solidFill>
                  <a:srgbClr val="7F7F7F"/>
                </a:solidFill>
              </a:rPr>
              <a:t>Addiction et neuroinflammation</a:t>
            </a:r>
            <a:endParaRPr lang="fr-FR" sz="4000" b="1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0310" y="1637420"/>
            <a:ext cx="8344641" cy="3428469"/>
          </a:xfrm>
        </p:spPr>
        <p:txBody>
          <a:bodyPr wrap="square">
            <a:normAutofit/>
          </a:bodyPr>
          <a:lstStyle/>
          <a:p>
            <a:pPr algn="l">
              <a:spcAft>
                <a:spcPts val="1200"/>
              </a:spcAft>
              <a:buClr>
                <a:srgbClr val="EA81E9"/>
              </a:buClr>
              <a:buSzPct val="150000"/>
            </a:pPr>
            <a:r>
              <a:rPr lang="fr-FR" sz="1800" b="1" dirty="0" err="1" smtClean="0"/>
              <a:t>Gabapentine</a:t>
            </a:r>
            <a:endParaRPr lang="fr-FR" sz="1800" b="1" dirty="0" smtClean="0"/>
          </a:p>
          <a:p>
            <a:pPr marL="450850" indent="-450850" algn="l">
              <a:spcAft>
                <a:spcPts val="1200"/>
              </a:spcAft>
              <a:buClr>
                <a:srgbClr val="EA81E9"/>
              </a:buClr>
              <a:buSzPct val="150000"/>
              <a:buChar char="•"/>
            </a:pPr>
            <a:r>
              <a:rPr lang="fr-FR" sz="1800" dirty="0" smtClean="0"/>
              <a:t>Modulateur de la sous-unité a2d des </a:t>
            </a:r>
            <a:r>
              <a:rPr lang="fr-FR" sz="1800" dirty="0"/>
              <a:t>canaux </a:t>
            </a:r>
            <a:r>
              <a:rPr lang="fr-FR" sz="1800" dirty="0" smtClean="0"/>
              <a:t>calciques </a:t>
            </a:r>
            <a:r>
              <a:rPr lang="fr-FR" sz="1800" dirty="0"/>
              <a:t>voltage-dépendants</a:t>
            </a:r>
            <a:endParaRPr lang="fr-FR" sz="1800" b="1" dirty="0" smtClean="0"/>
          </a:p>
          <a:p>
            <a:pPr marL="450850" indent="-450850" algn="l">
              <a:spcAft>
                <a:spcPts val="1200"/>
              </a:spcAft>
              <a:buClr>
                <a:srgbClr val="EA81E9"/>
              </a:buClr>
              <a:buSzPct val="150000"/>
              <a:buBlip>
                <a:blip r:embed="rId2"/>
              </a:buBlip>
            </a:pPr>
            <a:r>
              <a:rPr lang="fr-FR" sz="1800" dirty="0" smtClean="0"/>
              <a:t>prévient tolérance et addiction opiacés à travers des mécanismes anti-inflammatoires </a:t>
            </a:r>
          </a:p>
          <a:p>
            <a:pPr algn="l">
              <a:spcAft>
                <a:spcPts val="1200"/>
              </a:spcAft>
              <a:buClr>
                <a:srgbClr val="EA81E9"/>
              </a:buClr>
              <a:buSzPct val="150000"/>
            </a:pPr>
            <a:r>
              <a:rPr lang="fr-FR" sz="1800" b="1" dirty="0" smtClean="0"/>
              <a:t>Agonistes </a:t>
            </a:r>
            <a:r>
              <a:rPr lang="fr-FR" sz="1800" dirty="0" smtClean="0"/>
              <a:t>Récepteurs activés </a:t>
            </a:r>
            <a:r>
              <a:rPr lang="fr-FR" sz="1800" dirty="0"/>
              <a:t>par les proliférateurs de </a:t>
            </a:r>
            <a:r>
              <a:rPr lang="fr-FR" sz="1800" dirty="0" smtClean="0"/>
              <a:t>peroxysomes (</a:t>
            </a:r>
            <a:r>
              <a:rPr lang="fr-FR" sz="1800" b="1" dirty="0"/>
              <a:t>PPAR-</a:t>
            </a:r>
            <a:r>
              <a:rPr lang="fr-FR" sz="1800" b="1" dirty="0" smtClean="0"/>
              <a:t>g)</a:t>
            </a:r>
          </a:p>
          <a:p>
            <a:pPr marL="285750" indent="-285750" algn="l">
              <a:spcAft>
                <a:spcPts val="1200"/>
              </a:spcAft>
              <a:buClr>
                <a:srgbClr val="EA81E9"/>
              </a:buClr>
              <a:buSzPct val="150000"/>
              <a:buBlip>
                <a:blip r:embed="rId3"/>
              </a:buBlip>
            </a:pPr>
            <a:r>
              <a:rPr lang="fr-FR" sz="1800" dirty="0" err="1" smtClean="0"/>
              <a:t>Plusieures</a:t>
            </a:r>
            <a:r>
              <a:rPr lang="fr-FR" sz="1800" dirty="0" smtClean="0"/>
              <a:t> études en cours (Phase I et II)</a:t>
            </a:r>
          </a:p>
          <a:p>
            <a:pPr marL="285750" indent="-285750" algn="l">
              <a:spcAft>
                <a:spcPts val="1200"/>
              </a:spcAft>
              <a:buClr>
                <a:srgbClr val="EA81E9"/>
              </a:buClr>
              <a:buSzPct val="150000"/>
              <a:buBlip>
                <a:blip r:embed="rId3"/>
              </a:buBlip>
            </a:pPr>
            <a:r>
              <a:rPr lang="fr-FR" sz="1800" dirty="0" err="1" smtClean="0"/>
              <a:t>Ibudilast</a:t>
            </a:r>
            <a:r>
              <a:rPr lang="fr-FR" sz="1800" dirty="0" smtClean="0"/>
              <a:t> ➛↓ symptômes de sevrage</a:t>
            </a:r>
          </a:p>
          <a:p>
            <a:pPr marL="180975" indent="-180975" algn="l">
              <a:spcAft>
                <a:spcPts val="1200"/>
              </a:spcAft>
              <a:buClr>
                <a:srgbClr val="EA81E9"/>
              </a:buClr>
              <a:buSzPct val="150000"/>
              <a:buChar char="•"/>
            </a:pPr>
            <a:endParaRPr lang="fr-FR" sz="1800" dirty="0" smtClean="0"/>
          </a:p>
          <a:p>
            <a:pPr marL="180975" indent="-180975" algn="l">
              <a:spcAft>
                <a:spcPts val="1200"/>
              </a:spcAft>
              <a:buClr>
                <a:srgbClr val="EA81E9"/>
              </a:buClr>
              <a:buSzPct val="150000"/>
              <a:buChar char="•"/>
            </a:pPr>
            <a:endParaRPr lang="fr-FR" sz="1800" dirty="0"/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6667960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fr-FR" sz="1000" dirty="0" smtClean="0"/>
              <a:t>Bao et al., </a:t>
            </a:r>
            <a:r>
              <a:rPr lang="fr-FR" sz="1000" dirty="0" err="1" smtClean="0"/>
              <a:t>Neuroreport</a:t>
            </a:r>
            <a:r>
              <a:rPr lang="fr-FR" sz="1000" dirty="0" smtClean="0"/>
              <a:t> 2014;25:71-6; </a:t>
            </a:r>
            <a:r>
              <a:rPr lang="fr-FR" sz="1000" dirty="0" err="1" smtClean="0"/>
              <a:t>Rodriıguez</a:t>
            </a:r>
            <a:r>
              <a:rPr lang="fr-FR" sz="1000" dirty="0" smtClean="0"/>
              <a:t>-Arias et al., Expert </a:t>
            </a:r>
            <a:r>
              <a:rPr lang="fr-FR" sz="1000" dirty="0" err="1" smtClean="0"/>
              <a:t>Opin</a:t>
            </a:r>
            <a:r>
              <a:rPr lang="fr-FR" sz="1000" dirty="0" smtClean="0"/>
              <a:t>. </a:t>
            </a:r>
            <a:r>
              <a:rPr lang="fr-FR" sz="1000" dirty="0" err="1" smtClean="0"/>
              <a:t>Investig</a:t>
            </a:r>
            <a:r>
              <a:rPr lang="fr-FR" sz="1000" dirty="0" smtClean="0"/>
              <a:t>. </a:t>
            </a:r>
            <a:r>
              <a:rPr lang="fr-FR" sz="1000" dirty="0" err="1" smtClean="0"/>
              <a:t>Drugs</a:t>
            </a:r>
            <a:r>
              <a:rPr lang="fr-FR" sz="1000" dirty="0" smtClean="0"/>
              <a:t> 2015; 24(11):1459-1472; </a:t>
            </a:r>
          </a:p>
          <a:p>
            <a:r>
              <a:rPr lang="fr-FR" sz="1000" dirty="0" smtClean="0"/>
              <a:t>Cooper  et al.,, </a:t>
            </a:r>
            <a:r>
              <a:rPr lang="fr-FR" sz="1000" dirty="0" err="1" smtClean="0"/>
              <a:t>Addict</a:t>
            </a:r>
            <a:r>
              <a:rPr lang="fr-FR" sz="1000" dirty="0" smtClean="0"/>
              <a:t> </a:t>
            </a:r>
            <a:r>
              <a:rPr lang="fr-FR" sz="1000" dirty="0" err="1" smtClean="0"/>
              <a:t>Biol</a:t>
            </a:r>
            <a:r>
              <a:rPr lang="fr-FR" sz="1000" dirty="0" smtClean="0"/>
              <a:t> 2015    </a:t>
            </a:r>
          </a:p>
          <a:p>
            <a:r>
              <a:rPr lang="fr-FR" sz="1000" dirty="0" smtClean="0"/>
              <a:t> 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0712508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dirty="0" smtClean="0">
                <a:solidFill>
                  <a:srgbClr val="7F7F7F"/>
                </a:solidFill>
              </a:rPr>
              <a:t>Vaccin cocaïne </a:t>
            </a:r>
            <a:endParaRPr lang="fr-FR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2179675" y="1447012"/>
            <a:ext cx="6096355" cy="3407210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EA81E9"/>
              </a:buClr>
            </a:pPr>
            <a:r>
              <a:rPr lang="fr-FR" sz="1600" b="1" dirty="0" smtClean="0"/>
              <a:t>Phase II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Bonne production anticorps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↓ effets subjectifs 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Etude de recherche de dose : ↑ abstinence à 6 mois 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Chez patients sous méthadone: ↑ urines négatives   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endParaRPr lang="fr-FR" sz="1600" dirty="0" smtClean="0"/>
          </a:p>
          <a:p>
            <a:pPr>
              <a:lnSpc>
                <a:spcPct val="120000"/>
              </a:lnSpc>
              <a:buClr>
                <a:srgbClr val="EA81E9"/>
              </a:buClr>
            </a:pPr>
            <a:r>
              <a:rPr lang="fr-FR" sz="1600" b="1" dirty="0" smtClean="0"/>
              <a:t>Phase III RCT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bonne production anticorps</a:t>
            </a:r>
          </a:p>
          <a:p>
            <a:pPr marL="285750" indent="-285750">
              <a:lnSpc>
                <a:spcPct val="120000"/>
              </a:lnSpc>
              <a:buClr>
                <a:srgbClr val="EA81E9"/>
              </a:buClr>
              <a:buFont typeface="Arial"/>
              <a:buChar char="•"/>
            </a:pPr>
            <a:r>
              <a:rPr lang="fr-FR" sz="1600" dirty="0" smtClean="0"/>
              <a:t>pas d‘effet sur consommation</a:t>
            </a:r>
            <a:endParaRPr lang="fr-FR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350311" y="5186784"/>
            <a:ext cx="678166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fr-FR" sz="12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Kosten et al., </a:t>
            </a:r>
            <a:r>
              <a:rPr lang="fr-FR" sz="1200" smtClean="0"/>
              <a:t>Vaccine 2002;20:1196-204; Martell et al., Biol Psychiatry 2005;58:158-64; </a:t>
            </a:r>
          </a:p>
          <a:p>
            <a:pPr algn="l" rtl="0" latinLnBrk="1" hangingPunct="0"/>
            <a:r>
              <a:rPr lang="fr-FR" sz="1200" smtClean="0"/>
              <a:t>Zhang et al., Biol Psychiatry 2005;57:1202-4; Martell et al., Arch Gen Psychiatry 2009;66:1116-23; </a:t>
            </a:r>
          </a:p>
          <a:p>
            <a:pPr algn="l" rtl="0" latinLnBrk="1" hangingPunct="0"/>
            <a:r>
              <a:rPr lang="fr-FR" sz="1200" smtClean="0"/>
              <a:t>Kosten et al., Drug Alcohol Depend 2014;140:42-7 </a:t>
            </a:r>
          </a:p>
          <a:p>
            <a:pPr algn="l" rtl="0" latinLnBrk="1" hangingPunct="0"/>
            <a:r>
              <a:rPr lang="fr-FR" sz="1200" smtClean="0"/>
              <a:t> </a:t>
            </a:r>
            <a:endParaRPr lang="fr-FR" sz="120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60000"/>
                    </a14:imgEffect>
                  </a14:imgLayer>
                </a14:imgProps>
              </a:ext>
            </a:extLst>
          </a:blip>
          <a:srcRect l="16667" r="22727"/>
          <a:stretch/>
        </p:blipFill>
        <p:spPr>
          <a:xfrm>
            <a:off x="0" y="2110234"/>
            <a:ext cx="2017888" cy="17353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8305642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Agonistes cannabis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31130" y="1708852"/>
            <a:ext cx="8229600" cy="2885777"/>
          </a:xfrm>
        </p:spPr>
        <p:txBody>
          <a:bodyPr/>
          <a:lstStyle/>
          <a:p>
            <a:pPr marL="342900" indent="-342900">
              <a:spcAft>
                <a:spcPts val="3000"/>
              </a:spcAft>
              <a:buClr>
                <a:srgbClr val="EA81E9"/>
              </a:buClr>
              <a:buFont typeface="Arial"/>
              <a:buChar char="•"/>
            </a:pPr>
            <a:r>
              <a:rPr lang="de-DE" dirty="0" err="1" smtClean="0"/>
              <a:t>Dronabinol</a:t>
            </a:r>
            <a:endParaRPr lang="de-DE" dirty="0" smtClean="0"/>
          </a:p>
          <a:p>
            <a:pPr marL="342900" indent="-342900">
              <a:spcAft>
                <a:spcPts val="3000"/>
              </a:spcAft>
              <a:buClr>
                <a:srgbClr val="EA81E9"/>
              </a:buClr>
              <a:buFont typeface="Arial"/>
              <a:buChar char="•"/>
            </a:pPr>
            <a:r>
              <a:rPr lang="de-DE" dirty="0" smtClean="0"/>
              <a:t>RCT 66, 12 </a:t>
            </a:r>
            <a:r>
              <a:rPr lang="de-DE" dirty="0" err="1" smtClean="0"/>
              <a:t>semaines</a:t>
            </a:r>
            <a:endParaRPr lang="de-DE" dirty="0" smtClean="0"/>
          </a:p>
          <a:p>
            <a:pPr marL="342900" indent="-342900">
              <a:spcAft>
                <a:spcPts val="3000"/>
              </a:spcAft>
              <a:buClr>
                <a:srgbClr val="EA81E9"/>
              </a:buClr>
              <a:buFont typeface="Arial"/>
              <a:buChar char="•"/>
            </a:pPr>
            <a:r>
              <a:rPr lang="de-DE" dirty="0" smtClean="0"/>
              <a:t>↑ </a:t>
            </a:r>
            <a:r>
              <a:rPr lang="de-DE" dirty="0" err="1" smtClean="0"/>
              <a:t>rétention</a:t>
            </a:r>
            <a:r>
              <a:rPr lang="de-DE" dirty="0" smtClean="0"/>
              <a:t>, </a:t>
            </a:r>
            <a:r>
              <a:rPr lang="de-DE" dirty="0" err="1" smtClean="0"/>
              <a:t>mais</a:t>
            </a:r>
            <a:r>
              <a:rPr lang="de-DE" dirty="0" smtClean="0"/>
              <a:t> </a:t>
            </a:r>
            <a:r>
              <a:rPr lang="de-DE" dirty="0" err="1" smtClean="0"/>
              <a:t>pas</a:t>
            </a:r>
            <a:r>
              <a:rPr lang="de-DE" dirty="0" smtClean="0"/>
              <a:t> de ↓ </a:t>
            </a:r>
            <a:r>
              <a:rPr lang="de-DE" dirty="0" err="1" smtClean="0"/>
              <a:t>conso</a:t>
            </a:r>
            <a:endParaRPr lang="de-DE" dirty="0" smtClean="0"/>
          </a:p>
          <a:p>
            <a:pPr marL="342900" indent="-342900">
              <a:spcAft>
                <a:spcPts val="3000"/>
              </a:spcAft>
              <a:buClr>
                <a:srgbClr val="EA81E9"/>
              </a:buClr>
              <a:buFont typeface="Arial"/>
              <a:buChar char="•"/>
            </a:pPr>
            <a:endParaRPr lang="de-DE" dirty="0" smtClean="0"/>
          </a:p>
          <a:p>
            <a:pPr marL="342900" indent="-342900">
              <a:spcAft>
                <a:spcPts val="3000"/>
              </a:spcAft>
              <a:buClr>
                <a:srgbClr val="EA81E9"/>
              </a:buClr>
              <a:buFont typeface="Arial"/>
              <a:buChar char="•"/>
            </a:pP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50311" y="5430337"/>
            <a:ext cx="3184139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sz="1050" dirty="0"/>
              <a:t>Levin </a:t>
            </a:r>
            <a:r>
              <a:rPr lang="de-DE" sz="1050" dirty="0" smtClean="0"/>
              <a:t>et al., </a:t>
            </a:r>
            <a:r>
              <a:rPr lang="nl-NL" sz="1050" dirty="0"/>
              <a:t>Drug Alcohol Depend 2011;1–3:142–50 </a:t>
            </a:r>
          </a:p>
        </p:txBody>
      </p:sp>
    </p:spTree>
    <p:extLst>
      <p:ext uri="{BB962C8B-B14F-4D97-AF65-F5344CB8AC3E}">
        <p14:creationId xmlns:p14="http://schemas.microsoft.com/office/powerpoint/2010/main" val="135272667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Spray buccal THC + CBD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0311" y="2204024"/>
            <a:ext cx="8229600" cy="2885777"/>
          </a:xfrm>
        </p:spPr>
        <p:txBody>
          <a:bodyPr/>
          <a:lstStyle/>
          <a:p>
            <a:pPr marL="457200" indent="-457200">
              <a:spcAft>
                <a:spcPts val="3000"/>
              </a:spcAft>
              <a:buClr>
                <a:srgbClr val="FF6FCF"/>
              </a:buClr>
              <a:buFont typeface="Arial"/>
              <a:buChar char="•"/>
            </a:pPr>
            <a:r>
              <a:rPr lang="fr-FR" dirty="0" smtClean="0"/>
              <a:t>CBD: mauvaise biodisponibilité et effet lent</a:t>
            </a:r>
          </a:p>
          <a:p>
            <a:pPr marL="457200" indent="-457200">
              <a:spcAft>
                <a:spcPts val="3000"/>
              </a:spcAft>
              <a:buClr>
                <a:srgbClr val="FF6FCF"/>
              </a:buClr>
              <a:buFont typeface="Arial"/>
              <a:buChar char="•"/>
            </a:pPr>
            <a:r>
              <a:rPr lang="fr-FR" dirty="0" err="1" smtClean="0"/>
              <a:t>Nabiximols</a:t>
            </a:r>
            <a:r>
              <a:rPr lang="fr-FR" dirty="0" smtClean="0"/>
              <a:t> disponible dans 15 pays avec indication </a:t>
            </a:r>
            <a:r>
              <a:rPr lang="fr-FR" dirty="0" err="1" smtClean="0"/>
              <a:t>sclerose</a:t>
            </a:r>
            <a:r>
              <a:rPr lang="fr-FR" dirty="0" smtClean="0"/>
              <a:t> en plaques</a:t>
            </a:r>
          </a:p>
          <a:p>
            <a:pPr marL="457200" indent="-457200">
              <a:spcAft>
                <a:spcPts val="3000"/>
              </a:spcAft>
              <a:buClr>
                <a:srgbClr val="FF6FCF"/>
              </a:buClr>
              <a:buFont typeface="Arial"/>
              <a:buChar char="•"/>
            </a:pPr>
            <a:endParaRPr lang="fr-FR" dirty="0"/>
          </a:p>
        </p:txBody>
      </p:sp>
      <p:sp>
        <p:nvSpPr>
          <p:cNvPr id="2" name="Textfeld 1"/>
          <p:cNvSpPr txBox="1"/>
          <p:nvPr/>
        </p:nvSpPr>
        <p:spPr>
          <a:xfrm>
            <a:off x="350311" y="5554724"/>
            <a:ext cx="504941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fr-FR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Allsop</a:t>
            </a:r>
            <a:r>
              <a:rPr kumimoji="0" lang="fr-FR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et al.</a:t>
            </a:r>
            <a:r>
              <a:rPr lang="fr-FR" sz="1200" dirty="0">
                <a:solidFill>
                  <a:srgbClr val="000000"/>
                </a:solidFill>
              </a:rPr>
              <a:t>, </a:t>
            </a:r>
            <a:r>
              <a:rPr lang="fr-FR" sz="1200" dirty="0" err="1" smtClean="0">
                <a:solidFill>
                  <a:srgbClr val="000000"/>
                </a:solidFill>
              </a:rPr>
              <a:t>Clinical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Pharmacology</a:t>
            </a:r>
            <a:r>
              <a:rPr lang="fr-FR" sz="1200" dirty="0" smtClean="0">
                <a:solidFill>
                  <a:srgbClr val="000000"/>
                </a:solidFill>
              </a:rPr>
              <a:t> and </a:t>
            </a:r>
            <a:r>
              <a:rPr lang="fr-FR" sz="1200" dirty="0" err="1" smtClean="0">
                <a:solidFill>
                  <a:srgbClr val="000000"/>
                </a:solidFill>
              </a:rPr>
              <a:t>Therapeutics</a:t>
            </a:r>
            <a:r>
              <a:rPr lang="fr-FR" sz="1200" dirty="0" smtClean="0">
                <a:solidFill>
                  <a:srgbClr val="000000"/>
                </a:solidFill>
              </a:rPr>
              <a:t> 2015; 97(6) 571-4:</a:t>
            </a:r>
            <a:endParaRPr kumimoji="0" lang="fr-FR" sz="1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723203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>
                <a:solidFill>
                  <a:srgbClr val="7F7F7F"/>
                </a:solidFill>
              </a:rPr>
              <a:t>Spray buccal THC + CBD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50311" y="5554724"/>
            <a:ext cx="504941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fr-FR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Allsop</a:t>
            </a:r>
            <a:r>
              <a:rPr kumimoji="0" lang="fr-FR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et al.</a:t>
            </a:r>
            <a:r>
              <a:rPr lang="fr-FR" sz="1200" dirty="0">
                <a:solidFill>
                  <a:srgbClr val="000000"/>
                </a:solidFill>
              </a:rPr>
              <a:t>, </a:t>
            </a:r>
            <a:r>
              <a:rPr lang="fr-FR" sz="1200" dirty="0" err="1" smtClean="0">
                <a:solidFill>
                  <a:srgbClr val="000000"/>
                </a:solidFill>
              </a:rPr>
              <a:t>Clinical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Pharmacology</a:t>
            </a:r>
            <a:r>
              <a:rPr lang="fr-FR" sz="1200" dirty="0" smtClean="0">
                <a:solidFill>
                  <a:srgbClr val="000000"/>
                </a:solidFill>
              </a:rPr>
              <a:t> and </a:t>
            </a:r>
            <a:r>
              <a:rPr lang="fr-FR" sz="1200" dirty="0" err="1" smtClean="0">
                <a:solidFill>
                  <a:srgbClr val="000000"/>
                </a:solidFill>
              </a:rPr>
              <a:t>Therapeutics</a:t>
            </a:r>
            <a:r>
              <a:rPr lang="fr-FR" sz="1200" dirty="0" smtClean="0">
                <a:solidFill>
                  <a:srgbClr val="000000"/>
                </a:solidFill>
              </a:rPr>
              <a:t> 2015; 97(6) 571-4:</a:t>
            </a:r>
            <a:endParaRPr kumimoji="0" lang="fr-FR" sz="1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6848" t="-1733" r="51678" b="29808"/>
          <a:stretch/>
        </p:blipFill>
        <p:spPr>
          <a:xfrm>
            <a:off x="1984795" y="1428111"/>
            <a:ext cx="5317470" cy="36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8166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>
                <a:solidFill>
                  <a:srgbClr val="7F7F7F"/>
                </a:solidFill>
              </a:rPr>
              <a:t>Spray buccal THC + CBD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50311" y="5554724"/>
            <a:ext cx="504941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fr-FR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Allsop</a:t>
            </a:r>
            <a:r>
              <a:rPr kumimoji="0" lang="fr-FR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et al.</a:t>
            </a:r>
            <a:r>
              <a:rPr lang="fr-FR" sz="1200" dirty="0">
                <a:solidFill>
                  <a:srgbClr val="000000"/>
                </a:solidFill>
              </a:rPr>
              <a:t>, </a:t>
            </a:r>
            <a:r>
              <a:rPr lang="fr-FR" sz="1200" dirty="0" err="1" smtClean="0">
                <a:solidFill>
                  <a:srgbClr val="000000"/>
                </a:solidFill>
              </a:rPr>
              <a:t>Clinical</a:t>
            </a:r>
            <a:r>
              <a:rPr lang="fr-FR" sz="1200" dirty="0" smtClean="0">
                <a:solidFill>
                  <a:srgbClr val="000000"/>
                </a:solidFill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</a:rPr>
              <a:t>Pharmacology</a:t>
            </a:r>
            <a:r>
              <a:rPr lang="fr-FR" sz="1200" dirty="0" smtClean="0">
                <a:solidFill>
                  <a:srgbClr val="000000"/>
                </a:solidFill>
              </a:rPr>
              <a:t> and </a:t>
            </a:r>
            <a:r>
              <a:rPr lang="fr-FR" sz="1200" dirty="0" err="1" smtClean="0">
                <a:solidFill>
                  <a:srgbClr val="000000"/>
                </a:solidFill>
              </a:rPr>
              <a:t>Therapeutics</a:t>
            </a:r>
            <a:r>
              <a:rPr lang="fr-FR" sz="1200" dirty="0" smtClean="0">
                <a:solidFill>
                  <a:srgbClr val="000000"/>
                </a:solidFill>
              </a:rPr>
              <a:t> 2015; 97(6) 571-4:</a:t>
            </a:r>
            <a:endParaRPr kumimoji="0" lang="fr-FR" sz="12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l="50000" t="-1952" r="6895" b="30027"/>
          <a:stretch/>
        </p:blipFill>
        <p:spPr>
          <a:xfrm>
            <a:off x="1893180" y="1298770"/>
            <a:ext cx="5526674" cy="36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6614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551579" y="1714935"/>
            <a:ext cx="212301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800" b="1" dirty="0">
                <a:solidFill>
                  <a:srgbClr val="000000"/>
                </a:solidFill>
              </a:rPr>
              <a:t>me </a:t>
            </a:r>
            <a:r>
              <a:rPr lang="fr-FR" sz="1800" b="1" dirty="0" err="1">
                <a:solidFill>
                  <a:srgbClr val="000000"/>
                </a:solidFill>
              </a:rPr>
              <a:t>too</a:t>
            </a:r>
            <a:endParaRPr lang="fr-FR" sz="1800" b="1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FR" sz="1800" i="1" dirty="0">
                <a:solidFill>
                  <a:srgbClr val="000000"/>
                </a:solidFill>
              </a:rPr>
              <a:t>nouvelle substance</a:t>
            </a:r>
          </a:p>
          <a:p>
            <a:pPr algn="ctr" rtl="0" latinLnBrk="1" hangingPunct="0"/>
            <a:r>
              <a:rPr lang="fr-FR" sz="1800" i="1" dirty="0">
                <a:solidFill>
                  <a:srgbClr val="000000"/>
                </a:solidFill>
              </a:rPr>
              <a:t>ancienne cible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470" y="3922890"/>
            <a:ext cx="1606911" cy="1679222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07" y="3922890"/>
            <a:ext cx="1159863" cy="1679222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 rotWithShape="1">
          <a:blip r:embed="rId4"/>
          <a:srcRect l="17901" r="18673"/>
          <a:stretch/>
        </p:blipFill>
        <p:spPr>
          <a:xfrm>
            <a:off x="6953295" y="3922890"/>
            <a:ext cx="1527484" cy="1806222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5"/>
          <a:srcRect l="27381" r="26190"/>
          <a:stretch/>
        </p:blipFill>
        <p:spPr>
          <a:xfrm>
            <a:off x="1282408" y="3890434"/>
            <a:ext cx="1412814" cy="17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3963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Naltrexone – XR 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05379" y="1495410"/>
            <a:ext cx="8229600" cy="3401145"/>
          </a:xfrm>
        </p:spPr>
        <p:txBody>
          <a:bodyPr wrap="square">
            <a:normAutofit/>
          </a:bodyPr>
          <a:lstStyle/>
          <a:p>
            <a:pPr marL="180975" indent="-180975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2000" dirty="0" smtClean="0"/>
              <a:t>Libère </a:t>
            </a:r>
            <a:r>
              <a:rPr lang="fr-FR" sz="2000" dirty="0" err="1" smtClean="0"/>
              <a:t>naltréxone</a:t>
            </a:r>
            <a:r>
              <a:rPr lang="fr-FR" sz="2000" dirty="0" smtClean="0"/>
              <a:t> sur plusieurs mois</a:t>
            </a:r>
          </a:p>
          <a:p>
            <a:pPr marL="180975" indent="-180975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2000" dirty="0" smtClean="0"/>
              <a:t>appliqués </a:t>
            </a:r>
            <a:r>
              <a:rPr lang="fr-FR" sz="2000" dirty="0" err="1" smtClean="0"/>
              <a:t>s.c</a:t>
            </a:r>
            <a:r>
              <a:rPr lang="fr-FR" sz="2000" dirty="0" smtClean="0"/>
              <a:t>. ou </a:t>
            </a:r>
            <a:r>
              <a:rPr lang="fr-FR" sz="2000" dirty="0" err="1" smtClean="0"/>
              <a:t>i.m</a:t>
            </a:r>
            <a:r>
              <a:rPr lang="fr-FR" sz="2000" dirty="0" smtClean="0"/>
              <a:t>.</a:t>
            </a:r>
          </a:p>
          <a:p>
            <a:pPr marL="180975" indent="-180975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2000" dirty="0" smtClean="0"/>
              <a:t>↓ rechute comparé à la </a:t>
            </a:r>
            <a:r>
              <a:rPr lang="fr-FR" sz="2000" dirty="0" err="1" smtClean="0"/>
              <a:t>naltréxone</a:t>
            </a:r>
            <a:r>
              <a:rPr lang="fr-FR" sz="2000" dirty="0" smtClean="0"/>
              <a:t> orale</a:t>
            </a:r>
          </a:p>
          <a:p>
            <a:pPr marL="180975" lvl="1" indent="-180975">
              <a:spcAft>
                <a:spcPts val="600"/>
              </a:spcAft>
              <a:buClr>
                <a:srgbClr val="EA81E9"/>
              </a:buClr>
              <a:buChar char="•"/>
              <a:tabLst>
                <a:tab pos="536575" algn="l"/>
              </a:tabLst>
            </a:pPr>
            <a:r>
              <a:rPr lang="fr-FR" sz="2000" dirty="0" smtClean="0"/>
              <a:t>Meta-analyse : données insuffisantes ➛ utilisation à limiter aux études</a:t>
            </a:r>
          </a:p>
          <a:p>
            <a:pPr marL="180975" indent="-180975">
              <a:spcAft>
                <a:spcPts val="600"/>
              </a:spcAft>
              <a:buClr>
                <a:srgbClr val="EA81E9"/>
              </a:buClr>
              <a:buChar char="•"/>
            </a:pPr>
            <a:endParaRPr lang="fr-FR" sz="2000" dirty="0" smtClean="0"/>
          </a:p>
          <a:p>
            <a:pPr marL="180975" indent="-180975">
              <a:spcAft>
                <a:spcPts val="600"/>
              </a:spcAft>
              <a:buClr>
                <a:srgbClr val="EA81E9"/>
              </a:buClr>
              <a:buChar char="•"/>
            </a:pPr>
            <a:r>
              <a:rPr lang="fr-FR" sz="2000" dirty="0" smtClean="0"/>
              <a:t>Plusieurs études phase II en cours pour forme XR 30 jours (</a:t>
            </a:r>
            <a:r>
              <a:rPr lang="fr-FR" sz="2000" dirty="0" err="1" smtClean="0"/>
              <a:t>Vivitrol</a:t>
            </a:r>
            <a:r>
              <a:rPr lang="fr-FR" sz="2000" dirty="0" smtClean="0"/>
              <a:t>®) avec indication </a:t>
            </a:r>
            <a:r>
              <a:rPr lang="fr-FR" sz="2000" b="1" dirty="0" smtClean="0"/>
              <a:t>promotion</a:t>
            </a:r>
            <a:r>
              <a:rPr lang="fr-FR" sz="2000" dirty="0" smtClean="0"/>
              <a:t> abstinence </a:t>
            </a:r>
          </a:p>
          <a:p>
            <a:pPr marL="180975" indent="-180975">
              <a:spcAft>
                <a:spcPts val="600"/>
              </a:spcAft>
              <a:buClr>
                <a:srgbClr val="EA81E9"/>
              </a:buClr>
              <a:buChar char="•"/>
            </a:pPr>
            <a:endParaRPr lang="fr-FR" sz="2000" dirty="0" smtClean="0"/>
          </a:p>
          <a:p>
            <a:pPr marL="180975" indent="-180975">
              <a:spcAft>
                <a:spcPts val="600"/>
              </a:spcAft>
              <a:buClr>
                <a:srgbClr val="EA81E9"/>
              </a:buClr>
              <a:buChar char="•"/>
            </a:pPr>
            <a:endParaRPr lang="fr-FR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828466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000" dirty="0" err="1" smtClean="0"/>
              <a:t>Colquhoun</a:t>
            </a:r>
            <a:r>
              <a:rPr lang="de-DE" sz="1000" dirty="0" smtClean="0"/>
              <a:t>. </a:t>
            </a:r>
            <a:r>
              <a:rPr lang="de-DE" sz="1000" dirty="0" err="1" smtClean="0"/>
              <a:t>Subst</a:t>
            </a:r>
            <a:r>
              <a:rPr lang="de-DE" sz="1000" dirty="0" smtClean="0"/>
              <a:t> </a:t>
            </a:r>
            <a:r>
              <a:rPr lang="de-DE" sz="1000" dirty="0" err="1"/>
              <a:t>Abuse</a:t>
            </a:r>
            <a:r>
              <a:rPr lang="de-DE" sz="1000" dirty="0"/>
              <a:t> 2013;7:75-</a:t>
            </a:r>
            <a:r>
              <a:rPr lang="de-DE" sz="1000" dirty="0" smtClean="0"/>
              <a:t>84; </a:t>
            </a:r>
            <a:r>
              <a:rPr lang="de-DE" sz="1000" dirty="0" err="1"/>
              <a:t>Krupitsky</a:t>
            </a:r>
            <a:r>
              <a:rPr lang="de-DE" sz="1000" dirty="0"/>
              <a:t>  </a:t>
            </a:r>
            <a:r>
              <a:rPr lang="de-DE" sz="1000" dirty="0" smtClean="0"/>
              <a:t>et al., </a:t>
            </a:r>
            <a:r>
              <a:rPr lang="en-US" sz="1000" dirty="0"/>
              <a:t>Addiction 2013;108:1628-</a:t>
            </a:r>
            <a:r>
              <a:rPr lang="en-US" sz="1000" dirty="0" smtClean="0"/>
              <a:t>37; </a:t>
            </a:r>
            <a:r>
              <a:rPr lang="en-US" sz="1000" dirty="0" err="1"/>
              <a:t>Larney</a:t>
            </a:r>
            <a:r>
              <a:rPr lang="en-US" sz="1000" dirty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Drug Alcohol </a:t>
            </a:r>
            <a:r>
              <a:rPr lang="en-US" sz="1000" dirty="0" smtClean="0"/>
              <a:t>Rev</a:t>
            </a:r>
            <a:r>
              <a:rPr lang="en-US" sz="1000" dirty="0"/>
              <a:t> </a:t>
            </a:r>
            <a:r>
              <a:rPr lang="en-US" sz="1000" dirty="0" smtClean="0"/>
              <a:t>2014;33</a:t>
            </a:r>
            <a:r>
              <a:rPr lang="en-US" sz="1000" dirty="0"/>
              <a:t>:115-28 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7958931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smtClean="0">
                <a:solidFill>
                  <a:srgbClr val="7F7F7F"/>
                </a:solidFill>
              </a:rPr>
              <a:t>Pharmacogènétique</a:t>
            </a:r>
            <a:endParaRPr lang="fr-FR" sz="4400" b="1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0311" y="1611356"/>
            <a:ext cx="8229600" cy="2885777"/>
          </a:xfrm>
        </p:spPr>
        <p:txBody>
          <a:bodyPr wrap="square">
            <a:normAutofit/>
          </a:bodyPr>
          <a:lstStyle/>
          <a:p>
            <a:pPr marL="180975" indent="-180975">
              <a:spcAft>
                <a:spcPts val="3000"/>
              </a:spcAft>
              <a:buClr>
                <a:srgbClr val="EA81E9"/>
              </a:buClr>
              <a:buChar char="•"/>
            </a:pPr>
            <a:r>
              <a:rPr lang="fr-FR" sz="2400" dirty="0" smtClean="0"/>
              <a:t>Etudes sur polymorphisme du métabolisme facilement replicables </a:t>
            </a:r>
          </a:p>
          <a:p>
            <a:pPr marL="180975" indent="-180975">
              <a:spcAft>
                <a:spcPts val="3000"/>
              </a:spcAft>
              <a:buClr>
                <a:srgbClr val="EA81E9"/>
              </a:buClr>
              <a:buChar char="•"/>
            </a:pPr>
            <a:r>
              <a:rPr lang="fr-FR" sz="2400" dirty="0" smtClean="0"/>
              <a:t>„Faible replicabilité“ des études qui concernent la pharmacodynamique</a:t>
            </a:r>
            <a:endParaRPr lang="fr-FR" sz="2400" dirty="0"/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447222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fr-FR" sz="1000" smtClean="0"/>
              <a:t>Rodriıguez-Arias et al., Expert Opin. Investig. Drugs 2015; 24(11):1</a:t>
            </a:r>
            <a:r>
              <a:rPr lang="fr-FR" sz="1000" i="1" smtClean="0"/>
              <a:t>4</a:t>
            </a:r>
            <a:r>
              <a:rPr lang="fr-FR" sz="1000" smtClean="0"/>
              <a:t>59-1</a:t>
            </a:r>
            <a:r>
              <a:rPr lang="fr-FR" sz="1000" i="1" smtClean="0"/>
              <a:t>472 </a:t>
            </a:r>
            <a:r>
              <a:rPr lang="fr-FR" sz="1000" smtClean="0"/>
              <a:t> </a:t>
            </a:r>
            <a:endParaRPr lang="fr-FR" sz="1000"/>
          </a:p>
        </p:txBody>
      </p:sp>
    </p:spTree>
    <p:extLst>
      <p:ext uri="{BB962C8B-B14F-4D97-AF65-F5344CB8AC3E}">
        <p14:creationId xmlns:p14="http://schemas.microsoft.com/office/powerpoint/2010/main" val="193165691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1323439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 smtClean="0">
                <a:solidFill>
                  <a:srgbClr val="7F7F7F"/>
                </a:solidFill>
              </a:rPr>
              <a:t>Effets dissuasifs recherche pharmacothérapie addictions</a:t>
            </a:r>
            <a:endParaRPr lang="fr-CH" sz="40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35098" y="1689728"/>
            <a:ext cx="8229600" cy="3883097"/>
          </a:xfrm>
        </p:spPr>
        <p:txBody>
          <a:bodyPr/>
          <a:lstStyle/>
          <a:p>
            <a:pPr marL="285750" indent="-285750">
              <a:buClr>
                <a:srgbClr val="EA81E9"/>
              </a:buClr>
              <a:buChar char="•"/>
            </a:pPr>
            <a:r>
              <a:rPr lang="fr-CH" sz="1800" dirty="0"/>
              <a:t>Biologie complexe</a:t>
            </a:r>
          </a:p>
          <a:p>
            <a:pPr marL="285750" indent="-285750">
              <a:buClr>
                <a:srgbClr val="EA81E9"/>
              </a:buClr>
              <a:buChar char="•"/>
            </a:pPr>
            <a:r>
              <a:rPr lang="fr-CH" sz="1800" dirty="0"/>
              <a:t>Grande variation profils patients</a:t>
            </a:r>
          </a:p>
          <a:p>
            <a:pPr marL="285750" indent="-285750">
              <a:buClr>
                <a:srgbClr val="EA81E9"/>
              </a:buClr>
              <a:buChar char="•"/>
            </a:pPr>
            <a:r>
              <a:rPr lang="fr-CH" sz="1800" dirty="0"/>
              <a:t>Stigma et risques politiques</a:t>
            </a:r>
          </a:p>
          <a:p>
            <a:pPr marL="285750" indent="-285750">
              <a:buClr>
                <a:srgbClr val="EA81E9"/>
              </a:buClr>
              <a:buChar char="•"/>
            </a:pPr>
            <a:r>
              <a:rPr lang="fr-CH" sz="1800" dirty="0"/>
              <a:t>Etudes complexes</a:t>
            </a:r>
          </a:p>
          <a:p>
            <a:pPr marL="536575" indent="-184150">
              <a:buClr>
                <a:srgbClr val="EA81E9"/>
              </a:buClr>
              <a:buChar char="•"/>
            </a:pPr>
            <a:r>
              <a:rPr lang="fr-CH" sz="1400" i="1" dirty="0"/>
              <a:t>Outcomes</a:t>
            </a:r>
            <a:r>
              <a:rPr lang="fr-CH" sz="1400" dirty="0"/>
              <a:t> multiples</a:t>
            </a:r>
          </a:p>
          <a:p>
            <a:pPr marL="536575" indent="-184150">
              <a:buClr>
                <a:srgbClr val="EA81E9"/>
              </a:buClr>
              <a:buChar char="•"/>
            </a:pPr>
            <a:r>
              <a:rPr lang="fr-CH" sz="1400" dirty="0"/>
              <a:t>Longue durée </a:t>
            </a:r>
          </a:p>
          <a:p>
            <a:pPr marL="536575" indent="-184150">
              <a:buClr>
                <a:srgbClr val="EA81E9"/>
              </a:buClr>
              <a:buChar char="•"/>
            </a:pPr>
            <a:r>
              <a:rPr lang="fr-CH" sz="1400" dirty="0"/>
              <a:t>Contexte très variables (études multicentriques compliquées)</a:t>
            </a:r>
          </a:p>
          <a:p>
            <a:pPr marL="536575" indent="-184150">
              <a:buClr>
                <a:srgbClr val="EA81E9"/>
              </a:buClr>
              <a:buChar char="•"/>
            </a:pPr>
            <a:r>
              <a:rPr lang="fr-CH" sz="1400" dirty="0"/>
              <a:t>Fort taux réponses placébo</a:t>
            </a:r>
            <a:endParaRPr lang="fr-CH" sz="1800" dirty="0"/>
          </a:p>
          <a:p>
            <a:pPr marL="285750" indent="-285750">
              <a:buClr>
                <a:srgbClr val="EA81E9"/>
              </a:buClr>
              <a:buChar char="•"/>
            </a:pPr>
            <a:r>
              <a:rPr lang="fr-CH" sz="1800" dirty="0" smtClean="0"/>
              <a:t>➛ </a:t>
            </a:r>
            <a:r>
              <a:rPr lang="de-DE" sz="1800" i="1" dirty="0" err="1" smtClean="0"/>
              <a:t>late</a:t>
            </a:r>
            <a:r>
              <a:rPr lang="de-DE" sz="1800" i="1" dirty="0"/>
              <a:t>-stage </a:t>
            </a:r>
            <a:r>
              <a:rPr lang="de-DE" sz="1800" i="1" dirty="0" err="1" smtClean="0"/>
              <a:t>failures</a:t>
            </a:r>
            <a:endParaRPr lang="fr-CH" sz="1800" i="1" dirty="0" smtClean="0"/>
          </a:p>
          <a:p>
            <a:pPr marL="285750" indent="-285750">
              <a:buClr>
                <a:srgbClr val="EA81E9"/>
              </a:buClr>
              <a:buChar char="•"/>
            </a:pPr>
            <a:r>
              <a:rPr lang="fr-CH" sz="1800" i="1" dirty="0" smtClean="0"/>
              <a:t>Implementation gaps</a:t>
            </a:r>
            <a:endParaRPr lang="fr-CH" sz="1800" dirty="0" smtClean="0"/>
          </a:p>
          <a:p>
            <a:pPr marL="285750" indent="-285750">
              <a:buClr>
                <a:srgbClr val="EA81E9"/>
              </a:buClr>
              <a:buChar char="•"/>
            </a:pPr>
            <a:r>
              <a:rPr lang="fr-CH" sz="1800" dirty="0" smtClean="0"/>
              <a:t>Combinaison </a:t>
            </a:r>
            <a:r>
              <a:rPr lang="fr-CH" sz="1800" dirty="0"/>
              <a:t>avec traitements non-pharmacologiques</a:t>
            </a:r>
          </a:p>
          <a:p>
            <a:pPr marL="285750" indent="-285750">
              <a:buClr>
                <a:srgbClr val="EA81E9"/>
              </a:buClr>
              <a:buChar char="•"/>
            </a:pPr>
            <a:endParaRPr lang="fr-CH" sz="1800" dirty="0"/>
          </a:p>
          <a:p>
            <a:pPr marL="285750" indent="-285750">
              <a:buClr>
                <a:srgbClr val="EA81E9"/>
              </a:buClr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1317609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Pharmacogénétique 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12993" y="1444999"/>
            <a:ext cx="8229600" cy="2434452"/>
          </a:xfrm>
        </p:spPr>
        <p:txBody>
          <a:bodyPr wrap="square">
            <a:normAutofit/>
          </a:bodyPr>
          <a:lstStyle/>
          <a:p>
            <a:pPr marL="180975" indent="-180975">
              <a:spcAft>
                <a:spcPts val="1200"/>
              </a:spcAft>
              <a:buClr>
                <a:srgbClr val="EA81E9"/>
              </a:buClr>
              <a:buChar char="•"/>
            </a:pPr>
            <a:r>
              <a:rPr lang="fr-FR" sz="1800" b="1" dirty="0" err="1" smtClean="0"/>
              <a:t>Topiramate</a:t>
            </a:r>
            <a:r>
              <a:rPr lang="fr-FR" sz="1800" b="1" dirty="0" smtClean="0"/>
              <a:t>: </a:t>
            </a:r>
            <a:r>
              <a:rPr lang="fr-FR" sz="1800" dirty="0" smtClean="0"/>
              <a:t>GRIK1 (sous-unité récepteur kainate)</a:t>
            </a:r>
          </a:p>
          <a:p>
            <a:pPr marL="180975" indent="-180975">
              <a:spcAft>
                <a:spcPts val="1200"/>
              </a:spcAft>
              <a:buClr>
                <a:srgbClr val="EA81E9"/>
              </a:buClr>
              <a:buChar char="•"/>
            </a:pPr>
            <a:r>
              <a:rPr lang="fr-FR" sz="1800" b="1" dirty="0" smtClean="0"/>
              <a:t>Méthadone</a:t>
            </a:r>
            <a:r>
              <a:rPr lang="fr-FR" sz="1800" dirty="0" smtClean="0"/>
              <a:t>: OPRM1 (récepteur μ), OPRD1 (récepteur </a:t>
            </a:r>
            <a:r>
              <a:rPr lang="fr-FR" sz="1800" dirty="0" err="1" smtClean="0"/>
              <a:t>δ</a:t>
            </a:r>
            <a:r>
              <a:rPr lang="fr-FR" sz="1800" dirty="0" smtClean="0"/>
              <a:t>), Taq1A1 (récepteur D2)</a:t>
            </a:r>
          </a:p>
          <a:p>
            <a:pPr marL="180975" indent="-180975">
              <a:spcAft>
                <a:spcPts val="1200"/>
              </a:spcAft>
              <a:buClr>
                <a:srgbClr val="EA81E9"/>
              </a:buClr>
              <a:buChar char="•"/>
            </a:pPr>
            <a:r>
              <a:rPr lang="fr-FR" sz="1800" b="1" dirty="0" err="1" smtClean="0"/>
              <a:t>Naltrexone</a:t>
            </a:r>
            <a:r>
              <a:rPr lang="fr-FR" sz="1800" dirty="0" smtClean="0"/>
              <a:t> (indication alcool): </a:t>
            </a:r>
            <a:r>
              <a:rPr lang="de-DE" sz="1800" dirty="0"/>
              <a:t>OPRM1 </a:t>
            </a:r>
            <a:endParaRPr lang="de-DE" sz="1800" dirty="0" smtClean="0"/>
          </a:p>
          <a:p>
            <a:pPr marL="180975" indent="-180975">
              <a:spcAft>
                <a:spcPts val="1200"/>
              </a:spcAft>
              <a:buClr>
                <a:srgbClr val="EA81E9"/>
              </a:buClr>
              <a:buChar char="•"/>
            </a:pPr>
            <a:r>
              <a:rPr lang="de-DE" sz="1800" b="1" dirty="0" err="1" smtClean="0"/>
              <a:t>Acamprosate</a:t>
            </a:r>
            <a:r>
              <a:rPr lang="de-DE" sz="1800" dirty="0" smtClean="0"/>
              <a:t>: GATA-4 (</a:t>
            </a:r>
            <a:r>
              <a:rPr lang="de-DE" sz="1800" dirty="0" err="1" smtClean="0"/>
              <a:t>facteur</a:t>
            </a:r>
            <a:r>
              <a:rPr lang="de-DE" sz="1800" dirty="0" smtClean="0"/>
              <a:t> de </a:t>
            </a:r>
            <a:r>
              <a:rPr lang="de-DE" sz="1800" dirty="0" err="1" smtClean="0"/>
              <a:t>transcription</a:t>
            </a:r>
            <a:r>
              <a:rPr lang="de-DE" sz="1800" dirty="0" smtClean="0"/>
              <a:t> </a:t>
            </a:r>
            <a:r>
              <a:rPr lang="de-DE" sz="1800" dirty="0" err="1" smtClean="0"/>
              <a:t>avec</a:t>
            </a:r>
            <a:r>
              <a:rPr lang="de-DE" sz="1800" dirty="0" smtClean="0"/>
              <a:t> </a:t>
            </a:r>
            <a:r>
              <a:rPr lang="de-DE" sz="1800" dirty="0" err="1" smtClean="0"/>
              <a:t>effet</a:t>
            </a:r>
            <a:r>
              <a:rPr lang="de-DE" sz="1800" dirty="0" smtClean="0"/>
              <a:t> </a:t>
            </a:r>
            <a:r>
              <a:rPr lang="de-DE" sz="1800" dirty="0" err="1" smtClean="0"/>
              <a:t>sur</a:t>
            </a:r>
            <a:r>
              <a:rPr lang="de-DE" sz="1800" dirty="0" smtClean="0"/>
              <a:t> </a:t>
            </a:r>
            <a:r>
              <a:rPr lang="de-DE" sz="1800" dirty="0" err="1" smtClean="0"/>
              <a:t>trasport</a:t>
            </a:r>
            <a:r>
              <a:rPr lang="de-DE" sz="1800" dirty="0" smtClean="0"/>
              <a:t> </a:t>
            </a:r>
            <a:r>
              <a:rPr lang="de-DE" sz="1800" dirty="0" err="1" smtClean="0"/>
              <a:t>glutamate</a:t>
            </a:r>
            <a:r>
              <a:rPr lang="de-DE" sz="1800" dirty="0" smtClean="0"/>
              <a:t>)</a:t>
            </a:r>
          </a:p>
          <a:p>
            <a:pPr marL="180975" indent="-180975">
              <a:spcAft>
                <a:spcPts val="1200"/>
              </a:spcAft>
              <a:buClr>
                <a:srgbClr val="EA81E9"/>
              </a:buClr>
              <a:buChar char="•"/>
            </a:pPr>
            <a:endParaRPr lang="fr-FR" sz="1800" dirty="0" smtClean="0"/>
          </a:p>
          <a:p>
            <a:pPr marL="539750" lvl="1" indent="-174625">
              <a:spcAft>
                <a:spcPts val="1200"/>
              </a:spcAft>
              <a:buClr>
                <a:srgbClr val="EA81E9"/>
              </a:buClr>
              <a:buChar char="•"/>
            </a:pPr>
            <a:endParaRPr lang="fr-FR" sz="1800" dirty="0" smtClean="0"/>
          </a:p>
          <a:p>
            <a:pPr marL="539750" lvl="1" indent="-174625">
              <a:spcAft>
                <a:spcPts val="1200"/>
              </a:spcAft>
              <a:buClr>
                <a:srgbClr val="EA81E9"/>
              </a:buClr>
              <a:buChar char="•"/>
            </a:pPr>
            <a:endParaRPr lang="fr-FR" sz="1800" dirty="0" smtClean="0"/>
          </a:p>
          <a:p>
            <a:pPr marL="539750" lvl="1" indent="-174625">
              <a:spcAft>
                <a:spcPts val="1200"/>
              </a:spcAft>
              <a:buClr>
                <a:srgbClr val="EA81E9"/>
              </a:buClr>
              <a:buChar char="•"/>
            </a:pPr>
            <a:endParaRPr lang="fr-FR" sz="1800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350311" y="4536454"/>
            <a:ext cx="8181529" cy="23544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fr-CH" sz="105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Guglielmo et al., </a:t>
            </a:r>
            <a:r>
              <a:rPr lang="is-IS" sz="1050" dirty="0"/>
              <a:t>CNS Drugs (2015) 29:383–</a:t>
            </a:r>
            <a:r>
              <a:rPr lang="is-IS" sz="1050" dirty="0" smtClean="0"/>
              <a:t>395; </a:t>
            </a:r>
            <a:r>
              <a:rPr lang="de-DE" sz="1050" dirty="0"/>
              <a:t>Kranzler </a:t>
            </a:r>
            <a:r>
              <a:rPr lang="de-DE" sz="1050" dirty="0" smtClean="0"/>
              <a:t> et al., </a:t>
            </a:r>
            <a:r>
              <a:rPr lang="nb-NO" sz="1050" dirty="0" err="1"/>
              <a:t>Addict</a:t>
            </a:r>
            <a:r>
              <a:rPr lang="nb-NO" sz="1050" dirty="0"/>
              <a:t>. </a:t>
            </a:r>
            <a:r>
              <a:rPr lang="nb-NO" sz="1050" dirty="0" err="1"/>
              <a:t>Behav</a:t>
            </a:r>
            <a:r>
              <a:rPr lang="nb-NO" sz="1050" dirty="0"/>
              <a:t>. 2008; 33:41–</a:t>
            </a:r>
            <a:r>
              <a:rPr lang="nb-NO" sz="1050" dirty="0" smtClean="0"/>
              <a:t>53; </a:t>
            </a:r>
          </a:p>
          <a:p>
            <a:pPr algn="l" rtl="0" latinLnBrk="1" hangingPunct="0"/>
            <a:r>
              <a:rPr lang="de-DE" sz="1050" dirty="0" smtClean="0"/>
              <a:t>Kranzler  </a:t>
            </a:r>
            <a:r>
              <a:rPr lang="de-DE" sz="1050" dirty="0"/>
              <a:t>et al., </a:t>
            </a:r>
            <a:r>
              <a:rPr lang="nl-NL" sz="1050" dirty="0"/>
              <a:t>Int J </a:t>
            </a:r>
            <a:r>
              <a:rPr lang="nl-NL" sz="1050" dirty="0" err="1"/>
              <a:t>Neuropsychopharmacol</a:t>
            </a:r>
            <a:r>
              <a:rPr lang="nl-NL" sz="1050" dirty="0"/>
              <a:t> 2014; 17: 1549–1556; </a:t>
            </a:r>
            <a:r>
              <a:rPr lang="nl-NL" sz="1050" dirty="0" err="1"/>
              <a:t>Kranzler</a:t>
            </a:r>
            <a:r>
              <a:rPr lang="nl-NL" sz="1050" dirty="0"/>
              <a:t> et al.,</a:t>
            </a:r>
            <a:r>
              <a:rPr lang="en-US" sz="1050" dirty="0"/>
              <a:t> Am J Psychiatry 2014; 171: 445–</a:t>
            </a:r>
            <a:r>
              <a:rPr lang="en-US" sz="1050" dirty="0" smtClean="0"/>
              <a:t>452</a:t>
            </a:r>
          </a:p>
          <a:p>
            <a:r>
              <a:rPr lang="de-DE" sz="1050" dirty="0" err="1"/>
              <a:t>Crist</a:t>
            </a:r>
            <a:r>
              <a:rPr lang="de-DE" sz="1050" dirty="0"/>
              <a:t> et al., </a:t>
            </a:r>
            <a:r>
              <a:rPr lang="de-DE" sz="1050" dirty="0" err="1"/>
              <a:t>Neuropsychopharmacology</a:t>
            </a:r>
            <a:r>
              <a:rPr lang="de-DE" sz="1050" dirty="0"/>
              <a:t> 2013;38:2003-</a:t>
            </a:r>
            <a:r>
              <a:rPr lang="de-DE" sz="1050" dirty="0" smtClean="0"/>
              <a:t>10; </a:t>
            </a:r>
            <a:r>
              <a:rPr lang="fr-FR" sz="1050" dirty="0" err="1"/>
              <a:t>Lawford</a:t>
            </a:r>
            <a:r>
              <a:rPr lang="fr-FR" sz="1050" dirty="0"/>
              <a:t>  et al., </a:t>
            </a:r>
            <a:r>
              <a:rPr lang="nb-NO" sz="1050" dirty="0"/>
              <a:t>Am. J. Med. Genet. 2000; 96:592–598; </a:t>
            </a:r>
            <a:endParaRPr lang="nb-NO" sz="1050" dirty="0" smtClean="0"/>
          </a:p>
          <a:p>
            <a:r>
              <a:rPr lang="nb-NO" sz="1050" dirty="0" smtClean="0"/>
              <a:t>Barratt </a:t>
            </a:r>
            <a:r>
              <a:rPr lang="nb-NO" sz="1050" dirty="0"/>
              <a:t>et al., </a:t>
            </a:r>
            <a:r>
              <a:rPr lang="pl-PL" sz="1050" dirty="0"/>
              <a:t>Am. J. Med. Genet. B. </a:t>
            </a:r>
            <a:r>
              <a:rPr lang="pl-PL" sz="1050" dirty="0" err="1"/>
              <a:t>Neuropsychiatr</a:t>
            </a:r>
            <a:r>
              <a:rPr lang="pl-PL" sz="1050" dirty="0"/>
              <a:t>. Genet. 2006; 141B:323–331; </a:t>
            </a:r>
            <a:endParaRPr lang="pl-PL" sz="1050" dirty="0" smtClean="0"/>
          </a:p>
          <a:p>
            <a:r>
              <a:rPr lang="pl-PL" sz="1050" dirty="0" err="1" smtClean="0"/>
              <a:t>Crettol</a:t>
            </a:r>
            <a:r>
              <a:rPr lang="pl-PL" sz="1050" dirty="0" smtClean="0"/>
              <a:t> </a:t>
            </a:r>
            <a:r>
              <a:rPr lang="pl-PL" sz="1050" dirty="0"/>
              <a:t>et al., Prog. </a:t>
            </a:r>
            <a:r>
              <a:rPr lang="pl-PL" sz="1050" dirty="0" err="1"/>
              <a:t>Neuropsychopharmacol</a:t>
            </a:r>
            <a:r>
              <a:rPr lang="pl-PL" sz="1050" dirty="0"/>
              <a:t>. Biol. Psychiatry. 2008; 32:1722–1727; Fonseca et al., </a:t>
            </a:r>
            <a:r>
              <a:rPr lang="pt-BR" sz="1050" dirty="0"/>
              <a:t>Mol. </a:t>
            </a:r>
            <a:r>
              <a:rPr lang="pt-BR" sz="1050" dirty="0" err="1"/>
              <a:t>Diagn</a:t>
            </a:r>
            <a:r>
              <a:rPr lang="pt-BR" sz="1050" dirty="0"/>
              <a:t>. </a:t>
            </a:r>
            <a:r>
              <a:rPr lang="pt-BR" sz="1050" dirty="0" err="1"/>
              <a:t>Ther</a:t>
            </a:r>
            <a:r>
              <a:rPr lang="pt-BR" sz="1050" dirty="0"/>
              <a:t>. 2010; 14:171–178; </a:t>
            </a:r>
          </a:p>
          <a:p>
            <a:r>
              <a:rPr lang="pt-BR" sz="1050" dirty="0" err="1" smtClean="0"/>
              <a:t>Crist</a:t>
            </a:r>
            <a:r>
              <a:rPr lang="pt-BR" sz="1050" dirty="0" smtClean="0"/>
              <a:t> et al.</a:t>
            </a:r>
            <a:r>
              <a:rPr lang="cs-CZ" sz="1050" dirty="0" smtClean="0"/>
              <a:t> </a:t>
            </a:r>
            <a:r>
              <a:rPr lang="cs-CZ" sz="1050" dirty="0" err="1" smtClean="0"/>
              <a:t>Neuropsychopharmacol</a:t>
            </a:r>
            <a:r>
              <a:rPr lang="cs-CZ" sz="1050" dirty="0" smtClean="0"/>
              <a:t>. 2013; 38:2003–2010; </a:t>
            </a:r>
            <a:r>
              <a:rPr lang="fr-CH" sz="1050" dirty="0"/>
              <a:t>Oslin et al., Neuropsychopharmacology2003; 28: 1546–1552; </a:t>
            </a:r>
            <a:endParaRPr lang="fr-CH" sz="1050" dirty="0" smtClean="0"/>
          </a:p>
          <a:p>
            <a:r>
              <a:rPr lang="fr-CH" sz="1050" dirty="0" smtClean="0"/>
              <a:t>Anton  </a:t>
            </a:r>
            <a:r>
              <a:rPr lang="fr-CH" sz="1050" dirty="0"/>
              <a:t>et al., Arch Gen Psychiatry 2008; 65: 135–</a:t>
            </a:r>
            <a:r>
              <a:rPr lang="fr-CH" sz="1050" dirty="0" smtClean="0"/>
              <a:t>144; </a:t>
            </a:r>
            <a:r>
              <a:rPr lang="fr-CH" sz="1050" dirty="0"/>
              <a:t>Kiefer et al., </a:t>
            </a:r>
            <a:r>
              <a:rPr lang="es-ES_tradnl" sz="1050" i="1" dirty="0" err="1"/>
              <a:t>Pharmacogenomics</a:t>
            </a:r>
            <a:r>
              <a:rPr lang="es-ES_tradnl" sz="1050" i="1" dirty="0"/>
              <a:t> </a:t>
            </a:r>
            <a:r>
              <a:rPr lang="es-ES_tradnl" sz="1050" i="1" dirty="0" err="1"/>
              <a:t>Journal</a:t>
            </a:r>
            <a:r>
              <a:rPr lang="es-ES_tradnl" sz="1050" i="1" dirty="0"/>
              <a:t> </a:t>
            </a:r>
            <a:r>
              <a:rPr lang="es-ES_tradnl" sz="1050" dirty="0"/>
              <a:t>11(5):368– 374, 2011; </a:t>
            </a:r>
            <a:endParaRPr lang="es-ES_tradnl" sz="1050" dirty="0" smtClean="0"/>
          </a:p>
          <a:p>
            <a:r>
              <a:rPr lang="es-ES_tradnl" sz="1050" dirty="0" err="1" smtClean="0"/>
              <a:t>Spanagel</a:t>
            </a:r>
            <a:r>
              <a:rPr lang="es-ES_tradnl" sz="1050" dirty="0" smtClean="0"/>
              <a:t> </a:t>
            </a:r>
            <a:r>
              <a:rPr lang="es-ES_tradnl" sz="1050" dirty="0"/>
              <a:t>et al., </a:t>
            </a:r>
            <a:r>
              <a:rPr lang="is-IS" sz="1050" i="1" dirty="0"/>
              <a:t>Nature Medicine </a:t>
            </a:r>
            <a:r>
              <a:rPr lang="is-IS" sz="1050" dirty="0"/>
              <a:t>11(1):35–42, 2005 </a:t>
            </a:r>
          </a:p>
          <a:p>
            <a:endParaRPr lang="fr-CH" sz="1050" dirty="0"/>
          </a:p>
          <a:p>
            <a:r>
              <a:rPr lang="fr-CH" sz="1050" dirty="0"/>
              <a:t> </a:t>
            </a:r>
          </a:p>
          <a:p>
            <a:endParaRPr lang="cs-CZ" sz="1050" dirty="0" smtClean="0"/>
          </a:p>
          <a:p>
            <a:endParaRPr lang="pt-BR" sz="1050" dirty="0"/>
          </a:p>
          <a:p>
            <a:pPr algn="l" rtl="0" latinLnBrk="1" hangingPunct="0"/>
            <a:r>
              <a:rPr lang="en-US" sz="1050" dirty="0" smtClean="0"/>
              <a:t> </a:t>
            </a:r>
            <a:r>
              <a:rPr lang="nl-NL" sz="1050" dirty="0" smtClean="0"/>
              <a:t>  </a:t>
            </a:r>
            <a:endParaRPr lang="nl-NL" sz="1050" dirty="0"/>
          </a:p>
          <a:p>
            <a:pPr algn="l" rtl="0" latinLnBrk="1" hangingPunct="0"/>
            <a:r>
              <a:rPr lang="nb-NO" sz="1050" dirty="0" smtClean="0"/>
              <a:t> </a:t>
            </a:r>
            <a:r>
              <a:rPr lang="is-IS" sz="1050" dirty="0" smtClean="0"/>
              <a:t>  </a:t>
            </a:r>
            <a:endParaRPr lang="is-IS" sz="1050" dirty="0"/>
          </a:p>
        </p:txBody>
      </p:sp>
    </p:spTree>
    <p:extLst>
      <p:ext uri="{BB962C8B-B14F-4D97-AF65-F5344CB8AC3E}">
        <p14:creationId xmlns:p14="http://schemas.microsoft.com/office/powerpoint/2010/main" val="196716438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err="1" smtClean="0">
                <a:solidFill>
                  <a:srgbClr val="7F7F7F"/>
                </a:solidFill>
              </a:rPr>
              <a:t>Disulfiram</a:t>
            </a:r>
            <a:r>
              <a:rPr lang="fr-CH" sz="4400" b="1" dirty="0" smtClean="0">
                <a:solidFill>
                  <a:srgbClr val="7F7F7F"/>
                </a:solidFill>
              </a:rPr>
              <a:t> et </a:t>
            </a:r>
            <a:r>
              <a:rPr lang="fr-CH" sz="4400" b="1" dirty="0" err="1" smtClean="0">
                <a:solidFill>
                  <a:srgbClr val="7F7F7F"/>
                </a:solidFill>
              </a:rPr>
              <a:t>Cocaine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98834" y="1237164"/>
            <a:ext cx="8229600" cy="3478271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800" dirty="0" smtClean="0"/>
              <a:t>Hypothèse: Disulfiram bloque dopamine β-</a:t>
            </a:r>
            <a:r>
              <a:rPr lang="fr-FR" sz="1800" dirty="0" err="1" smtClean="0"/>
              <a:t>hydrolylase</a:t>
            </a:r>
            <a:r>
              <a:rPr lang="fr-FR" sz="1800" dirty="0" smtClean="0"/>
              <a:t> (</a:t>
            </a:r>
            <a:r>
              <a:rPr lang="fr-FR" sz="1800" i="1" dirty="0" smtClean="0"/>
              <a:t>D</a:t>
            </a:r>
            <a:r>
              <a:rPr lang="fr-FR" sz="1800" dirty="0" smtClean="0"/>
              <a:t>β</a:t>
            </a:r>
            <a:r>
              <a:rPr lang="fr-FR" sz="1800" i="1" dirty="0" smtClean="0"/>
              <a:t>H</a:t>
            </a:r>
            <a:r>
              <a:rPr lang="fr-FR" sz="1800" dirty="0" smtClean="0"/>
              <a:t>) ➛ diminue efficacité </a:t>
            </a:r>
            <a:r>
              <a:rPr lang="fr-FR" sz="1800" dirty="0" err="1" smtClean="0"/>
              <a:t>cocaine</a:t>
            </a:r>
            <a:r>
              <a:rPr lang="fr-FR" sz="1800" dirty="0" smtClean="0"/>
              <a:t> </a:t>
            </a:r>
          </a:p>
          <a:p>
            <a:pPr marL="457200" indent="-45720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Premières études prometteuses, études récentes négatives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endParaRPr lang="fr-FR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800" i="1" dirty="0" smtClean="0"/>
              <a:t>D</a:t>
            </a:r>
            <a:r>
              <a:rPr lang="fr-FR" sz="1800" dirty="0" smtClean="0"/>
              <a:t>β</a:t>
            </a:r>
            <a:r>
              <a:rPr lang="fr-FR" sz="1800" i="1" dirty="0" smtClean="0"/>
              <a:t>H </a:t>
            </a:r>
            <a:r>
              <a:rPr lang="fr-FR" sz="1800" dirty="0" err="1" smtClean="0"/>
              <a:t>gene</a:t>
            </a:r>
            <a:r>
              <a:rPr lang="fr-FR" sz="1800" dirty="0" smtClean="0"/>
              <a:t> </a:t>
            </a:r>
            <a:r>
              <a:rPr lang="fr-FR" sz="1800" dirty="0" err="1" smtClean="0"/>
              <a:t>polymorphism</a:t>
            </a:r>
            <a:r>
              <a:rPr lang="fr-FR" sz="1800" dirty="0" smtClean="0"/>
              <a:t> C-1021T (rs1611115)</a:t>
            </a:r>
          </a:p>
          <a:p>
            <a:pPr marL="620713" indent="-169863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800" dirty="0" smtClean="0"/>
              <a:t>Responsable de 52% variation taux DβH, </a:t>
            </a:r>
            <a:r>
              <a:rPr lang="fr-FR" sz="1800" dirty="0" err="1" smtClean="0"/>
              <a:t>homocygotes</a:t>
            </a:r>
            <a:r>
              <a:rPr lang="fr-FR" sz="1800" dirty="0" smtClean="0"/>
              <a:t> </a:t>
            </a:r>
            <a:r>
              <a:rPr lang="fr-FR" sz="1800" dirty="0" err="1" smtClean="0"/>
              <a:t>T</a:t>
            </a:r>
            <a:r>
              <a:rPr lang="fr-FR" sz="1800" dirty="0" smtClean="0"/>
              <a:t> allèle avec les taux les plus bas 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800" dirty="0" smtClean="0"/>
              <a:t>Effet disulfiram seulement chez patients avec variantes gènes </a:t>
            </a:r>
            <a:r>
              <a:rPr lang="fr-FR" sz="1800" i="1" dirty="0" smtClean="0"/>
              <a:t>D</a:t>
            </a:r>
            <a:r>
              <a:rPr lang="fr-FR" sz="1800" dirty="0" smtClean="0"/>
              <a:t>β</a:t>
            </a:r>
            <a:r>
              <a:rPr lang="fr-FR" sz="1800" i="1" dirty="0" smtClean="0"/>
              <a:t>H associés à des taux D</a:t>
            </a:r>
            <a:r>
              <a:rPr lang="fr-FR" sz="1800" dirty="0" smtClean="0"/>
              <a:t>β</a:t>
            </a:r>
            <a:r>
              <a:rPr lang="fr-FR" sz="1800" i="1" dirty="0" smtClean="0"/>
              <a:t>H normaux</a:t>
            </a:r>
            <a:endParaRPr lang="fr-FR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endParaRPr lang="fr-FR" sz="18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endParaRPr lang="fr-FR" sz="1800" dirty="0"/>
          </a:p>
        </p:txBody>
      </p:sp>
      <p:sp>
        <p:nvSpPr>
          <p:cNvPr id="2" name="Textfeld 1"/>
          <p:cNvSpPr txBox="1"/>
          <p:nvPr/>
        </p:nvSpPr>
        <p:spPr>
          <a:xfrm>
            <a:off x="350311" y="5261004"/>
            <a:ext cx="6777078" cy="1061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fr-FR" sz="1050" dirty="0" err="1"/>
              <a:t>Kosten</a:t>
            </a:r>
            <a:r>
              <a:rPr lang="fr-FR" sz="1050" dirty="0"/>
              <a:t> </a:t>
            </a:r>
            <a:r>
              <a:rPr lang="fr-FR" sz="1050" dirty="0" smtClean="0"/>
              <a:t>et al., </a:t>
            </a:r>
            <a:r>
              <a:rPr lang="sk-SK" sz="1050" dirty="0"/>
              <a:t>Biol. </a:t>
            </a:r>
            <a:r>
              <a:rPr lang="sk-SK" sz="1050" dirty="0" err="1"/>
              <a:t>Psychiatry</a:t>
            </a:r>
            <a:r>
              <a:rPr lang="sk-SK" sz="1050" dirty="0"/>
              <a:t>. 2013; </a:t>
            </a:r>
            <a:r>
              <a:rPr lang="sk-SK" sz="1050" dirty="0" smtClean="0"/>
              <a:t>73:219–224; </a:t>
            </a:r>
            <a:r>
              <a:rPr lang="fr-CH" sz="1050" dirty="0">
                <a:solidFill>
                  <a:srgbClr val="000000"/>
                </a:solidFill>
              </a:rPr>
              <a:t>Petraksi et al., </a:t>
            </a:r>
            <a:r>
              <a:rPr lang="en-US" sz="1050" dirty="0"/>
              <a:t>Addiction 2000;95:219-28 ; </a:t>
            </a:r>
            <a:endParaRPr lang="en-US" sz="1050" dirty="0" smtClean="0"/>
          </a:p>
          <a:p>
            <a:r>
              <a:rPr lang="en-US" sz="1050" dirty="0" err="1" smtClean="0"/>
              <a:t>Oliveto</a:t>
            </a:r>
            <a:r>
              <a:rPr lang="en-US" sz="1050" dirty="0" smtClean="0"/>
              <a:t> </a:t>
            </a:r>
            <a:r>
              <a:rPr lang="en-US" sz="1050" dirty="0"/>
              <a:t>et al., </a:t>
            </a:r>
            <a:r>
              <a:rPr lang="nl-NL" sz="1050" dirty="0"/>
              <a:t>Drug Alcohol Depend 2011;113:184-91; </a:t>
            </a:r>
            <a:r>
              <a:rPr lang="nl-NL" sz="1050" dirty="0" err="1" smtClean="0"/>
              <a:t>Schottenfeld</a:t>
            </a:r>
            <a:r>
              <a:rPr lang="nl-NL" sz="1050" dirty="0" smtClean="0"/>
              <a:t> </a:t>
            </a:r>
            <a:r>
              <a:rPr lang="nl-NL" sz="1050" dirty="0"/>
              <a:t>et al., Drug Alcohol Depend 2014;136:36-42; </a:t>
            </a:r>
            <a:endParaRPr lang="nl-NL" sz="1050" dirty="0" smtClean="0"/>
          </a:p>
          <a:p>
            <a:r>
              <a:rPr lang="nl-NL" sz="1050" dirty="0" smtClean="0"/>
              <a:t>Carroll </a:t>
            </a:r>
            <a:r>
              <a:rPr lang="nl-NL" sz="1050" dirty="0"/>
              <a:t>et al., </a:t>
            </a:r>
            <a:r>
              <a:rPr lang="en-US" sz="1050" dirty="0"/>
              <a:t>Drug Alcohol Depend 2012;126:224-31 </a:t>
            </a:r>
          </a:p>
          <a:p>
            <a:endParaRPr lang="nl-NL" sz="1050" dirty="0"/>
          </a:p>
          <a:p>
            <a:r>
              <a:rPr lang="en-US" sz="1050" dirty="0"/>
              <a:t> </a:t>
            </a:r>
          </a:p>
          <a:p>
            <a:endParaRPr lang="sk-SK" sz="1050" dirty="0"/>
          </a:p>
        </p:txBody>
      </p:sp>
    </p:spTree>
    <p:extLst>
      <p:ext uri="{BB962C8B-B14F-4D97-AF65-F5344CB8AC3E}">
        <p14:creationId xmlns:p14="http://schemas.microsoft.com/office/powerpoint/2010/main" val="171623190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dirty="0" smtClean="0">
                <a:solidFill>
                  <a:srgbClr val="7F7F7F"/>
                </a:solidFill>
              </a:rPr>
              <a:t>Hallucinogènes</a:t>
            </a:r>
            <a:endParaRPr lang="fr-FR" sz="4400" b="1" dirty="0">
              <a:solidFill>
                <a:srgbClr val="7F7F7F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1000" detail="9"/>
                    </a14:imgEffect>
                    <a14:imgEffect>
                      <a14:saturation sat="300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1066800"/>
            <a:ext cx="83820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9664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smtClean="0">
                <a:solidFill>
                  <a:srgbClr val="7F7F7F"/>
                </a:solidFill>
              </a:rPr>
              <a:t>Hallucinogènes</a:t>
            </a:r>
            <a:endParaRPr lang="fr-FR" sz="4400" b="1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0311" y="1413802"/>
            <a:ext cx="8229600" cy="3779087"/>
          </a:xfrm>
        </p:spPr>
        <p:txBody>
          <a:bodyPr wrap="square">
            <a:normAutofit/>
          </a:bodyPr>
          <a:lstStyle/>
          <a:p>
            <a:pPr marL="457200" indent="-4572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dirty="0" smtClean="0"/>
              <a:t>Différentes classes de substances avec différents mécanismes d‘action</a:t>
            </a:r>
          </a:p>
          <a:p>
            <a:pPr marL="719138" indent="-268288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dirty="0" smtClean="0"/>
              <a:t>Agonistes 5HT2A</a:t>
            </a:r>
          </a:p>
          <a:p>
            <a:pPr marL="719138" indent="-268288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dirty="0" smtClean="0"/>
              <a:t>Antagonistes NMDA</a:t>
            </a:r>
          </a:p>
          <a:p>
            <a:pPr marL="719138" indent="-268288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dirty="0" smtClean="0"/>
              <a:t>Agonistes 𝜅</a:t>
            </a:r>
          </a:p>
          <a:p>
            <a:pPr marL="719138" indent="-268288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dirty="0" smtClean="0"/>
              <a:t>Antagonistes muscariniques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954481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Hallucinogènes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0311" y="1430478"/>
            <a:ext cx="8229600" cy="3720077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Années 50-60: &gt; 1000 articles sur &gt; 40‘000 personnes traitées</a:t>
            </a:r>
          </a:p>
          <a:p>
            <a:pPr>
              <a:spcAft>
                <a:spcPts val="1200"/>
              </a:spcAft>
              <a:buClr>
                <a:srgbClr val="EA81E9"/>
              </a:buClr>
            </a:pPr>
            <a:r>
              <a:rPr lang="fr-FR" sz="2000" b="1" dirty="0" smtClean="0"/>
              <a:t>Modèle </a:t>
            </a:r>
            <a:r>
              <a:rPr lang="fr-FR" sz="2000" b="1" dirty="0" err="1" smtClean="0"/>
              <a:t>psycholytique</a:t>
            </a:r>
            <a:r>
              <a:rPr lang="fr-FR" sz="2000" b="1" dirty="0" smtClean="0"/>
              <a:t>: </a:t>
            </a:r>
          </a:p>
          <a:p>
            <a:pPr marL="457200" indent="-4572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doses modérées, application répétée </a:t>
            </a:r>
          </a:p>
          <a:p>
            <a:pPr marL="457200" indent="-4572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facilitation thérapie psychanalytique </a:t>
            </a:r>
          </a:p>
          <a:p>
            <a:pPr>
              <a:spcAft>
                <a:spcPts val="1200"/>
              </a:spcAft>
              <a:buClr>
                <a:srgbClr val="EA81E9"/>
              </a:buClr>
            </a:pPr>
            <a:r>
              <a:rPr lang="fr-FR" sz="2000" b="1" dirty="0" smtClean="0"/>
              <a:t>Méthode psychédélique:</a:t>
            </a:r>
          </a:p>
          <a:p>
            <a:pPr marL="457200" indent="-4572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plus fortes doses, application unique</a:t>
            </a:r>
          </a:p>
          <a:p>
            <a:pPr marL="457200" indent="-45720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induction état </a:t>
            </a:r>
            <a:r>
              <a:rPr lang="fr-FR" sz="2000" i="1" dirty="0" smtClean="0"/>
              <a:t>psychédélique</a:t>
            </a:r>
            <a:r>
              <a:rPr lang="fr-FR" sz="2000" dirty="0" smtClean="0"/>
              <a:t>, </a:t>
            </a:r>
            <a:r>
              <a:rPr lang="fr-FR" sz="2000" i="1" dirty="0" smtClean="0"/>
              <a:t>mystique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50311" y="5554724"/>
            <a:ext cx="6301212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fr-FR" sz="1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Bogenschutz</a:t>
            </a:r>
            <a:r>
              <a:rPr kumimoji="0" lang="fr-FR" sz="1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  <a:r>
              <a:rPr lang="fr-FR" sz="1000" dirty="0">
                <a:solidFill>
                  <a:srgbClr val="000000"/>
                </a:solidFill>
              </a:rPr>
              <a:t>&amp; Johnson, Progress in Neuro-</a:t>
            </a:r>
            <a:r>
              <a:rPr lang="fr-FR" sz="1000" dirty="0" err="1">
                <a:solidFill>
                  <a:srgbClr val="000000"/>
                </a:solidFill>
              </a:rPr>
              <a:t>Psychopharmacology</a:t>
            </a:r>
            <a:r>
              <a:rPr lang="fr-FR" sz="1000" dirty="0">
                <a:solidFill>
                  <a:srgbClr val="000000"/>
                </a:solidFill>
              </a:rPr>
              <a:t> &amp; </a:t>
            </a:r>
            <a:r>
              <a:rPr lang="fr-FR" sz="1000" dirty="0" err="1">
                <a:solidFill>
                  <a:srgbClr val="000000"/>
                </a:solidFill>
              </a:rPr>
              <a:t>Biological</a:t>
            </a:r>
            <a:r>
              <a:rPr lang="fr-FR" sz="1000" dirty="0">
                <a:solidFill>
                  <a:srgbClr val="000000"/>
                </a:solidFill>
              </a:rPr>
              <a:t> </a:t>
            </a:r>
            <a:r>
              <a:rPr lang="fr-FR" sz="1000" dirty="0" err="1">
                <a:solidFill>
                  <a:srgbClr val="000000"/>
                </a:solidFill>
              </a:rPr>
              <a:t>Psychiatry</a:t>
            </a:r>
            <a:r>
              <a:rPr lang="fr-FR" sz="1000" dirty="0">
                <a:solidFill>
                  <a:srgbClr val="000000"/>
                </a:solidFill>
              </a:rPr>
              <a:t> 64 (2016) 250–258</a:t>
            </a:r>
            <a:endParaRPr kumimoji="0" lang="fr-FR" sz="1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593151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 smtClean="0">
                <a:solidFill>
                  <a:srgbClr val="7F7F7F"/>
                </a:solidFill>
              </a:rPr>
              <a:t>Expériences </a:t>
            </a:r>
            <a:r>
              <a:rPr lang="fr-CH" sz="4000" b="1" i="1" dirty="0" smtClean="0">
                <a:solidFill>
                  <a:srgbClr val="7F7F7F"/>
                </a:solidFill>
              </a:rPr>
              <a:t>mystiques</a:t>
            </a:r>
            <a:endParaRPr lang="fr-CH" sz="4000" b="1" i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5666" y="1470246"/>
            <a:ext cx="8226255" cy="3585106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Wingdings" charset="2"/>
              <a:buAutoNum type="arabicPlain"/>
            </a:pPr>
            <a:r>
              <a:rPr lang="fr-FR" sz="2000" dirty="0" smtClean="0"/>
              <a:t>Sentiment d'unité (perte du sens habituel de soi même comme entité séparée</a:t>
            </a:r>
          </a:p>
          <a:p>
            <a:pPr marL="457200" indent="-457200">
              <a:spcAft>
                <a:spcPts val="1200"/>
              </a:spcAft>
              <a:buFont typeface="Wingdings" charset="2"/>
              <a:buAutoNum type="arabicPlain"/>
            </a:pPr>
            <a:r>
              <a:rPr lang="fr-FR" sz="2000" dirty="0" smtClean="0"/>
              <a:t>Transcendance temps et espace</a:t>
            </a:r>
            <a:endParaRPr lang="fr-FR" sz="2000" dirty="0"/>
          </a:p>
          <a:p>
            <a:pPr marL="457200" indent="-457200">
              <a:spcAft>
                <a:spcPts val="1200"/>
              </a:spcAft>
              <a:buFont typeface="Wingdings" charset="2"/>
              <a:buAutoNum type="arabicPlain"/>
            </a:pPr>
            <a:r>
              <a:rPr lang="fr-FR" sz="2000" dirty="0" smtClean="0"/>
              <a:t>Humeur </a:t>
            </a:r>
            <a:r>
              <a:rPr lang="fr-FR" sz="2000" dirty="0"/>
              <a:t>positive profondément </a:t>
            </a:r>
            <a:r>
              <a:rPr lang="fr-FR" sz="2000" dirty="0" smtClean="0"/>
              <a:t>ressentie </a:t>
            </a:r>
          </a:p>
          <a:p>
            <a:pPr marL="457200" indent="-457200">
              <a:spcAft>
                <a:spcPts val="1200"/>
              </a:spcAft>
              <a:buFont typeface="Wingdings" charset="2"/>
              <a:buAutoNum type="arabicPlain"/>
            </a:pPr>
            <a:r>
              <a:rPr lang="fr-FR" sz="2000" dirty="0" smtClean="0"/>
              <a:t>Sens </a:t>
            </a:r>
            <a:r>
              <a:rPr lang="fr-FR" sz="2000" dirty="0"/>
              <a:t>de </a:t>
            </a:r>
            <a:r>
              <a:rPr lang="fr-FR" sz="2000" dirty="0" smtClean="0"/>
              <a:t>l'émerveillement</a:t>
            </a:r>
          </a:p>
          <a:p>
            <a:pPr marL="457200" indent="-457200">
              <a:spcAft>
                <a:spcPts val="1200"/>
              </a:spcAft>
              <a:buFont typeface="Wingdings" charset="2"/>
              <a:buAutoNum type="arabicPlain"/>
            </a:pPr>
            <a:r>
              <a:rPr lang="fr-FR" sz="2000" dirty="0" smtClean="0"/>
              <a:t>Signifiance </a:t>
            </a:r>
            <a:r>
              <a:rPr lang="fr-FR" sz="2000" dirty="0"/>
              <a:t>(qualité noétique</a:t>
            </a:r>
            <a:r>
              <a:rPr lang="fr-FR" sz="2000" dirty="0" smtClean="0"/>
              <a:t>)</a:t>
            </a:r>
          </a:p>
          <a:p>
            <a:pPr marL="457200" indent="-457200">
              <a:spcAft>
                <a:spcPts val="1200"/>
              </a:spcAft>
              <a:buFont typeface="Wingdings" charset="2"/>
              <a:buAutoNum type="arabicPlain"/>
            </a:pPr>
            <a:r>
              <a:rPr lang="fr-FR" sz="2000" dirty="0" smtClean="0"/>
              <a:t>Ineffabilité </a:t>
            </a:r>
            <a:r>
              <a:rPr lang="fr-FR" sz="2000" dirty="0"/>
              <a:t>(difficulté à décrire l'expérience en mots</a:t>
            </a:r>
            <a:r>
              <a:rPr lang="fr-FR" sz="2000" dirty="0" smtClean="0"/>
              <a:t>)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endParaRPr lang="fr-FR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2216873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sz="1000" dirty="0" err="1"/>
              <a:t>Pahnke</a:t>
            </a:r>
            <a:r>
              <a:rPr lang="de-DE" sz="1000" dirty="0"/>
              <a:t> </a:t>
            </a:r>
            <a:r>
              <a:rPr lang="de-DE" sz="1000" dirty="0" smtClean="0"/>
              <a:t>et al., </a:t>
            </a:r>
            <a:r>
              <a:rPr lang="tr-TR" sz="1000" dirty="0"/>
              <a:t>JAMA 1970, 212, 1856 </a:t>
            </a:r>
          </a:p>
        </p:txBody>
      </p:sp>
    </p:spTree>
    <p:extLst>
      <p:ext uri="{BB962C8B-B14F-4D97-AF65-F5344CB8AC3E}">
        <p14:creationId xmlns:p14="http://schemas.microsoft.com/office/powerpoint/2010/main" val="171941153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49155" y="274638"/>
            <a:ext cx="8030756" cy="58477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3200" b="1" i="1" dirty="0" smtClean="0">
                <a:solidFill>
                  <a:srgbClr val="7F7F7F"/>
                </a:solidFill>
              </a:rPr>
              <a:t>Expérience mystique</a:t>
            </a:r>
            <a:r>
              <a:rPr lang="fr-CH" sz="3200" b="1" dirty="0" smtClean="0">
                <a:solidFill>
                  <a:srgbClr val="7F7F7F"/>
                </a:solidFill>
              </a:rPr>
              <a:t> et comportement</a:t>
            </a:r>
            <a:endParaRPr lang="fr-CH" sz="3200" b="1" i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0311" y="1470246"/>
            <a:ext cx="8229600" cy="3722643"/>
          </a:xfrm>
        </p:spPr>
        <p:txBody>
          <a:bodyPr/>
          <a:lstStyle/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400" dirty="0" smtClean="0">
                <a:solidFill>
                  <a:schemeClr val="tx1"/>
                </a:solidFill>
              </a:rPr>
              <a:t>William R. Miller : ‘quantum change’ </a:t>
            </a:r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400" dirty="0" smtClean="0">
                <a:solidFill>
                  <a:schemeClr val="tx1"/>
                </a:solidFill>
              </a:rPr>
              <a:t>Changement soudain et persistant de comportement </a:t>
            </a:r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400" dirty="0" smtClean="0">
                <a:solidFill>
                  <a:schemeClr val="tx1"/>
                </a:solidFill>
              </a:rPr>
              <a:t>Amorcé par expérience aigue</a:t>
            </a:r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400" dirty="0" smtClean="0">
                <a:solidFill>
                  <a:schemeClr val="tx1"/>
                </a:solidFill>
              </a:rPr>
              <a:t>Vivide, non-attendue, (habituellement) perçue favorablement</a:t>
            </a:r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400" dirty="0" smtClean="0">
                <a:solidFill>
                  <a:schemeClr val="tx1"/>
                </a:solidFill>
              </a:rPr>
              <a:t>Caractérisée par des importants insights</a:t>
            </a:r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223778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sz="1000" dirty="0"/>
              <a:t>Miller </a:t>
            </a:r>
            <a:r>
              <a:rPr lang="de-DE" sz="1000" dirty="0" smtClean="0"/>
              <a:t>, </a:t>
            </a:r>
            <a:r>
              <a:rPr lang="pl-PL" sz="1000" dirty="0"/>
              <a:t>J. </a:t>
            </a:r>
            <a:r>
              <a:rPr lang="pl-PL" sz="1000" dirty="0" err="1"/>
              <a:t>Clin</a:t>
            </a:r>
            <a:r>
              <a:rPr lang="pl-PL" sz="1000" dirty="0"/>
              <a:t>. Psychol. </a:t>
            </a:r>
            <a:r>
              <a:rPr lang="pl-PL" sz="1000" dirty="0" smtClean="0"/>
              <a:t>2004</a:t>
            </a:r>
            <a:r>
              <a:rPr lang="pl-PL" sz="1000" dirty="0"/>
              <a:t>, 60, 453 </a:t>
            </a:r>
          </a:p>
          <a:p>
            <a:endParaRPr lang="de-DE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252983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smtClean="0">
                <a:solidFill>
                  <a:srgbClr val="7F7F7F"/>
                </a:solidFill>
              </a:rPr>
              <a:t>Hallucinogènes</a:t>
            </a:r>
            <a:endParaRPr lang="fr-FR" sz="4400" b="1">
              <a:solidFill>
                <a:srgbClr val="7F7F7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8277732" cy="253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FR" sz="1050" smtClean="0"/>
              <a:t>Bogenschutz &amp; Pommy, Drug Test. Analysis 2012, 4, 543–555; Dyck, Soc. Hist. Med. 2006, 19, 313; Krebs , J. Psychopharmacol. 2012</a:t>
            </a:r>
            <a:endParaRPr lang="fr-FR" sz="105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11" y="1199444"/>
            <a:ext cx="1185333" cy="118533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927087" y="1236723"/>
            <a:ext cx="61510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smtClean="0"/>
              <a:t>surtout modèle psychedelique</a:t>
            </a:r>
          </a:p>
          <a:p>
            <a:endParaRPr lang="fr-FR" sz="1800" smtClean="0"/>
          </a:p>
          <a:p>
            <a:r>
              <a:rPr lang="fr-FR" sz="1800" smtClean="0"/>
              <a:t>observation : expérience „trascendentale“ durant „session“</a:t>
            </a:r>
          </a:p>
          <a:p>
            <a:r>
              <a:rPr lang="fr-FR" sz="1800" smtClean="0"/>
              <a:t>➛  changements personnalité</a:t>
            </a:r>
            <a:endParaRPr lang="fr-FR" sz="180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8" y="3324063"/>
            <a:ext cx="1328433" cy="115022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927087" y="2975850"/>
            <a:ext cx="6239802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Trentaine d’études sur LSD dans traitement alcool</a:t>
            </a:r>
          </a:p>
          <a:p>
            <a:pPr algn="l" rtl="0" latinLnBrk="1" hangingPunct="0"/>
            <a:r>
              <a:rPr lang="fr-FR" sz="1800" dirty="0" smtClean="0"/>
              <a:t>Méta-analyse sur 6 de ces études randomisées (2012):  </a:t>
            </a:r>
          </a:p>
          <a:p>
            <a:pPr marL="285750" indent="-285750" algn="l" rtl="0" latinLnBrk="1" hangingPunct="0"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Que des sujets mâles </a:t>
            </a:r>
          </a:p>
          <a:p>
            <a:pPr marL="285750" indent="-285750" algn="l" rtl="0" latinLnBrk="1" hangingPunct="0"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Une seule (forte) dose</a:t>
            </a:r>
          </a:p>
          <a:p>
            <a:pPr marL="285750" indent="-285750" algn="l" rtl="0" latinLnBrk="1" hangingPunct="0">
              <a:buClr>
                <a:srgbClr val="EA81E9"/>
              </a:buClr>
              <a:buFont typeface="Arial"/>
              <a:buChar char="•"/>
            </a:pPr>
            <a:r>
              <a:rPr lang="fr-FR" sz="1800" dirty="0" err="1" smtClean="0"/>
              <a:t>Follow</a:t>
            </a:r>
            <a:r>
              <a:rPr lang="fr-FR" sz="1800" dirty="0" smtClean="0"/>
              <a:t>-up 1-12 mois </a:t>
            </a:r>
          </a:p>
          <a:p>
            <a:pPr algn="l" rtl="0" latinLnBrk="1" hangingPunct="0"/>
            <a:r>
              <a:rPr lang="fr-FR" sz="1800" dirty="0" smtClean="0"/>
              <a:t>59% du groupe LSD amélioration significative vs 38% dans groupes contrôles</a:t>
            </a:r>
          </a:p>
          <a:p>
            <a:pPr algn="l" rtl="0" latinLnBrk="1" hangingPunct="0"/>
            <a:endParaRPr kumimoji="0" lang="fr-FR" sz="1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52983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smtClean="0">
                <a:solidFill>
                  <a:srgbClr val="7F7F7F"/>
                </a:solidFill>
              </a:rPr>
              <a:t>Psilocybine</a:t>
            </a:r>
            <a:endParaRPr lang="fr-FR" sz="4400" b="1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566335" y="1553495"/>
            <a:ext cx="6646689" cy="787532"/>
          </a:xfrm>
        </p:spPr>
        <p:txBody>
          <a:bodyPr/>
          <a:lstStyle/>
          <a:p>
            <a:pPr marL="285750" indent="-285750"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Une séance psilocybine ➛ ↑ esprit d‘ouverture</a:t>
            </a:r>
          </a:p>
          <a:p>
            <a:pPr marL="536575" indent="-184150">
              <a:buClr>
                <a:srgbClr val="EA81E9"/>
              </a:buClr>
              <a:buFont typeface="Arial"/>
              <a:buChar char="•"/>
              <a:tabLst>
                <a:tab pos="620713" algn="l"/>
              </a:tabLst>
            </a:pPr>
            <a:r>
              <a:rPr lang="fr-FR" sz="1800" dirty="0" smtClean="0"/>
              <a:t>chez les sujets qui avaient eu une </a:t>
            </a:r>
            <a:r>
              <a:rPr lang="fr-FR" sz="1800" i="1" dirty="0" smtClean="0"/>
              <a:t>expérience mystique</a:t>
            </a:r>
            <a:endParaRPr lang="fr-FR" sz="1800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7113643" cy="5770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fr-FR" sz="1050" smtClean="0"/>
              <a:t>Maclean  et al., J. Psychopharmacol. 2011, 25, 1453; </a:t>
            </a:r>
          </a:p>
          <a:p>
            <a:r>
              <a:rPr lang="fr-FR" sz="1050" smtClean="0"/>
              <a:t>Johnson et al., J Psychopharmacol 2014; 28(11):983–92; Bogenschutz et al., J Psychopharmacol 2015;29(3):289–99.</a:t>
            </a:r>
          </a:p>
          <a:p>
            <a:r>
              <a:rPr lang="fr-FR" sz="1050" smtClean="0"/>
              <a:t>  </a:t>
            </a:r>
            <a:endParaRPr lang="fr-FR" sz="1050">
              <a:effectLst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4000" detail="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12190"/>
            <a:ext cx="1270143" cy="1270143"/>
          </a:xfrm>
          <a:prstGeom prst="rect">
            <a:avLst/>
          </a:prstGeom>
          <a:ln>
            <a:solidFill>
              <a:srgbClr val="7F7F7F"/>
            </a:solidFill>
          </a:ln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/>
          <a:srcRect l="5239" r="26190"/>
          <a:stretch/>
        </p:blipFill>
        <p:spPr>
          <a:xfrm>
            <a:off x="-34660" y="3330080"/>
            <a:ext cx="1304803" cy="1270143"/>
          </a:xfrm>
          <a:prstGeom prst="rect">
            <a:avLst/>
          </a:prstGeom>
          <a:ln>
            <a:solidFill>
              <a:srgbClr val="7F7F7F"/>
            </a:solidFill>
          </a:ln>
        </p:spPr>
      </p:pic>
      <p:sp>
        <p:nvSpPr>
          <p:cNvPr id="7" name="Rechteck 6"/>
          <p:cNvSpPr/>
          <p:nvPr/>
        </p:nvSpPr>
        <p:spPr>
          <a:xfrm>
            <a:off x="1566335" y="3338681"/>
            <a:ext cx="4572000" cy="1252940"/>
          </a:xfrm>
          <a:prstGeom prst="rect">
            <a:avLst/>
          </a:prstGeom>
        </p:spPr>
        <p:txBody>
          <a:bodyPr/>
          <a:lstStyle/>
          <a:p>
            <a:pPr marL="285750" indent="-285750">
              <a:spcBef>
                <a:spcPts val="600"/>
              </a:spcBef>
              <a:buClr>
                <a:srgbClr val="EA81E9"/>
              </a:buClr>
              <a:buFont typeface="Arial"/>
              <a:buChar char="•"/>
            </a:pPr>
            <a:r>
              <a:rPr lang="fr-FR" sz="1800" dirty="0" smtClean="0">
                <a:solidFill>
                  <a:srgbClr val="404040"/>
                </a:solidFill>
              </a:rPr>
              <a:t>Etudes pilote positives</a:t>
            </a:r>
          </a:p>
          <a:p>
            <a:pPr marL="536575" indent="-198438">
              <a:spcBef>
                <a:spcPts val="600"/>
              </a:spcBef>
              <a:buClr>
                <a:srgbClr val="EA81E9"/>
              </a:buClr>
              <a:buFont typeface="Arial"/>
              <a:buChar char="•"/>
            </a:pPr>
            <a:r>
              <a:rPr lang="fr-FR" sz="1800" dirty="0" smtClean="0">
                <a:solidFill>
                  <a:srgbClr val="404040"/>
                </a:solidFill>
              </a:rPr>
              <a:t>nicotine</a:t>
            </a:r>
          </a:p>
          <a:p>
            <a:pPr marL="536575" indent="-198438">
              <a:spcBef>
                <a:spcPts val="600"/>
              </a:spcBef>
              <a:buClr>
                <a:srgbClr val="EA81E9"/>
              </a:buClr>
              <a:buFont typeface="Arial"/>
              <a:buChar char="•"/>
            </a:pPr>
            <a:r>
              <a:rPr lang="fr-FR" sz="1800" dirty="0" smtClean="0">
                <a:solidFill>
                  <a:srgbClr val="404040"/>
                </a:solidFill>
              </a:rPr>
              <a:t>alcool </a:t>
            </a:r>
          </a:p>
          <a:p>
            <a:pPr marL="285750" indent="-285750">
              <a:spcBef>
                <a:spcPts val="600"/>
              </a:spcBef>
              <a:buClr>
                <a:srgbClr val="EA81E9"/>
              </a:buClr>
              <a:buFont typeface="Arial"/>
              <a:buChar char="•"/>
            </a:pPr>
            <a:endParaRPr lang="fr-FR" sz="1800" dirty="0" smtClean="0">
              <a:solidFill>
                <a:srgbClr val="404040"/>
              </a:solidFill>
            </a:endParaRPr>
          </a:p>
          <a:p>
            <a:pPr marL="285750" indent="-285750">
              <a:spcBef>
                <a:spcPts val="600"/>
              </a:spcBef>
              <a:buClr>
                <a:srgbClr val="EA81E9"/>
              </a:buClr>
              <a:buFont typeface="Arial"/>
              <a:buChar char="•"/>
            </a:pPr>
            <a:endParaRPr lang="fr-FR" sz="18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2983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1446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Psilocybine chez patients avec problème alcool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0311" y="1941045"/>
            <a:ext cx="8229601" cy="3153066"/>
          </a:xfrm>
        </p:spPr>
        <p:txBody>
          <a:bodyPr/>
          <a:lstStyle/>
          <a:p>
            <a:pPr marL="457200" indent="-457200">
              <a:buClr>
                <a:srgbClr val="EA81E9"/>
              </a:buClr>
              <a:buChar char="•"/>
            </a:pPr>
            <a:r>
              <a:rPr lang="fr-FR" sz="1800" dirty="0" smtClean="0"/>
              <a:t>Etude ouverte, 10 sujets avec AUD </a:t>
            </a:r>
          </a:p>
          <a:p>
            <a:pPr marL="457200" indent="-457200">
              <a:buClr>
                <a:srgbClr val="EA81E9"/>
              </a:buClr>
              <a:buChar char="•"/>
            </a:pPr>
            <a:r>
              <a:rPr lang="fr-FR" sz="1800" dirty="0" smtClean="0"/>
              <a:t>Psilocybine 0.3 mg/kg - 0.4 mg/kg, 2 séances espacés de 4 semaines</a:t>
            </a:r>
          </a:p>
          <a:p>
            <a:pPr marL="457200" indent="-457200">
              <a:buClr>
                <a:srgbClr val="EA81E9"/>
              </a:buClr>
              <a:buChar char="•"/>
            </a:pPr>
            <a:r>
              <a:rPr lang="fr-FR" sz="1800" dirty="0" smtClean="0"/>
              <a:t>Programme de 12 semaines traitement motivationnel &amp; séances de débriefing </a:t>
            </a:r>
          </a:p>
          <a:p>
            <a:pPr marL="457200" indent="-457200">
              <a:buClr>
                <a:srgbClr val="EA81E9"/>
              </a:buClr>
              <a:buChar char="•"/>
            </a:pPr>
            <a:r>
              <a:rPr lang="fr-FR" sz="1800" dirty="0" smtClean="0"/>
              <a:t>Conso ↓ après prise de psilocybine </a:t>
            </a:r>
          </a:p>
          <a:p>
            <a:pPr marL="457200" indent="-457200">
              <a:buClr>
                <a:srgbClr val="EA81E9"/>
              </a:buClr>
              <a:buChar char="•"/>
            </a:pPr>
            <a:r>
              <a:rPr lang="fr-FR" sz="1800" dirty="0" smtClean="0"/>
              <a:t>Effet maintenu sur 36 mois </a:t>
            </a:r>
          </a:p>
          <a:p>
            <a:pPr marL="457200" indent="-457200">
              <a:buClr>
                <a:srgbClr val="EA81E9"/>
              </a:buClr>
              <a:buChar char="•"/>
            </a:pPr>
            <a:r>
              <a:rPr lang="fr-FR" sz="1800" dirty="0" smtClean="0"/>
              <a:t>Intensité des effets perçus à la semaine 4 corrélés avec amélioration semaines 5-8</a:t>
            </a:r>
          </a:p>
          <a:p>
            <a:pPr marL="457200" indent="-457200">
              <a:buClr>
                <a:srgbClr val="EA81E9"/>
              </a:buClr>
              <a:buChar char="•"/>
            </a:pPr>
            <a:r>
              <a:rPr lang="fr-FR" sz="1800" dirty="0" smtClean="0"/>
              <a:t>RCT actuellement en cours</a:t>
            </a:r>
          </a:p>
          <a:p>
            <a:pPr marL="457200" indent="-457200">
              <a:buClr>
                <a:srgbClr val="EA81E9"/>
              </a:buClr>
              <a:buChar char="•"/>
            </a:pPr>
            <a:endParaRPr lang="fr-FR" sz="1800" dirty="0" smtClean="0"/>
          </a:p>
          <a:p>
            <a:pPr marL="457200" indent="-457200">
              <a:buClr>
                <a:srgbClr val="EA81E9"/>
              </a:buClr>
              <a:buChar char="•"/>
            </a:pPr>
            <a:endParaRPr lang="fr-FR" sz="1800" dirty="0" smtClean="0"/>
          </a:p>
          <a:p>
            <a:pPr marL="457200" indent="-457200">
              <a:buClr>
                <a:srgbClr val="EA81E9"/>
              </a:buClr>
              <a:buChar char="•"/>
            </a:pPr>
            <a:endParaRPr lang="fr-FR" sz="1800" dirty="0"/>
          </a:p>
        </p:txBody>
      </p:sp>
      <p:sp>
        <p:nvSpPr>
          <p:cNvPr id="6" name="Textfeld 5"/>
          <p:cNvSpPr txBox="1"/>
          <p:nvPr/>
        </p:nvSpPr>
        <p:spPr>
          <a:xfrm>
            <a:off x="350311" y="5357170"/>
            <a:ext cx="630121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sz="1000" dirty="0"/>
              <a:t>Bogenschutz </a:t>
            </a:r>
            <a:r>
              <a:rPr lang="de-DE" sz="1000" dirty="0" smtClean="0"/>
              <a:t>et al., </a:t>
            </a:r>
            <a:r>
              <a:rPr lang="it-IT" sz="1000" dirty="0" err="1" smtClean="0"/>
              <a:t>J</a:t>
            </a:r>
            <a:r>
              <a:rPr lang="it-IT" sz="1000" dirty="0" smtClean="0"/>
              <a:t> </a:t>
            </a:r>
            <a:r>
              <a:rPr lang="it-IT" sz="1000" dirty="0" err="1" smtClean="0"/>
              <a:t>Psychopharmacol</a:t>
            </a:r>
            <a:r>
              <a:rPr lang="it-IT" sz="1000" dirty="0" smtClean="0"/>
              <a:t> </a:t>
            </a:r>
            <a:r>
              <a:rPr lang="it-IT" sz="1000" dirty="0"/>
              <a:t>2015;29(3):289–</a:t>
            </a:r>
            <a:r>
              <a:rPr lang="it-IT" sz="1000" dirty="0" smtClean="0"/>
              <a:t>99;</a:t>
            </a:r>
            <a:endParaRPr lang="it-IT" sz="1000" dirty="0"/>
          </a:p>
          <a:p>
            <a:pPr algn="l" rtl="0" latinLnBrk="1" hangingPunct="0"/>
            <a:r>
              <a:rPr kumimoji="0" lang="fr-FR" sz="1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Bogenschutz</a:t>
            </a:r>
            <a:r>
              <a:rPr kumimoji="0" lang="fr-FR" sz="1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  <a:r>
              <a:rPr lang="fr-FR" sz="1000" dirty="0">
                <a:solidFill>
                  <a:srgbClr val="000000"/>
                </a:solidFill>
              </a:rPr>
              <a:t>&amp; Johnson, Progress in Neuro-</a:t>
            </a:r>
            <a:r>
              <a:rPr lang="fr-FR" sz="1000" dirty="0" err="1">
                <a:solidFill>
                  <a:srgbClr val="000000"/>
                </a:solidFill>
              </a:rPr>
              <a:t>Psychopharmacology</a:t>
            </a:r>
            <a:r>
              <a:rPr lang="fr-FR" sz="1000" dirty="0">
                <a:solidFill>
                  <a:srgbClr val="000000"/>
                </a:solidFill>
              </a:rPr>
              <a:t> &amp; </a:t>
            </a:r>
            <a:r>
              <a:rPr lang="fr-FR" sz="1000" dirty="0" err="1">
                <a:solidFill>
                  <a:srgbClr val="000000"/>
                </a:solidFill>
              </a:rPr>
              <a:t>Biological</a:t>
            </a:r>
            <a:r>
              <a:rPr lang="fr-FR" sz="1000" dirty="0">
                <a:solidFill>
                  <a:srgbClr val="000000"/>
                </a:solidFill>
              </a:rPr>
              <a:t> </a:t>
            </a:r>
            <a:r>
              <a:rPr lang="fr-FR" sz="1000" dirty="0" err="1">
                <a:solidFill>
                  <a:srgbClr val="000000"/>
                </a:solidFill>
              </a:rPr>
              <a:t>Psychiatry</a:t>
            </a:r>
            <a:r>
              <a:rPr lang="fr-FR" sz="1000" dirty="0">
                <a:solidFill>
                  <a:srgbClr val="000000"/>
                </a:solidFill>
              </a:rPr>
              <a:t> 64 (2016) 250–258</a:t>
            </a:r>
            <a:endParaRPr kumimoji="0" lang="fr-FR" sz="1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644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1556" y="331082"/>
            <a:ext cx="8255000" cy="70788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000" b="1" dirty="0" smtClean="0">
                <a:solidFill>
                  <a:srgbClr val="7F7F7F"/>
                </a:solidFill>
              </a:rPr>
              <a:t>Nouveauté pharmacologique ?</a:t>
            </a:r>
            <a:endParaRPr lang="fr-CH" sz="4000" b="1" dirty="0">
              <a:solidFill>
                <a:srgbClr val="7F7F7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998446" y="1832002"/>
            <a:ext cx="218402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Indication spécifique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57111" y="2878668"/>
            <a:ext cx="170917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Développement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 novo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50311" y="5554724"/>
            <a:ext cx="413434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kumimoji="0" lang="fr-CH" sz="100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Achab et al., </a:t>
            </a:r>
            <a:r>
              <a:rPr lang="en-US" sz="1000" dirty="0"/>
              <a:t>The Open Addiction Journal, 2012, 5, (</a:t>
            </a:r>
            <a:r>
              <a:rPr lang="en-US" sz="1000" dirty="0" err="1"/>
              <a:t>Suppl</a:t>
            </a:r>
            <a:r>
              <a:rPr lang="en-US" sz="1000" dirty="0"/>
              <a:t> 1: M3) 20-23 </a:t>
            </a:r>
          </a:p>
          <a:p>
            <a:pPr algn="l" rtl="0" latinLnBrk="1" hangingPunct="0"/>
            <a:endParaRPr kumimoji="0" lang="fr-FR" sz="100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314523" y="2878668"/>
            <a:ext cx="19964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Repositionnement</a:t>
            </a:r>
            <a:endParaRPr kumimoji="0" lang="fr-FR" sz="1800" b="0" i="1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11242" y="4062569"/>
            <a:ext cx="199463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Known</a:t>
            </a:r>
            <a:r>
              <a:rPr kumimoji="0" lang="fr-FR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compound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– new </a:t>
            </a:r>
            <a:r>
              <a:rPr kumimoji="0" lang="fr-FR" sz="1800" b="0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target</a:t>
            </a:r>
            <a:endParaRPr kumimoji="0" lang="fr-FR" sz="1800" b="0" i="1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740787" y="4062569"/>
            <a:ext cx="180212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Known</a:t>
            </a:r>
            <a:r>
              <a:rPr kumimoji="0" lang="fr-FR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fr-FR" sz="1800" b="0" i="1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target</a:t>
            </a:r>
            <a:endParaRPr kumimoji="0" lang="fr-FR" sz="1800" b="0" i="1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– new indication</a:t>
            </a:r>
          </a:p>
        </p:txBody>
      </p:sp>
      <p:grpSp>
        <p:nvGrpSpPr>
          <p:cNvPr id="24" name="Gruppierung 23"/>
          <p:cNvGrpSpPr/>
          <p:nvPr/>
        </p:nvGrpSpPr>
        <p:grpSpPr>
          <a:xfrm>
            <a:off x="2011697" y="2201332"/>
            <a:ext cx="4301071" cy="677337"/>
            <a:chOff x="2011697" y="2201332"/>
            <a:chExt cx="4301071" cy="677337"/>
          </a:xfrm>
        </p:grpSpPr>
        <p:cxnSp>
          <p:nvCxnSpPr>
            <p:cNvPr id="17" name="Gewinkelte Verbindung 16"/>
            <p:cNvCxnSpPr>
              <a:stCxn id="8" idx="2"/>
              <a:endCxn id="9" idx="0"/>
            </p:cNvCxnSpPr>
            <p:nvPr/>
          </p:nvCxnSpPr>
          <p:spPr>
            <a:xfrm rot="5400000">
              <a:off x="2712410" y="1500620"/>
              <a:ext cx="677336" cy="2078761"/>
            </a:xfrm>
            <a:prstGeom prst="bentConnector3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9" name="Gewinkelte Verbindung 18"/>
            <p:cNvCxnSpPr>
              <a:stCxn id="8" idx="2"/>
              <a:endCxn id="11" idx="0"/>
            </p:cNvCxnSpPr>
            <p:nvPr/>
          </p:nvCxnSpPr>
          <p:spPr>
            <a:xfrm rot="16200000" flipH="1">
              <a:off x="4862945" y="1428845"/>
              <a:ext cx="677336" cy="2222310"/>
            </a:xfrm>
            <a:prstGeom prst="bentConnector3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5" name="Gruppierung 24"/>
          <p:cNvGrpSpPr/>
          <p:nvPr/>
        </p:nvGrpSpPr>
        <p:grpSpPr>
          <a:xfrm>
            <a:off x="4308561" y="3247997"/>
            <a:ext cx="3333288" cy="814571"/>
            <a:chOff x="4308561" y="3247997"/>
            <a:chExt cx="3333288" cy="814571"/>
          </a:xfrm>
        </p:grpSpPr>
        <p:cxnSp>
          <p:nvCxnSpPr>
            <p:cNvPr id="21" name="Gewinkelte Verbindung 20"/>
            <p:cNvCxnSpPr>
              <a:stCxn id="11" idx="2"/>
              <a:endCxn id="12" idx="0"/>
            </p:cNvCxnSpPr>
            <p:nvPr/>
          </p:nvCxnSpPr>
          <p:spPr>
            <a:xfrm rot="5400000">
              <a:off x="4903379" y="2653179"/>
              <a:ext cx="814571" cy="2004208"/>
            </a:xfrm>
            <a:prstGeom prst="bentConnector3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Gewinkelte Verbindung 22"/>
            <p:cNvCxnSpPr>
              <a:stCxn id="11" idx="2"/>
              <a:endCxn id="13" idx="0"/>
            </p:cNvCxnSpPr>
            <p:nvPr/>
          </p:nvCxnSpPr>
          <p:spPr>
            <a:xfrm rot="16200000" flipH="1">
              <a:off x="6570023" y="2990742"/>
              <a:ext cx="814571" cy="1329081"/>
            </a:xfrm>
            <a:prstGeom prst="bentConnector3">
              <a:avLst/>
            </a:prstGeom>
            <a:noFill/>
            <a:ln w="25400" cap="flat">
              <a:solidFill>
                <a:schemeClr val="bg1">
                  <a:lumMod val="50000"/>
                </a:schemeClr>
              </a:solidFill>
              <a:prstDash val="solid"/>
              <a:bevel/>
              <a:tailEnd type="stealth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10773114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>
                <a:solidFill>
                  <a:srgbClr val="7F7F7F"/>
                </a:solidFill>
              </a:rPr>
              <a:t>Ibogaine 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778000" y="1474365"/>
            <a:ext cx="6942667" cy="3408079"/>
          </a:xfrm>
        </p:spPr>
        <p:txBody>
          <a:bodyPr/>
          <a:lstStyle/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Dans plusieurs plantes</a:t>
            </a:r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Surtout dans </a:t>
            </a:r>
            <a:r>
              <a:rPr lang="fr-FR" sz="1800" i="1" dirty="0" err="1" smtClean="0"/>
              <a:t>Tabernanthe</a:t>
            </a:r>
            <a:r>
              <a:rPr lang="fr-FR" sz="1800" i="1" dirty="0" smtClean="0"/>
              <a:t> iboga</a:t>
            </a:r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Agit sur récepteurs 5HT2 et 5HT3, NMDA, Mu, Kappa, Sigma, muscariniques, nicotiniques, inhibe transporteur 5HT</a:t>
            </a:r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SzPct val="100000"/>
              <a:buBlip>
                <a:blip r:embed="rId2"/>
              </a:buBlip>
            </a:pPr>
            <a:r>
              <a:rPr lang="fr-FR" sz="1800" dirty="0"/>
              <a:t>Effets addictolytiques concernant morphine, cocaïne, amphétamines, alcool </a:t>
            </a:r>
            <a:endParaRPr lang="fr-FR" sz="1800" dirty="0" smtClean="0"/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SzPct val="100000"/>
              <a:buBlip>
                <a:blip r:embed="rId3"/>
              </a:buBlip>
            </a:pPr>
            <a:r>
              <a:rPr lang="fr-FR" sz="1800" dirty="0" smtClean="0"/>
              <a:t>Toxicité ➛ recherche arrêtée</a:t>
            </a:r>
          </a:p>
          <a:p>
            <a:pPr marL="285750" indent="-285750">
              <a:spcAft>
                <a:spcPts val="12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Actuellement recherche sur des molécules apparentées</a:t>
            </a:r>
            <a:endParaRPr lang="fr-FR" sz="1800" dirty="0"/>
          </a:p>
        </p:txBody>
      </p:sp>
      <p:sp>
        <p:nvSpPr>
          <p:cNvPr id="2" name="Textfeld 1"/>
          <p:cNvSpPr txBox="1"/>
          <p:nvPr/>
        </p:nvSpPr>
        <p:spPr>
          <a:xfrm>
            <a:off x="350311" y="5303338"/>
            <a:ext cx="7712794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sz="1000" dirty="0" err="1"/>
              <a:t>Mash</a:t>
            </a:r>
            <a:r>
              <a:rPr lang="de-DE" sz="1000" dirty="0"/>
              <a:t> </a:t>
            </a:r>
            <a:r>
              <a:rPr lang="de-DE" sz="1000" dirty="0" smtClean="0"/>
              <a:t> et al., </a:t>
            </a:r>
            <a:r>
              <a:rPr lang="it-IT" sz="1000" dirty="0" err="1"/>
              <a:t>Ann</a:t>
            </a:r>
            <a:r>
              <a:rPr lang="it-IT" sz="1000" dirty="0"/>
              <a:t>. NY </a:t>
            </a:r>
            <a:r>
              <a:rPr lang="it-IT" sz="1000" dirty="0" err="1"/>
              <a:t>Acad</a:t>
            </a:r>
            <a:r>
              <a:rPr lang="it-IT" sz="1000" dirty="0"/>
              <a:t>. Sci. 1998, 844, </a:t>
            </a:r>
            <a:r>
              <a:rPr lang="it-IT" sz="1000" dirty="0" smtClean="0"/>
              <a:t>274; </a:t>
            </a:r>
            <a:r>
              <a:rPr lang="de-DE" sz="1000" dirty="0" err="1"/>
              <a:t>Mash</a:t>
            </a:r>
            <a:r>
              <a:rPr lang="de-DE" sz="1000" dirty="0"/>
              <a:t>  et al., </a:t>
            </a:r>
            <a:r>
              <a:rPr lang="it-IT" sz="1000" dirty="0" err="1"/>
              <a:t>Ann</a:t>
            </a:r>
            <a:r>
              <a:rPr lang="it-IT" sz="1000" dirty="0"/>
              <a:t>. NY </a:t>
            </a:r>
            <a:r>
              <a:rPr lang="it-IT" sz="1000" dirty="0" err="1"/>
              <a:t>Acad</a:t>
            </a:r>
            <a:r>
              <a:rPr lang="it-IT" sz="1000" dirty="0"/>
              <a:t>. Sci. 1998, 844, 274; </a:t>
            </a:r>
            <a:r>
              <a:rPr lang="en-US" sz="1000" dirty="0"/>
              <a:t>He et al., </a:t>
            </a:r>
            <a:r>
              <a:rPr lang="pt-BR" sz="1000" dirty="0"/>
              <a:t>J. </a:t>
            </a:r>
            <a:r>
              <a:rPr lang="pt-BR" sz="1000" dirty="0" err="1"/>
              <a:t>Neurosci</a:t>
            </a:r>
            <a:r>
              <a:rPr lang="pt-BR" sz="1000" dirty="0"/>
              <a:t>. 2005, 25, 619</a:t>
            </a:r>
            <a:endParaRPr lang="de-DE" sz="1000" dirty="0"/>
          </a:p>
          <a:p>
            <a:r>
              <a:rPr lang="de-DE" sz="1000" dirty="0" err="1"/>
              <a:t>Maciulaitis</a:t>
            </a:r>
            <a:r>
              <a:rPr lang="de-DE" sz="1000" dirty="0"/>
              <a:t> </a:t>
            </a:r>
            <a:r>
              <a:rPr lang="it-IT" sz="1000" dirty="0"/>
              <a:t> et al., </a:t>
            </a:r>
            <a:r>
              <a:rPr lang="pt-BR" sz="1000" dirty="0"/>
              <a:t>Hum. Exp. </a:t>
            </a:r>
            <a:r>
              <a:rPr lang="pt-BR" sz="1000" dirty="0" err="1"/>
              <a:t>Toxicol</a:t>
            </a:r>
            <a:r>
              <a:rPr lang="pt-BR" sz="1000" dirty="0"/>
              <a:t>. 2008, 27, 181; </a:t>
            </a:r>
            <a:r>
              <a:rPr lang="pt-BR" sz="1000" dirty="0" err="1"/>
              <a:t>O’Hearn</a:t>
            </a:r>
            <a:r>
              <a:rPr lang="pt-BR" sz="1000" dirty="0"/>
              <a:t>  &amp; </a:t>
            </a:r>
            <a:r>
              <a:rPr lang="pt-BR" sz="1000" dirty="0" err="1"/>
              <a:t>Molliver</a:t>
            </a:r>
            <a:r>
              <a:rPr lang="pt-BR" sz="1000" dirty="0"/>
              <a:t>, J. </a:t>
            </a:r>
            <a:r>
              <a:rPr lang="pt-BR" sz="1000" dirty="0" err="1"/>
              <a:t>Neurosci</a:t>
            </a:r>
            <a:r>
              <a:rPr lang="pt-BR" sz="1000" dirty="0"/>
              <a:t>. 1997, 17, </a:t>
            </a:r>
            <a:r>
              <a:rPr lang="pt-BR" sz="1000" dirty="0" smtClean="0"/>
              <a:t>8828; </a:t>
            </a:r>
            <a:endParaRPr lang="de-DE" sz="1000" dirty="0" smtClean="0"/>
          </a:p>
          <a:p>
            <a:endParaRPr lang="pt-BR" sz="10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257" y="1793796"/>
            <a:ext cx="1337072" cy="25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4308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Ketamine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415031" y="1476755"/>
            <a:ext cx="7037525" cy="3589134"/>
          </a:xfrm>
        </p:spPr>
        <p:txBody>
          <a:bodyPr/>
          <a:lstStyle/>
          <a:p>
            <a:pPr marL="285750" indent="-28575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1 étude contrôlée, non-randomisée; 2 RCT</a:t>
            </a:r>
          </a:p>
          <a:p>
            <a:pPr marL="285750" indent="-28575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Patients AUD</a:t>
            </a:r>
          </a:p>
          <a:p>
            <a:pPr marL="285750" indent="-28575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Psychothérapie assistée par kétamine 2-2.5mg/kg </a:t>
            </a:r>
            <a:r>
              <a:rPr lang="fr-FR" sz="2000" dirty="0" err="1" smtClean="0"/>
              <a:t>i.m</a:t>
            </a:r>
            <a:r>
              <a:rPr lang="fr-FR" sz="2000" dirty="0" smtClean="0"/>
              <a:t>. (suffit pour effets hallucinogènes) </a:t>
            </a:r>
          </a:p>
          <a:p>
            <a:pPr marL="285750" indent="-28575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➛ ↑ taux abstinence à 1-2 année the </a:t>
            </a:r>
            <a:r>
              <a:rPr lang="fr-FR" sz="2000" dirty="0" err="1" smtClean="0"/>
              <a:t>follow</a:t>
            </a:r>
            <a:r>
              <a:rPr lang="fr-FR" sz="2000" dirty="0" smtClean="0"/>
              <a:t>-up </a:t>
            </a:r>
          </a:p>
          <a:p>
            <a:pPr marL="285750" indent="-28575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2-3 séances &gt; 1 séance</a:t>
            </a:r>
          </a:p>
          <a:p>
            <a:pPr marL="285750" indent="-285750">
              <a:spcAft>
                <a:spcPts val="1800"/>
              </a:spcAft>
              <a:buClr>
                <a:srgbClr val="EA81E9"/>
              </a:buClr>
              <a:buFont typeface="Arial"/>
              <a:buChar char="•"/>
            </a:pPr>
            <a:endParaRPr lang="fr-FR" sz="2000" dirty="0"/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5794638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de-DE" sz="1000" dirty="0" err="1" smtClean="0"/>
              <a:t>Krupitsky</a:t>
            </a:r>
            <a:r>
              <a:rPr lang="de-DE" sz="1000" dirty="0" smtClean="0"/>
              <a:t> et al., </a:t>
            </a:r>
            <a:r>
              <a:rPr lang="cs-CZ" sz="1000" dirty="0" err="1" smtClean="0"/>
              <a:t>Alcohol</a:t>
            </a:r>
            <a:r>
              <a:rPr lang="cs-CZ" sz="1000" dirty="0" smtClean="0"/>
              <a:t>. </a:t>
            </a:r>
            <a:r>
              <a:rPr lang="cs-CZ" sz="1000" dirty="0" err="1" smtClean="0"/>
              <a:t>Treat</a:t>
            </a:r>
            <a:r>
              <a:rPr lang="cs-CZ" sz="1000" dirty="0" smtClean="0"/>
              <a:t>. </a:t>
            </a:r>
            <a:r>
              <a:rPr lang="cs-CZ" sz="1000" dirty="0" err="1" smtClean="0"/>
              <a:t>Q</a:t>
            </a:r>
            <a:r>
              <a:rPr lang="cs-CZ" sz="1000" dirty="0" smtClean="0"/>
              <a:t>. 1992, 9, 99</a:t>
            </a:r>
            <a:r>
              <a:rPr lang="de-DE" sz="1000" dirty="0" smtClean="0"/>
              <a:t>; </a:t>
            </a:r>
            <a:r>
              <a:rPr lang="de-DE" sz="1000" dirty="0" err="1" smtClean="0"/>
              <a:t>Krupitsky</a:t>
            </a:r>
            <a:r>
              <a:rPr lang="de-DE" sz="1000" dirty="0" smtClean="0"/>
              <a:t> et al., </a:t>
            </a:r>
            <a:r>
              <a:rPr lang="en-US" sz="1000" dirty="0" smtClean="0"/>
              <a:t>J. </a:t>
            </a:r>
            <a:r>
              <a:rPr lang="en-US" sz="1000" dirty="0" err="1" smtClean="0"/>
              <a:t>Psy</a:t>
            </a:r>
            <a:r>
              <a:rPr lang="en-US" sz="1000" dirty="0" smtClean="0"/>
              <a:t>- </a:t>
            </a:r>
            <a:r>
              <a:rPr lang="en-US" sz="1000" dirty="0" err="1" smtClean="0"/>
              <a:t>choactive</a:t>
            </a:r>
            <a:r>
              <a:rPr lang="en-US" sz="1000" dirty="0" smtClean="0"/>
              <a:t> Drugs 2007, 39, 13; </a:t>
            </a:r>
          </a:p>
          <a:p>
            <a:r>
              <a:rPr lang="en-US" sz="1000" dirty="0" err="1" smtClean="0"/>
              <a:t>Kolp</a:t>
            </a:r>
            <a:r>
              <a:rPr lang="en-US" sz="1000" dirty="0" smtClean="0"/>
              <a:t> et al., </a:t>
            </a:r>
            <a:r>
              <a:rPr lang="fr-FR" sz="1000" dirty="0"/>
              <a:t>J. </a:t>
            </a:r>
            <a:r>
              <a:rPr lang="fr-FR" sz="1000" dirty="0" err="1"/>
              <a:t>Psychopharmacol</a:t>
            </a:r>
            <a:r>
              <a:rPr lang="fr-FR" sz="1000" dirty="0"/>
              <a:t>. 2008, 22, 603 </a:t>
            </a:r>
          </a:p>
          <a:p>
            <a:r>
              <a:rPr lang="en-US" sz="1000" dirty="0" smtClean="0"/>
              <a:t> </a:t>
            </a:r>
            <a:r>
              <a:rPr lang="de-DE" sz="1000" dirty="0" smtClean="0"/>
              <a:t>  </a:t>
            </a:r>
            <a:endParaRPr lang="cs-CZ" sz="1000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1000"/>
                    </a14:imgEffect>
                  </a14:imgLayer>
                </a14:imgProps>
              </a:ext>
            </a:extLst>
          </a:blip>
          <a:srcRect l="19841" r="24603"/>
          <a:stretch/>
        </p:blipFill>
        <p:spPr>
          <a:xfrm>
            <a:off x="0" y="1827389"/>
            <a:ext cx="1415031" cy="25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3863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smtClean="0">
                <a:solidFill>
                  <a:srgbClr val="7F7F7F"/>
                </a:solidFill>
              </a:rPr>
              <a:t>Conclusions</a:t>
            </a:r>
            <a:endParaRPr lang="fr-FR" sz="4400" b="1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0311" y="1941045"/>
            <a:ext cx="8229601" cy="3153066"/>
          </a:xfrm>
        </p:spPr>
        <p:txBody>
          <a:bodyPr/>
          <a:lstStyle/>
          <a:p>
            <a:pPr marL="268288" indent="-268288">
              <a:buClr>
                <a:srgbClr val="EA81E9"/>
              </a:buClr>
              <a:buChar char="•"/>
            </a:pPr>
            <a:r>
              <a:rPr lang="fr-FR" sz="1800" smtClean="0"/>
              <a:t>Peu nouvelles substances </a:t>
            </a:r>
            <a:r>
              <a:rPr lang="fr-FR" sz="1800" i="1" smtClean="0"/>
              <a:t>vraiment</a:t>
            </a:r>
            <a:r>
              <a:rPr lang="fr-FR" sz="1800" smtClean="0"/>
              <a:t> innovantes (pipeline anemia)</a:t>
            </a:r>
          </a:p>
          <a:p>
            <a:pPr marL="268288" indent="-268288">
              <a:buClr>
                <a:srgbClr val="EA81E9"/>
              </a:buClr>
              <a:buChar char="•"/>
            </a:pPr>
            <a:r>
              <a:rPr lang="fr-FR" sz="1800" smtClean="0"/>
              <a:t>Surtout </a:t>
            </a:r>
          </a:p>
          <a:p>
            <a:pPr marL="536575" indent="-184150">
              <a:buClr>
                <a:srgbClr val="EA81E9"/>
              </a:buClr>
              <a:buChar char="•"/>
            </a:pPr>
            <a:r>
              <a:rPr lang="fr-FR" sz="1800" smtClean="0"/>
              <a:t>repositionnement anciennes substances</a:t>
            </a:r>
          </a:p>
          <a:p>
            <a:pPr marL="536575" indent="-184150">
              <a:buClr>
                <a:srgbClr val="EA81E9"/>
              </a:buClr>
              <a:buChar char="•"/>
            </a:pPr>
            <a:r>
              <a:rPr lang="fr-FR" sz="1800" smtClean="0"/>
              <a:t>substances </a:t>
            </a:r>
            <a:r>
              <a:rPr lang="fr-FR" sz="1800" i="1" smtClean="0"/>
              <a:t>me too</a:t>
            </a:r>
          </a:p>
          <a:p>
            <a:pPr marL="536575" indent="-184150">
              <a:buClr>
                <a:srgbClr val="EA81E9"/>
              </a:buClr>
              <a:buChar char="•"/>
            </a:pPr>
            <a:r>
              <a:rPr lang="fr-FR" sz="1800" smtClean="0"/>
              <a:t>essai de personnalisation par pharmacogénétique</a:t>
            </a:r>
          </a:p>
          <a:p>
            <a:pPr marL="268288" indent="-268288">
              <a:buClr>
                <a:srgbClr val="EA81E9"/>
              </a:buClr>
              <a:buChar char="•"/>
            </a:pPr>
            <a:r>
              <a:rPr lang="fr-FR" sz="1800" smtClean="0"/>
              <a:t>Mais: pistes prometteuses</a:t>
            </a:r>
            <a:endParaRPr lang="fr-FR" sz="1800"/>
          </a:p>
          <a:p>
            <a:pPr marL="536575" indent="-184150">
              <a:buClr>
                <a:srgbClr val="EA81E9"/>
              </a:buClr>
              <a:buChar char="•"/>
            </a:pPr>
            <a:r>
              <a:rPr lang="fr-FR" sz="1800" smtClean="0"/>
              <a:t>Perturbation reconsolidation mémoire</a:t>
            </a:r>
          </a:p>
          <a:p>
            <a:pPr marL="536575" indent="-184150">
              <a:buClr>
                <a:srgbClr val="EA81E9"/>
              </a:buClr>
              <a:buChar char="•"/>
            </a:pPr>
            <a:r>
              <a:rPr lang="fr-FR" sz="1800" smtClean="0"/>
              <a:t>Axe du stress/neuroinflammation</a:t>
            </a:r>
          </a:p>
          <a:p>
            <a:pPr marL="536575" indent="-184150">
              <a:buClr>
                <a:srgbClr val="EA81E9"/>
              </a:buClr>
              <a:buChar char="•"/>
            </a:pPr>
            <a:r>
              <a:rPr lang="fr-FR" sz="1800" smtClean="0"/>
              <a:t>Psychédéliques</a:t>
            </a:r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80624426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Développement de novo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77333" y="1371469"/>
            <a:ext cx="7528142" cy="288577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r-FR" sz="1800" dirty="0" smtClean="0"/>
              <a:t>Substance doit passer toutes les phases du développement clinique</a:t>
            </a:r>
          </a:p>
          <a:p>
            <a:pPr>
              <a:spcAft>
                <a:spcPts val="600"/>
              </a:spcAft>
            </a:pPr>
            <a:endParaRPr lang="fr-FR" sz="1800" b="1" dirty="0" smtClean="0"/>
          </a:p>
          <a:p>
            <a:pPr>
              <a:spcAft>
                <a:spcPts val="600"/>
              </a:spcAft>
            </a:pPr>
            <a:r>
              <a:rPr lang="fr-FR" sz="1800" b="1" dirty="0" smtClean="0"/>
              <a:t>Phase I: </a:t>
            </a:r>
            <a:r>
              <a:rPr lang="fr-FR" sz="1800" dirty="0" smtClean="0"/>
              <a:t>évaluation tolérance, cinétique, métabolisme (sujets sains)</a:t>
            </a:r>
          </a:p>
          <a:p>
            <a:pPr>
              <a:spcAft>
                <a:spcPts val="600"/>
              </a:spcAft>
            </a:pPr>
            <a:r>
              <a:rPr lang="fr-FR" sz="1800" b="1" dirty="0" smtClean="0"/>
              <a:t>Phase II: </a:t>
            </a:r>
            <a:r>
              <a:rPr lang="fr-FR" sz="1800" dirty="0"/>
              <a:t>déterminer la dose </a:t>
            </a:r>
            <a:r>
              <a:rPr lang="fr-FR" sz="1800" dirty="0" smtClean="0"/>
              <a:t>optimale </a:t>
            </a:r>
            <a:r>
              <a:rPr lang="fr-FR" sz="1800" dirty="0"/>
              <a:t>et </a:t>
            </a:r>
            <a:r>
              <a:rPr lang="fr-FR" sz="1800" dirty="0" smtClean="0"/>
              <a:t>éventuellement </a:t>
            </a:r>
            <a:r>
              <a:rPr lang="fr-FR" sz="1800" dirty="0"/>
              <a:t>effets </a:t>
            </a:r>
            <a:r>
              <a:rPr lang="fr-FR" sz="1800" dirty="0" smtClean="0"/>
              <a:t>indésirables (&lt;500 patients)</a:t>
            </a:r>
          </a:p>
          <a:p>
            <a:pPr>
              <a:spcAft>
                <a:spcPts val="600"/>
              </a:spcAft>
            </a:pPr>
            <a:r>
              <a:rPr lang="fr-FR" sz="1800" b="1" dirty="0" smtClean="0"/>
              <a:t>Phase III</a:t>
            </a:r>
            <a:r>
              <a:rPr lang="fr-FR" sz="1800" dirty="0" smtClean="0"/>
              <a:t>: étude </a:t>
            </a:r>
            <a:r>
              <a:rPr lang="fr-FR" sz="1800" dirty="0"/>
              <a:t>comparative d'efficacité proprement </a:t>
            </a:r>
            <a:r>
              <a:rPr lang="fr-FR" sz="1800" dirty="0" smtClean="0"/>
              <a:t>dite</a:t>
            </a:r>
          </a:p>
          <a:p>
            <a:pPr>
              <a:spcAft>
                <a:spcPts val="600"/>
              </a:spcAft>
            </a:pPr>
            <a:r>
              <a:rPr lang="fr-FR" sz="1800" b="1" dirty="0" smtClean="0"/>
              <a:t>Phase IV</a:t>
            </a:r>
            <a:r>
              <a:rPr lang="fr-FR" sz="1800" dirty="0" smtClean="0"/>
              <a:t>: post-marketing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/>
          <a:srcRect b="65735"/>
          <a:stretch/>
        </p:blipFill>
        <p:spPr>
          <a:xfrm>
            <a:off x="2680370" y="4571999"/>
            <a:ext cx="3774758" cy="128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3951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Repositionnement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64443" y="1315024"/>
            <a:ext cx="8015467" cy="404719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Application d‘une substance enregistrée pour nouvelle indication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Avantage vs de novo développement</a:t>
            </a:r>
          </a:p>
          <a:p>
            <a:pPr marL="719138" lvl="2" indent="-36671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pas de screening </a:t>
            </a:r>
            <a:r>
              <a:rPr lang="fr-FR" sz="2000" i="1" dirty="0" smtClean="0"/>
              <a:t>in vitro </a:t>
            </a:r>
            <a:r>
              <a:rPr lang="fr-FR" sz="2000" dirty="0" smtClean="0"/>
              <a:t>et </a:t>
            </a:r>
            <a:r>
              <a:rPr lang="fr-FR" sz="2000" i="1" dirty="0" smtClean="0"/>
              <a:t>in vivo </a:t>
            </a:r>
          </a:p>
          <a:p>
            <a:pPr marL="719138" lvl="2" indent="-36671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pas de développement de la production chimique</a:t>
            </a:r>
          </a:p>
          <a:p>
            <a:pPr marL="719138" lvl="2" indent="-36671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pas de toxicologie </a:t>
            </a:r>
          </a:p>
          <a:p>
            <a:pPr marL="719138" lvl="2" indent="-36671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pas de phase I (et éventuellement phase II) 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FR" sz="2000" dirty="0" smtClean="0"/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↓ risque d‘échec </a:t>
            </a:r>
          </a:p>
          <a:p>
            <a:pPr marL="285750" indent="-285750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2000" dirty="0" smtClean="0"/>
              <a:t>↓ 40% coûts jusqu'à enregistrement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3781231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50311" y="274638"/>
            <a:ext cx="8497356" cy="14465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Approche </a:t>
            </a:r>
            <a:br>
              <a:rPr lang="fr-CH" sz="4400" b="1" dirty="0" smtClean="0">
                <a:solidFill>
                  <a:srgbClr val="7F7F7F"/>
                </a:solidFill>
              </a:rPr>
            </a:br>
            <a:r>
              <a:rPr lang="fr-CH" sz="4400" b="1" i="1" dirty="0" smtClean="0">
                <a:solidFill>
                  <a:srgbClr val="7F7F7F"/>
                </a:solidFill>
              </a:rPr>
              <a:t>known compound-new target</a:t>
            </a:r>
            <a:endParaRPr lang="fr-CH" sz="4400" b="1" i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63200" y="1964135"/>
            <a:ext cx="8229600" cy="2885777"/>
          </a:xfrm>
        </p:spPr>
        <p:txBody>
          <a:bodyPr/>
          <a:lstStyle/>
          <a:p>
            <a:pPr marL="285750" indent="-285750">
              <a:spcAft>
                <a:spcPts val="1800"/>
              </a:spcAft>
              <a:buClr>
                <a:srgbClr val="EA81E9"/>
              </a:buClr>
              <a:buChar char="•"/>
            </a:pPr>
            <a:r>
              <a:rPr lang="fr-FR" sz="2000" dirty="0" smtClean="0"/>
              <a:t>Médicament particulier peut interagir avec plusieurs cibles biologiques (</a:t>
            </a:r>
            <a:r>
              <a:rPr lang="fr-FR" sz="2000" i="1" dirty="0" err="1" smtClean="0"/>
              <a:t>dirty</a:t>
            </a:r>
            <a:r>
              <a:rPr lang="fr-FR" sz="2000" i="1" dirty="0" smtClean="0"/>
              <a:t> </a:t>
            </a:r>
            <a:r>
              <a:rPr lang="fr-FR" sz="2000" i="1" dirty="0" err="1" smtClean="0"/>
              <a:t>drugs</a:t>
            </a:r>
            <a:r>
              <a:rPr lang="fr-FR" sz="2000" dirty="0" smtClean="0"/>
              <a:t>)</a:t>
            </a:r>
          </a:p>
          <a:p>
            <a:pPr marL="285750" indent="-285750">
              <a:spcAft>
                <a:spcPts val="1800"/>
              </a:spcAft>
              <a:buClr>
                <a:srgbClr val="EA81E9"/>
              </a:buClr>
              <a:buChar char="•"/>
            </a:pPr>
            <a:r>
              <a:rPr lang="fr-FR" sz="2000" dirty="0" smtClean="0"/>
              <a:t>Identification des actions pharmacologiques secondaires (hors cible), ➛ développement du médicament dans une nouvelle indication</a:t>
            </a:r>
          </a:p>
          <a:p>
            <a:pPr marL="285750" indent="-285750">
              <a:spcAft>
                <a:spcPts val="1800"/>
              </a:spcAft>
              <a:buClr>
                <a:srgbClr val="EA81E9"/>
              </a:buClr>
              <a:buChar char="•"/>
            </a:pPr>
            <a:r>
              <a:rPr lang="fr-FR" sz="2000" dirty="0" smtClean="0"/>
              <a:t>Effet </a:t>
            </a:r>
            <a:r>
              <a:rPr lang="fr-FR" sz="2000" i="1" dirty="0" smtClean="0"/>
              <a:t>off-</a:t>
            </a:r>
            <a:r>
              <a:rPr lang="fr-FR" sz="2000" i="1" dirty="0" err="1" smtClean="0"/>
              <a:t>target</a:t>
            </a:r>
            <a:r>
              <a:rPr lang="fr-FR" sz="2000" dirty="0" smtClean="0"/>
              <a:t> devient </a:t>
            </a:r>
            <a:r>
              <a:rPr lang="fr-FR" sz="2000" i="1" dirty="0" smtClean="0"/>
              <a:t>on- </a:t>
            </a:r>
            <a:r>
              <a:rPr lang="fr-FR" sz="2000" i="1" dirty="0" err="1" smtClean="0"/>
              <a:t>target</a:t>
            </a:r>
            <a:endParaRPr lang="fr-FR" sz="2000" i="1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 rotWithShape="1">
          <a:blip r:embed="rId2"/>
          <a:srcRect t="65734"/>
          <a:stretch/>
        </p:blipFill>
        <p:spPr>
          <a:xfrm>
            <a:off x="3203222" y="4722035"/>
            <a:ext cx="3251906" cy="111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8117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400" b="1" smtClean="0">
                <a:solidFill>
                  <a:srgbClr val="7F7F7F"/>
                </a:solidFill>
              </a:rPr>
              <a:t>Topiramate</a:t>
            </a:r>
            <a:endParaRPr lang="fr-FR" sz="4400" b="1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1364145"/>
            <a:ext cx="8229600" cy="3613818"/>
          </a:xfrm>
        </p:spPr>
        <p:txBody>
          <a:bodyPr wrap="none"/>
          <a:lstStyle/>
          <a:p>
            <a:pPr marL="180975" indent="-180975">
              <a:spcAft>
                <a:spcPts val="600"/>
              </a:spcAft>
              <a:buClr>
                <a:srgbClr val="EA81E9"/>
              </a:buClr>
              <a:buFont typeface="Arial"/>
              <a:buChar char="•"/>
              <a:tabLst>
                <a:tab pos="928688" algn="l"/>
              </a:tabLst>
            </a:pPr>
            <a:r>
              <a:rPr lang="fr-FR" sz="1800" dirty="0" smtClean="0"/>
              <a:t>Basse dose (75 mg-100) efficace dans le traitement de l‘addiction à l‘alcool</a:t>
            </a:r>
          </a:p>
          <a:p>
            <a:pPr marL="533400" lvl="2" indent="-17621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↓ jours de conso</a:t>
            </a:r>
            <a:r>
              <a:rPr lang="fr-FR" sz="1800" dirty="0"/>
              <a:t>, ↓ </a:t>
            </a:r>
            <a:r>
              <a:rPr lang="fr-FR" sz="1800" dirty="0" smtClean="0"/>
              <a:t>conso</a:t>
            </a:r>
            <a:r>
              <a:rPr lang="fr-FR" sz="1800" dirty="0"/>
              <a:t>/j, ↓  </a:t>
            </a:r>
            <a:r>
              <a:rPr lang="fr-FR" sz="1800" dirty="0" err="1"/>
              <a:t>craving</a:t>
            </a:r>
            <a:endParaRPr lang="fr-FR" sz="1800" dirty="0"/>
          </a:p>
          <a:p>
            <a:pPr marL="533400" lvl="2" indent="-17621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Meilleure rétention</a:t>
            </a:r>
          </a:p>
          <a:p>
            <a:pPr marL="533400" lvl="2" indent="-17621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Amélioration anxiété et dépression</a:t>
            </a:r>
          </a:p>
          <a:p>
            <a:pPr marL="180975" indent="-180975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Efficace chez des “buveurs non-</a:t>
            </a:r>
            <a:r>
              <a:rPr lang="fr-FR" sz="1800" dirty="0" err="1" smtClean="0"/>
              <a:t>addicts</a:t>
            </a:r>
            <a:r>
              <a:rPr lang="fr-FR" sz="1800" dirty="0" smtClean="0"/>
              <a:t>“</a:t>
            </a:r>
          </a:p>
          <a:p>
            <a:pPr marL="533400" lvl="2" indent="-17621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/>
              <a:t>↓  </a:t>
            </a:r>
            <a:r>
              <a:rPr lang="fr-FR" sz="1800" dirty="0" smtClean="0"/>
              <a:t>jours de </a:t>
            </a:r>
            <a:r>
              <a:rPr lang="fr-FR" sz="1800" dirty="0"/>
              <a:t>conso excessive, ↓ </a:t>
            </a:r>
            <a:r>
              <a:rPr lang="fr-FR" sz="1800" dirty="0" smtClean="0"/>
              <a:t>verres/semaine</a:t>
            </a:r>
          </a:p>
          <a:p>
            <a:pPr marL="533400" lvl="2" indent="-17621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Pas d‘effet sur le </a:t>
            </a:r>
            <a:r>
              <a:rPr lang="fr-FR" sz="1800" dirty="0" err="1" smtClean="0"/>
              <a:t>craving</a:t>
            </a:r>
            <a:endParaRPr lang="fr-FR" sz="1800" dirty="0" smtClean="0"/>
          </a:p>
          <a:p>
            <a:pPr marL="174625" lvl="1" indent="-174625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r>
              <a:rPr lang="fr-FR" sz="1800" dirty="0" smtClean="0"/>
              <a:t>Efficace avec objectif ↓ conso</a:t>
            </a:r>
          </a:p>
          <a:p>
            <a:pPr marL="533400" lvl="1" indent="-17621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FR" sz="1800" dirty="0" smtClean="0"/>
          </a:p>
          <a:p>
            <a:pPr marL="533400" lvl="2" indent="-176213">
              <a:spcAft>
                <a:spcPts val="600"/>
              </a:spcAft>
              <a:buClr>
                <a:srgbClr val="EA81E9"/>
              </a:buClr>
              <a:buFont typeface="Arial"/>
              <a:buChar char="•"/>
            </a:pPr>
            <a:endParaRPr lang="fr-FR" sz="1800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350311" y="5430337"/>
            <a:ext cx="651492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FR" sz="1000" dirty="0" err="1" smtClean="0">
                <a:solidFill>
                  <a:srgbClr val="000000"/>
                </a:solidFill>
              </a:rPr>
              <a:t>Paparrigopoulos</a:t>
            </a:r>
            <a:r>
              <a:rPr lang="fr-FR" sz="1000" dirty="0" smtClean="0">
                <a:solidFill>
                  <a:srgbClr val="000000"/>
                </a:solidFill>
              </a:rPr>
              <a:t> et al., BMC </a:t>
            </a:r>
            <a:r>
              <a:rPr lang="fr-FR" sz="1000" dirty="0" err="1" smtClean="0">
                <a:solidFill>
                  <a:srgbClr val="000000"/>
                </a:solidFill>
              </a:rPr>
              <a:t>Psychiatry</a:t>
            </a:r>
            <a:r>
              <a:rPr lang="fr-FR" sz="1000" dirty="0" smtClean="0">
                <a:solidFill>
                  <a:srgbClr val="000000"/>
                </a:solidFill>
              </a:rPr>
              <a:t> 2011;11:41; </a:t>
            </a:r>
            <a:r>
              <a:rPr lang="fr-FR" sz="1000" dirty="0" err="1" smtClean="0"/>
              <a:t>Martinotti</a:t>
            </a:r>
            <a:r>
              <a:rPr lang="fr-FR" sz="1000" dirty="0" smtClean="0"/>
              <a:t> et al. J Clin </a:t>
            </a:r>
            <a:r>
              <a:rPr lang="fr-FR" sz="1000" dirty="0" err="1" smtClean="0"/>
              <a:t>Psychopharmacol</a:t>
            </a:r>
            <a:r>
              <a:rPr lang="fr-FR" sz="1000" dirty="0" smtClean="0"/>
              <a:t>. 2014;34(6):709–15; </a:t>
            </a:r>
          </a:p>
          <a:p>
            <a:pPr algn="l" rtl="0" latinLnBrk="1" hangingPunct="0"/>
            <a:r>
              <a:rPr lang="fr-FR" sz="1000" dirty="0" smtClean="0"/>
              <a:t>Miranda et al., </a:t>
            </a:r>
            <a:r>
              <a:rPr lang="fr-FR" sz="1000" dirty="0" err="1" smtClean="0"/>
              <a:t>Alcohol</a:t>
            </a:r>
            <a:r>
              <a:rPr lang="fr-FR" sz="1000" dirty="0" smtClean="0"/>
              <a:t> Clin </a:t>
            </a:r>
            <a:r>
              <a:rPr lang="fr-FR" sz="1000" dirty="0" err="1" smtClean="0"/>
              <a:t>Exp</a:t>
            </a:r>
            <a:r>
              <a:rPr lang="fr-FR" sz="1000" dirty="0" smtClean="0"/>
              <a:t> </a:t>
            </a:r>
            <a:r>
              <a:rPr lang="fr-FR" sz="1000" dirty="0" err="1" smtClean="0"/>
              <a:t>Res</a:t>
            </a:r>
            <a:r>
              <a:rPr lang="fr-FR" sz="1000" dirty="0" smtClean="0"/>
              <a:t>. 2008;32(3):489–97; </a:t>
            </a:r>
            <a:r>
              <a:rPr lang="fr-FR" sz="1000" dirty="0" err="1" smtClean="0"/>
              <a:t>Kranzleret</a:t>
            </a:r>
            <a:r>
              <a:rPr lang="fr-FR" sz="1000" dirty="0" smtClean="0"/>
              <a:t> al., Am J </a:t>
            </a:r>
            <a:r>
              <a:rPr lang="fr-FR" sz="1000" dirty="0" err="1" smtClean="0"/>
              <a:t>Psychiatry</a:t>
            </a:r>
            <a:r>
              <a:rPr lang="fr-FR" sz="1000" dirty="0" smtClean="0"/>
              <a:t>. 2014;171(4):445–52.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27248297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1793" y="274638"/>
            <a:ext cx="7383682" cy="76944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smtClean="0">
                <a:solidFill>
                  <a:srgbClr val="7F7F7F"/>
                </a:solidFill>
              </a:rPr>
              <a:t>Baclofène </a:t>
            </a:r>
            <a:endParaRPr lang="fr-CH" sz="4400" b="1" dirty="0">
              <a:solidFill>
                <a:srgbClr val="7F7F7F"/>
              </a:solidFill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500402" y="1296092"/>
            <a:ext cx="8229600" cy="4035842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EA81E9"/>
              </a:buClr>
            </a:pPr>
            <a:r>
              <a:rPr lang="fr-FR" sz="1400" b="1" dirty="0" smtClean="0"/>
              <a:t>ALPADIR (Michel Reynaud)</a:t>
            </a:r>
            <a:endParaRPr lang="fr-FR" sz="1400" b="1" dirty="0"/>
          </a:p>
          <a:p>
            <a:pPr marL="171450" indent="-1714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400" dirty="0"/>
              <a:t>158 sous </a:t>
            </a:r>
            <a:r>
              <a:rPr lang="fr-FR" sz="1400" dirty="0" err="1"/>
              <a:t>Baclofène</a:t>
            </a:r>
            <a:r>
              <a:rPr lang="fr-FR" sz="1400" dirty="0"/>
              <a:t> 180 mg/jour et 162 sous placebo</a:t>
            </a:r>
          </a:p>
          <a:p>
            <a:pPr marL="171450" indent="-1714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400" dirty="0" smtClean="0"/>
              <a:t>Objectifs: (1) maintien abstinence 20 semaines, (2) ↓ conso</a:t>
            </a:r>
            <a:endParaRPr lang="fr-FR" sz="1400" dirty="0"/>
          </a:p>
          <a:p>
            <a:pPr marL="171450" lvl="1" indent="-1714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400" dirty="0" smtClean="0"/>
              <a:t>ad (1): pas d’effet (</a:t>
            </a:r>
            <a:r>
              <a:rPr lang="fr-FR" sz="1400" dirty="0"/>
              <a:t>11,9% </a:t>
            </a:r>
            <a:r>
              <a:rPr lang="fr-FR" sz="1400" dirty="0" smtClean="0"/>
              <a:t>vs </a:t>
            </a:r>
            <a:r>
              <a:rPr lang="fr-FR" sz="1400" dirty="0"/>
              <a:t>10,5</a:t>
            </a:r>
            <a:r>
              <a:rPr lang="fr-FR" sz="1400" dirty="0" smtClean="0"/>
              <a:t>%)</a:t>
            </a:r>
            <a:endParaRPr lang="fr-FR" sz="1400" dirty="0"/>
          </a:p>
          <a:p>
            <a:pPr marL="171450" indent="-1714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400" dirty="0" smtClean="0"/>
              <a:t>Effet </a:t>
            </a:r>
            <a:r>
              <a:rPr lang="fr-FR" sz="1400" dirty="0"/>
              <a:t>cliniquement significatif </a:t>
            </a:r>
            <a:r>
              <a:rPr lang="fr-FR" sz="1400" dirty="0" smtClean="0"/>
              <a:t>ad (2), en </a:t>
            </a:r>
            <a:r>
              <a:rPr lang="fr-FR" sz="1400" dirty="0"/>
              <a:t>particulier </a:t>
            </a:r>
            <a:r>
              <a:rPr lang="fr-FR" sz="1400" dirty="0" smtClean="0"/>
              <a:t>patients avec conso </a:t>
            </a:r>
            <a:r>
              <a:rPr lang="fr-FR" sz="1400" dirty="0"/>
              <a:t>à risque </a:t>
            </a:r>
            <a:r>
              <a:rPr lang="fr-FR" sz="1400" dirty="0" smtClean="0"/>
              <a:t>élevé</a:t>
            </a:r>
          </a:p>
          <a:p>
            <a:pPr marL="171450" indent="-1714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endParaRPr lang="fr-FR" sz="1400" dirty="0"/>
          </a:p>
          <a:p>
            <a:pPr marL="171450" indent="-171450">
              <a:spcAft>
                <a:spcPts val="600"/>
              </a:spcAft>
              <a:buClr>
                <a:srgbClr val="EA81E9"/>
              </a:buClr>
            </a:pPr>
            <a:r>
              <a:rPr lang="fr-FR" sz="1400" b="1" dirty="0" smtClean="0"/>
              <a:t>BACLOVILLE (Philippe </a:t>
            </a:r>
            <a:r>
              <a:rPr lang="fr-FR" sz="1400" b="1" dirty="0" err="1" smtClean="0"/>
              <a:t>Jaury</a:t>
            </a:r>
            <a:r>
              <a:rPr lang="fr-FR" sz="1400" b="1" dirty="0" smtClean="0"/>
              <a:t>)</a:t>
            </a:r>
          </a:p>
          <a:p>
            <a:pPr marL="171450" indent="-1714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400" dirty="0" smtClean="0"/>
              <a:t>sans </a:t>
            </a:r>
            <a:r>
              <a:rPr lang="fr-FR" sz="1400" dirty="0"/>
              <a:t>sélection ni sevrage </a:t>
            </a:r>
            <a:r>
              <a:rPr lang="fr-FR" sz="1400" dirty="0" smtClean="0"/>
              <a:t>préalable</a:t>
            </a:r>
          </a:p>
          <a:p>
            <a:pPr marL="171450" indent="-1714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400" dirty="0" smtClean="0"/>
              <a:t>320 patients suivis </a:t>
            </a:r>
            <a:r>
              <a:rPr lang="fr-FR" sz="1400" dirty="0"/>
              <a:t>en ville par des médecins </a:t>
            </a:r>
            <a:r>
              <a:rPr lang="fr-FR" sz="1400" dirty="0" smtClean="0"/>
              <a:t>généraliste</a:t>
            </a:r>
          </a:p>
          <a:p>
            <a:pPr marL="171450" indent="-1714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400" dirty="0" smtClean="0"/>
              <a:t>jusqu'à </a:t>
            </a:r>
            <a:r>
              <a:rPr lang="fr-FR" sz="1400" dirty="0"/>
              <a:t>300 </a:t>
            </a:r>
            <a:r>
              <a:rPr lang="fr-FR" sz="1400" dirty="0" smtClean="0"/>
              <a:t>mg/j vs placebo</a:t>
            </a:r>
            <a:r>
              <a:rPr lang="fr-FR" sz="1400" dirty="0"/>
              <a:t>, </a:t>
            </a:r>
            <a:r>
              <a:rPr lang="fr-FR" sz="1400" dirty="0" smtClean="0"/>
              <a:t>1 année</a:t>
            </a:r>
          </a:p>
          <a:p>
            <a:pPr marL="171450" indent="-171450">
              <a:spcAft>
                <a:spcPts val="600"/>
              </a:spcAft>
              <a:buClr>
                <a:srgbClr val="EA81E9"/>
              </a:buClr>
              <a:buFont typeface="Arial" charset="0"/>
              <a:buChar char="•"/>
            </a:pPr>
            <a:r>
              <a:rPr lang="fr-FR" sz="1400" dirty="0" smtClean="0"/>
              <a:t>"</a:t>
            </a:r>
            <a:r>
              <a:rPr lang="fr-FR" sz="1400" dirty="0"/>
              <a:t>56,8% de succès" (abstinence ou réduction de la consommation d'alcool) </a:t>
            </a:r>
            <a:r>
              <a:rPr lang="fr-FR" sz="1400" dirty="0" smtClean="0"/>
              <a:t>vs 36,5%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18147406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non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2990</Words>
  <Application>Microsoft Macintosh PowerPoint</Application>
  <PresentationFormat>Bildschirmpräsentation (4:3)</PresentationFormat>
  <Paragraphs>333</Paragraphs>
  <Slides>42</Slides>
  <Notes>0</Notes>
  <HiddenSlides>6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3" baseType="lpstr">
      <vt:lpstr>Default</vt:lpstr>
      <vt:lpstr>PowerPoint-Präsentation</vt:lpstr>
      <vt:lpstr>Megatrends</vt:lpstr>
      <vt:lpstr>Effets dissuasifs recherche pharmacothérapie addictions</vt:lpstr>
      <vt:lpstr>Nouveauté pharmacologique ?</vt:lpstr>
      <vt:lpstr>Développement de novo</vt:lpstr>
      <vt:lpstr>Repositionnement</vt:lpstr>
      <vt:lpstr>Approche  known compound-new target</vt:lpstr>
      <vt:lpstr>Topiramate</vt:lpstr>
      <vt:lpstr>Baclofène </vt:lpstr>
      <vt:lpstr>Approche  known target-new indication</vt:lpstr>
      <vt:lpstr>Topiramate et addiction cocaine </vt:lpstr>
      <vt:lpstr>Baclofène pour héroïne</vt:lpstr>
      <vt:lpstr>Varenicline chez le patient addict aux opiacés</vt:lpstr>
      <vt:lpstr>Varenicline et alcool </vt:lpstr>
      <vt:lpstr>Approche de novo</vt:lpstr>
      <vt:lpstr>PowerPoint-Präsentation</vt:lpstr>
      <vt:lpstr>Thérapie d’extinction</vt:lpstr>
      <vt:lpstr>N-acetylcysteine et Cannabis</vt:lpstr>
      <vt:lpstr>Agoniste CB pour opiacés</vt:lpstr>
      <vt:lpstr>Stress et addiction</vt:lpstr>
      <vt:lpstr>Addiction et neuroinflammation</vt:lpstr>
      <vt:lpstr>Vaccin cocaïne </vt:lpstr>
      <vt:lpstr>Agonistes cannabis</vt:lpstr>
      <vt:lpstr>Spray buccal THC + CBD</vt:lpstr>
      <vt:lpstr>Spray buccal THC + CBD</vt:lpstr>
      <vt:lpstr>Spray buccal THC + CBD</vt:lpstr>
      <vt:lpstr>PowerPoint-Präsentation</vt:lpstr>
      <vt:lpstr>Naltrexone – XR </vt:lpstr>
      <vt:lpstr>Pharmacogènétique</vt:lpstr>
      <vt:lpstr>Pharmacogénétique </vt:lpstr>
      <vt:lpstr>Disulfiram et Cocaine</vt:lpstr>
      <vt:lpstr>Hallucinogènes</vt:lpstr>
      <vt:lpstr>Hallucinogènes</vt:lpstr>
      <vt:lpstr>Hallucinogènes</vt:lpstr>
      <vt:lpstr>Expériences mystiques</vt:lpstr>
      <vt:lpstr>Expérience mystique et comportement</vt:lpstr>
      <vt:lpstr>Hallucinogènes</vt:lpstr>
      <vt:lpstr>Psilocybine</vt:lpstr>
      <vt:lpstr>Psilocybine chez patients avec problème alcool</vt:lpstr>
      <vt:lpstr>Ibogaine </vt:lpstr>
      <vt:lpstr>Ketamine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cp:lastModifiedBy>Daniele Zullino</cp:lastModifiedBy>
  <cp:revision>1275</cp:revision>
  <dcterms:modified xsi:type="dcterms:W3CDTF">2016-09-13T06:33:11Z</dcterms:modified>
</cp:coreProperties>
</file>