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15" r:id="rId2"/>
    <p:sldId id="1395" r:id="rId3"/>
    <p:sldId id="2236" r:id="rId4"/>
    <p:sldId id="2130" r:id="rId5"/>
    <p:sldId id="2232" r:id="rId6"/>
    <p:sldId id="2230" r:id="rId7"/>
    <p:sldId id="2220" r:id="rId8"/>
    <p:sldId id="2193" r:id="rId9"/>
    <p:sldId id="2183" r:id="rId10"/>
    <p:sldId id="1186" r:id="rId11"/>
    <p:sldId id="2214" r:id="rId12"/>
    <p:sldId id="2219" r:id="rId13"/>
    <p:sldId id="2136" r:id="rId14"/>
    <p:sldId id="2141" r:id="rId15"/>
    <p:sldId id="1161" r:id="rId16"/>
    <p:sldId id="411" r:id="rId17"/>
    <p:sldId id="2233" r:id="rId18"/>
    <p:sldId id="2234" r:id="rId19"/>
    <p:sldId id="2229" r:id="rId20"/>
    <p:sldId id="1396" r:id="rId21"/>
    <p:sldId id="1398" r:id="rId22"/>
    <p:sldId id="2235" r:id="rId23"/>
  </p:sldIdLst>
  <p:sldSz cx="9144000" cy="6858000" type="screen4x3"/>
  <p:notesSz cx="6858000" cy="9144000"/>
  <p:defaultTextStyle>
    <a:lvl1pPr defTabSz="457200">
      <a:defRPr sz="2400">
        <a:latin typeface="Arial"/>
        <a:ea typeface="Arial"/>
        <a:cs typeface="Arial"/>
        <a:sym typeface="Arial"/>
      </a:defRPr>
    </a:lvl1pPr>
    <a:lvl2pPr indent="457200" defTabSz="457200">
      <a:defRPr sz="2400">
        <a:latin typeface="Arial"/>
        <a:ea typeface="Arial"/>
        <a:cs typeface="Arial"/>
        <a:sym typeface="Arial"/>
      </a:defRPr>
    </a:lvl2pPr>
    <a:lvl3pPr indent="914400" defTabSz="457200">
      <a:defRPr sz="2400">
        <a:latin typeface="Arial"/>
        <a:ea typeface="Arial"/>
        <a:cs typeface="Arial"/>
        <a:sym typeface="Arial"/>
      </a:defRPr>
    </a:lvl3pPr>
    <a:lvl4pPr indent="1371600" defTabSz="457200">
      <a:defRPr sz="2400">
        <a:latin typeface="Arial"/>
        <a:ea typeface="Arial"/>
        <a:cs typeface="Arial"/>
        <a:sym typeface="Arial"/>
      </a:defRPr>
    </a:lvl4pPr>
    <a:lvl5pPr indent="1828800" defTabSz="457200">
      <a:defRPr sz="2400">
        <a:latin typeface="Arial"/>
        <a:ea typeface="Arial"/>
        <a:cs typeface="Arial"/>
        <a:sym typeface="Arial"/>
      </a:defRPr>
    </a:lvl5pPr>
    <a:lvl6pPr defTabSz="457200">
      <a:defRPr sz="2400">
        <a:latin typeface="Arial"/>
        <a:ea typeface="Arial"/>
        <a:cs typeface="Arial"/>
        <a:sym typeface="Arial"/>
      </a:defRPr>
    </a:lvl6pPr>
    <a:lvl7pPr defTabSz="457200">
      <a:defRPr sz="2400">
        <a:latin typeface="Arial"/>
        <a:ea typeface="Arial"/>
        <a:cs typeface="Arial"/>
        <a:sym typeface="Arial"/>
      </a:defRPr>
    </a:lvl7pPr>
    <a:lvl8pPr defTabSz="457200">
      <a:defRPr sz="2400">
        <a:latin typeface="Arial"/>
        <a:ea typeface="Arial"/>
        <a:cs typeface="Arial"/>
        <a:sym typeface="Arial"/>
      </a:defRPr>
    </a:lvl8pPr>
    <a:lvl9pPr defTabSz="457200">
      <a:defRPr sz="2400"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AD04"/>
    <a:srgbClr val="FAE62B"/>
    <a:srgbClr val="9FD0AB"/>
    <a:srgbClr val="02A089"/>
    <a:srgbClr val="FF2400"/>
    <a:srgbClr val="0A5208"/>
    <a:srgbClr val="CEFFA5"/>
    <a:srgbClr val="FF6AD8"/>
    <a:srgbClr val="FFEDFF"/>
    <a:srgbClr val="FF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3CECE"/>
          </a:solidFill>
        </a:fill>
      </a:tcStyle>
    </a:wholeTbl>
    <a:band2H>
      <a:tcTxStyle/>
      <a:tcStyle>
        <a:tcBdr/>
        <a:fill>
          <a:solidFill>
            <a:srgbClr val="F1E8E8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E48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 autoAdjust="0"/>
    <p:restoredTop sz="93671" autoAdjust="0"/>
  </p:normalViewPr>
  <p:slideViewPr>
    <p:cSldViewPr snapToGrid="0" snapToObjects="1">
      <p:cViewPr varScale="1">
        <p:scale>
          <a:sx n="97" d="100"/>
          <a:sy n="97" d="100"/>
        </p:scale>
        <p:origin x="19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583031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913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A2E19E-7530-CC41-8A56-4C7AC5698BA2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5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CH">
              <a:latin typeface="Calibri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AC6FBF-86A6-1945-92FB-44C03669D4F3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37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LOGO_HUG_H_QUADRI.png" descr="LOGO_HUG_H_QUADRI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/>
          <p:nvPr/>
        </p:nvSpPr>
        <p:spPr>
          <a:xfrm>
            <a:off x="-1" y="5962650"/>
            <a:ext cx="9144002" cy="89535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12700" dist="23000" dir="5400000" rotWithShape="0">
              <a:srgbClr val="808080">
                <a:alpha val="34997"/>
              </a:srgbClr>
            </a:outerShdw>
          </a:effectLst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Shape 18"/>
          <p:cNvSpPr/>
          <p:nvPr userDrawn="1"/>
        </p:nvSpPr>
        <p:spPr>
          <a:xfrm>
            <a:off x="-1" y="-1"/>
            <a:ext cx="9144002" cy="5951539"/>
          </a:xfrm>
          <a:prstGeom prst="rect">
            <a:avLst/>
          </a:prstGeom>
          <a:solidFill>
            <a:srgbClr val="9FD0AB"/>
          </a:solidFill>
          <a:ln>
            <a:solidFill>
              <a:srgbClr val="46AAC5"/>
            </a:solidFill>
            <a:round/>
          </a:ln>
        </p:spPr>
        <p:txBody>
          <a:bodyPr lIns="0" tIns="0" rIns="0" bIns="0" anchor="ctr"/>
          <a:lstStyle/>
          <a:p>
            <a:pPr lvl="0"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  <p:sp>
        <p:nvSpPr>
          <p:cNvPr id="19" name="Shape 19"/>
          <p:cNvSpPr/>
          <p:nvPr/>
        </p:nvSpPr>
        <p:spPr>
          <a:xfrm>
            <a:off x="1620837" y="1870075"/>
            <a:ext cx="7023101" cy="0"/>
          </a:xfrm>
          <a:prstGeom prst="line">
            <a:avLst/>
          </a:prstGeom>
          <a:ln w="25400">
            <a:solidFill>
              <a:srgbClr val="FFFFFF"/>
            </a:solidFill>
            <a:round/>
          </a:ln>
        </p:spPr>
        <p:txBody>
          <a:bodyPr lIns="0" tIns="0" rIns="0" bIns="0"/>
          <a:lstStyle/>
          <a:p>
            <a:pPr lvl="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6546850" y="5562235"/>
            <a:ext cx="2133600" cy="26425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6" descr="WHO">
            <a:extLst>
              <a:ext uri="{FF2B5EF4-FFF2-40B4-BE49-F238E27FC236}">
                <a16:creationId xmlns:a16="http://schemas.microsoft.com/office/drawing/2014/main" id="{06490CA4-FDBC-D741-834F-1F7E2C8CAA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006BEBC1-5929-A842-BB2F-B33E4DA7E3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457325" y="630238"/>
            <a:ext cx="6715125" cy="114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Titeltext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460500" y="2081213"/>
            <a:ext cx="6718300" cy="4227512"/>
          </a:xfrm>
          <a:prstGeom prst="rect">
            <a:avLst/>
          </a:prstGeom>
        </p:spPr>
        <p:txBody>
          <a:bodyPr/>
          <a:lstStyle>
            <a:lvl2pPr marL="742950" indent="-285750">
              <a:spcBef>
                <a:spcPts val="600"/>
              </a:spcBef>
              <a:buChar char="–"/>
              <a:defRPr sz="2800"/>
            </a:lvl2pPr>
            <a:lvl3pPr marL="1143000" indent="-228600">
              <a:spcBef>
                <a:spcPts val="500"/>
              </a:spcBef>
              <a:defRPr sz="2400"/>
            </a:lvl3pPr>
            <a:lvl4pPr marL="1600200" indent="-228600">
              <a:spcBef>
                <a:spcPts val="400"/>
              </a:spcBef>
              <a:buChar char="–"/>
              <a:defRPr sz="2000"/>
            </a:lvl4pPr>
            <a:lvl5pPr marL="2057400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Textebene 1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Textebene 2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Textebene 3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4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Textebene 5</a:t>
            </a:r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C55E6983-6419-BF45-85AF-DBA9900332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9C76EC1-5CBB-354B-A291-6EF12A536DC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188902704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32397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98613"/>
            <a:ext cx="8229600" cy="5259387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CH" dirty="0" err="1"/>
              <a:t>Mastertextformat</a:t>
            </a:r>
            <a:r>
              <a:rPr lang="fr-CH" dirty="0"/>
              <a:t> </a:t>
            </a:r>
            <a:r>
              <a:rPr lang="fr-CH" dirty="0" err="1"/>
              <a:t>bearbeiten</a:t>
            </a:r>
            <a:endParaRPr lang="fr-CH" dirty="0"/>
          </a:p>
          <a:p>
            <a:pPr lvl="1"/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de-DE" dirty="0"/>
          </a:p>
        </p:txBody>
      </p:sp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67CAAA0C-DB2D-4943-9136-8D35A12F7F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68CD7174-6888-4147-B37A-04A3AADC1A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425693283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HO">
            <a:extLst>
              <a:ext uri="{FF2B5EF4-FFF2-40B4-BE49-F238E27FC236}">
                <a16:creationId xmlns:a16="http://schemas.microsoft.com/office/drawing/2014/main" id="{13669F47-A0E7-EB40-BA5E-E94E1ACE02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7D39CE5B-1CA7-1E4E-A81A-B7F881D9A2C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3848706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WHO">
            <a:extLst>
              <a:ext uri="{FF2B5EF4-FFF2-40B4-BE49-F238E27FC236}">
                <a16:creationId xmlns:a16="http://schemas.microsoft.com/office/drawing/2014/main" id="{38399F29-B789-3441-B105-0441A584A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333" y="6056738"/>
            <a:ext cx="314161" cy="333201"/>
          </a:xfrm>
          <a:prstGeom prst="rect">
            <a:avLst/>
          </a:prstGeom>
          <a:noFill/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039CB749-8AF6-F44A-B68E-7711B63ACFC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63755" y="6375939"/>
            <a:ext cx="1053321" cy="14427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77617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</a:pPr>
            <a:r>
              <a:rPr lang="fr-CH" sz="375"/>
              <a:t>WHO collaborating center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B778347-17FD-7641-A275-240ED768E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6185"/>
            <a:ext cx="7886700" cy="1325033"/>
          </a:xfrm>
          <a:prstGeom prst="rect">
            <a:avLst/>
          </a:prstGeom>
        </p:spPr>
        <p:txBody>
          <a:bodyPr anchor="t" anchorCtr="1"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916735F5-3CC4-CC40-ACFB-F15ED58FC9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1" y="2010419"/>
            <a:ext cx="7886699" cy="3307816"/>
          </a:xfrm>
          <a:prstGeom prst="rect">
            <a:avLst/>
          </a:prstGeom>
        </p:spPr>
        <p:txBody>
          <a:bodyPr/>
          <a:lstStyle>
            <a:lvl1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342900" indent="-342900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1</a:t>
            </a:r>
          </a:p>
          <a:p>
            <a:pPr marL="492125" indent="-179388">
              <a:lnSpc>
                <a:spcPct val="150000"/>
              </a:lnSpc>
              <a:buClr>
                <a:srgbClr val="FF40FF"/>
              </a:buClr>
              <a:buFont typeface="Arial" panose="020B0604020202020204" pitchFamily="34" charset="0"/>
              <a:buChar char="•"/>
            </a:pPr>
            <a:r>
              <a:rPr lang="fr-CH" sz="2800" dirty="0">
                <a:latin typeface="Arial" panose="020B0604020202020204" pitchFamily="34" charset="0"/>
                <a:cs typeface="Arial" panose="020B0604020202020204" pitchFamily="34" charset="0"/>
              </a:rPr>
              <a:t>Niveau 2</a:t>
            </a:r>
          </a:p>
        </p:txBody>
      </p:sp>
    </p:spTree>
    <p:extLst>
      <p:ext uri="{BB962C8B-B14F-4D97-AF65-F5344CB8AC3E}">
        <p14:creationId xmlns:p14="http://schemas.microsoft.com/office/powerpoint/2010/main" val="104254715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fr-CH"/>
          </a:p>
        </p:txBody>
      </p:sp>
      <p:pic>
        <p:nvPicPr>
          <p:cNvPr id="3" name="Picture 6" descr="WHO">
            <a:extLst>
              <a:ext uri="{FF2B5EF4-FFF2-40B4-BE49-F238E27FC236}">
                <a16:creationId xmlns:a16="http://schemas.microsoft.com/office/drawing/2014/main" id="{92CE0BAF-68A3-8043-844B-01C6C0AE53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5F906746-BBB8-774F-AB4C-E455370989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</p:spTree>
    <p:extLst>
      <p:ext uri="{BB962C8B-B14F-4D97-AF65-F5344CB8AC3E}">
        <p14:creationId xmlns:p14="http://schemas.microsoft.com/office/powerpoint/2010/main" val="249940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_HUG_H_QUADRI.png" descr="LOGO_HUG_H_QUADRI.pn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775" y="6186487"/>
            <a:ext cx="1993900" cy="45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ild 3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cxnSp>
        <p:nvCxnSpPr>
          <p:cNvPr id="6" name="Gerade Verbindung 5"/>
          <p:cNvCxnSpPr/>
          <p:nvPr userDrawn="1"/>
        </p:nvCxnSpPr>
        <p:spPr>
          <a:xfrm>
            <a:off x="485775" y="5871011"/>
            <a:ext cx="8199977" cy="0"/>
          </a:xfrm>
          <a:prstGeom prst="line">
            <a:avLst/>
          </a:prstGeom>
          <a:noFill/>
          <a:ln w="31750" cap="flat" cmpd="thinThick">
            <a:solidFill>
              <a:srgbClr val="9FD0AB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  <p:sldLayoutId id="2147483655" r:id="rId3"/>
    <p:sldLayoutId id="2147483656" r:id="rId4"/>
    <p:sldLayoutId id="2147483658" r:id="rId5"/>
    <p:sldLayoutId id="2147483661" r:id="rId6"/>
  </p:sldLayoutIdLst>
  <p:transition spd="med"/>
  <p:txStyles>
    <p:titleStyle>
      <a:lvl1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1pPr>
      <a:lvl2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2pPr>
      <a:lvl3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3pPr>
      <a:lvl4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4pPr>
      <a:lvl5pPr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5pPr>
      <a:lvl6pPr indent="4572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6pPr>
      <a:lvl7pPr indent="9144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7pPr>
      <a:lvl8pPr indent="13716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8pPr>
      <a:lvl9pPr indent="1828800" defTabSz="457200">
        <a:defRPr sz="3600">
          <a:solidFill>
            <a:srgbClr val="595959"/>
          </a:solidFill>
          <a:latin typeface="Arial"/>
          <a:ea typeface="Arial"/>
          <a:cs typeface="Arial"/>
          <a:sym typeface="Arial"/>
        </a:defRPr>
      </a:lvl9pPr>
    </p:titleStyle>
    <p:bodyStyle>
      <a:lvl1pPr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1pPr>
      <a:lvl2pPr indent="457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2pPr>
      <a:lvl3pPr indent="914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3pPr>
      <a:lvl4pPr indent="1371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4pPr>
      <a:lvl5pPr indent="18288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5pPr>
      <a:lvl6pPr indent="22860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6pPr>
      <a:lvl7pPr indent="27432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7pPr>
      <a:lvl8pPr indent="32004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8pPr>
      <a:lvl9pPr indent="3657600" defTabSz="457200">
        <a:spcBef>
          <a:spcPts val="600"/>
        </a:spcBef>
        <a:buClr>
          <a:srgbClr val="404040"/>
        </a:buClr>
        <a:buFont typeface="Arial"/>
        <a:defRPr sz="2800">
          <a:solidFill>
            <a:srgbClr val="404040"/>
          </a:solidFill>
          <a:latin typeface="Arial"/>
          <a:ea typeface="Arial"/>
          <a:cs typeface="Arial"/>
          <a:sym typeface="Arial"/>
        </a:defRPr>
      </a:lvl9pPr>
    </p:bodyStyle>
    <p:otherStyle>
      <a:lvl1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19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6.wdp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microsoft.com/office/2007/relationships/hdphoto" Target="../media/hdphoto7.wdp"/><Relationship Id="rId7" Type="http://schemas.microsoft.com/office/2007/relationships/hdphoto" Target="../media/hdphoto2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0.tif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microsoft.com/office/2007/relationships/hdphoto" Target="../media/hdphoto4.wdp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tif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606069" y="2265261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1200" b="0" i="0" u="none" strike="noStrike" cap="none" spc="0" normalizeH="0" dirty="0" err="1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Daniele</a:t>
            </a:r>
            <a:r>
              <a:rPr kumimoji="0" lang="fr-CH" sz="1200" b="0" i="0" u="none" strike="noStrike" cap="none" spc="0" normalizeH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Zullino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6" descr="WH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520" y="6185078"/>
            <a:ext cx="419100" cy="333375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936491" y="6504447"/>
            <a:ext cx="1405159" cy="1628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3703638">
              <a:lnSpc>
                <a:spcPct val="90000"/>
              </a:lnSpc>
              <a:spcBef>
                <a:spcPct val="20000"/>
              </a:spcBef>
              <a:buClr>
                <a:srgbClr val="FF9900"/>
              </a:buClr>
              <a:buFont typeface="Wingdings" pitchFamily="2" charset="2"/>
              <a:buNone/>
            </a:pPr>
            <a:r>
              <a:rPr lang="fr-CH" sz="500" dirty="0"/>
              <a:t>WHO collaborating center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2543" y="6030894"/>
            <a:ext cx="1484334" cy="70865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416424" y="2820894"/>
            <a:ext cx="923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D30DB03-0D7F-E84F-9C97-4C27D16A5E24}"/>
              </a:ext>
            </a:extLst>
          </p:cNvPr>
          <p:cNvSpPr/>
          <p:nvPr/>
        </p:nvSpPr>
        <p:spPr>
          <a:xfrm>
            <a:off x="1576655" y="305083"/>
            <a:ext cx="73202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chemeClr val="bg1"/>
                </a:solidFill>
                <a:latin typeface="arial" panose="020B0604020202020204" pitchFamily="34" charset="0"/>
              </a:rPr>
              <a:t>Cannabis-Regulierung - Konsumkompetenz jenseits der Risikoreduktion</a:t>
            </a:r>
            <a:endParaRPr lang="de-DE" sz="3200" dirty="0">
              <a:solidFill>
                <a:schemeClr val="bg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AEBE70-A540-0B47-AA8A-E076337D1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6655" y="2820894"/>
            <a:ext cx="5504329" cy="275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06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2597744" y="274638"/>
            <a:ext cx="3948518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 err="1">
                <a:solidFill>
                  <a:srgbClr val="7F7F7F"/>
                </a:solidFill>
              </a:rPr>
              <a:t>Macht</a:t>
            </a:r>
            <a:r>
              <a:rPr lang="fr-CH" sz="4400" b="1" dirty="0">
                <a:solidFill>
                  <a:srgbClr val="7F7F7F"/>
                </a:solidFill>
              </a:rPr>
              <a:t>/</a:t>
            </a:r>
            <a:r>
              <a:rPr lang="fr-CH" sz="4400" b="1" dirty="0" err="1">
                <a:solidFill>
                  <a:srgbClr val="7F7F7F"/>
                </a:solidFill>
              </a:rPr>
              <a:t>Wissen</a:t>
            </a:r>
            <a:endParaRPr lang="fr-CH" sz="4400" b="1" dirty="0">
              <a:solidFill>
                <a:srgbClr val="7F7F7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43A1394-23DC-5145-B6E8-808305EA51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58639"/>
            <a:ext cx="3164541" cy="3780852"/>
          </a:xfrm>
          <a:prstGeom prst="rect">
            <a:avLst/>
          </a:prstGeom>
        </p:spPr>
      </p:pic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2895598" y="2138387"/>
            <a:ext cx="5827059" cy="2421355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000" dirty="0" err="1">
                <a:latin typeface="Arial"/>
                <a:cs typeface="Arial"/>
              </a:rPr>
              <a:t>Entwicklung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bürokratische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Überwachung</a:t>
            </a:r>
            <a:r>
              <a:rPr lang="fr-CH" sz="2000" dirty="0">
                <a:latin typeface="Arial"/>
                <a:cs typeface="Arial"/>
              </a:rPr>
              <a:t> der </a:t>
            </a:r>
            <a:r>
              <a:rPr lang="fr-CH" sz="2000" dirty="0" err="1">
                <a:latin typeface="Arial"/>
                <a:cs typeface="Arial"/>
              </a:rPr>
              <a:t>Bevölkerung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ein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dominierendes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Merkmal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moderner</a:t>
            </a:r>
            <a:r>
              <a:rPr lang="fr-CH" sz="2000" dirty="0">
                <a:latin typeface="Arial"/>
                <a:cs typeface="Arial"/>
              </a:rPr>
              <a:t> </a:t>
            </a:r>
            <a:r>
              <a:rPr lang="fr-CH" sz="2000" dirty="0" err="1">
                <a:latin typeface="Arial"/>
                <a:cs typeface="Arial"/>
              </a:rPr>
              <a:t>Gesellschaften</a:t>
            </a:r>
            <a:r>
              <a:rPr lang="fr-CH" sz="2000" dirty="0">
                <a:latin typeface="Arial"/>
                <a:cs typeface="Arial"/>
              </a:rPr>
              <a:t> 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>
                <a:latin typeface="Arial"/>
                <a:cs typeface="Arial"/>
              </a:rPr>
              <a:t>→ </a:t>
            </a:r>
            <a:r>
              <a:rPr lang="fr-CH" sz="1800" dirty="0" err="1">
                <a:latin typeface="Arial"/>
                <a:cs typeface="Arial"/>
              </a:rPr>
              <a:t>Aufbau</a:t>
            </a:r>
            <a:r>
              <a:rPr lang="fr-CH" sz="1800" dirty="0">
                <a:latin typeface="Arial"/>
                <a:cs typeface="Arial"/>
              </a:rPr>
              <a:t> </a:t>
            </a:r>
            <a:r>
              <a:rPr lang="fr-CH" sz="1800" dirty="0" err="1">
                <a:latin typeface="Arial"/>
                <a:cs typeface="Arial"/>
              </a:rPr>
              <a:t>von</a:t>
            </a:r>
            <a:r>
              <a:rPr lang="fr-CH" sz="1800" dirty="0">
                <a:latin typeface="Arial"/>
                <a:cs typeface="Arial"/>
              </a:rPr>
              <a:t> </a:t>
            </a:r>
            <a:r>
              <a:rPr lang="fr-CH" sz="1800" dirty="0" err="1">
                <a:latin typeface="Arial"/>
                <a:cs typeface="Arial"/>
              </a:rPr>
              <a:t>Berufsgruppen</a:t>
            </a:r>
            <a:r>
              <a:rPr lang="fr-CH" sz="1800" dirty="0">
                <a:latin typeface="Arial"/>
                <a:cs typeface="Arial"/>
              </a:rPr>
              <a:t>, die</a:t>
            </a:r>
          </a:p>
          <a:p>
            <a:pPr marL="536575" lvl="2" indent="-223838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beanspruchen</a:t>
            </a:r>
            <a:r>
              <a:rPr lang="fr-CH" sz="1800" dirty="0"/>
              <a:t>, </a:t>
            </a:r>
            <a:r>
              <a:rPr lang="fr-CH" sz="1800" dirty="0" err="1"/>
              <a:t>Menschen</a:t>
            </a:r>
            <a:r>
              <a:rPr lang="fr-CH" sz="1800" dirty="0"/>
              <a:t> </a:t>
            </a:r>
            <a:r>
              <a:rPr lang="fr-CH" sz="1800" dirty="0" err="1"/>
              <a:t>zu</a:t>
            </a:r>
            <a:r>
              <a:rPr lang="fr-CH" sz="1800" dirty="0"/>
              <a:t> </a:t>
            </a:r>
            <a:r>
              <a:rPr lang="fr-CH" sz="1800" dirty="0" err="1"/>
              <a:t>verstehen</a:t>
            </a:r>
            <a:r>
              <a:rPr lang="fr-CH" sz="1800" dirty="0"/>
              <a:t> (</a:t>
            </a:r>
            <a:r>
              <a:rPr lang="fr-CH" sz="1800" dirty="0" err="1"/>
              <a:t>Wissen</a:t>
            </a:r>
            <a:r>
              <a:rPr lang="fr-CH" sz="1800" dirty="0"/>
              <a:t>) </a:t>
            </a:r>
          </a:p>
          <a:p>
            <a:pPr marL="536575" lvl="2" indent="-223838">
              <a:buClr>
                <a:srgbClr val="9FD0AB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gute</a:t>
            </a:r>
            <a:r>
              <a:rPr lang="fr-CH" sz="1800" dirty="0"/>
              <a:t> </a:t>
            </a:r>
            <a:r>
              <a:rPr lang="fr-CH" sz="1800" dirty="0" err="1"/>
              <a:t>Verhaltensweisen</a:t>
            </a:r>
            <a:r>
              <a:rPr lang="fr-CH" sz="1800" dirty="0"/>
              <a:t> </a:t>
            </a:r>
            <a:r>
              <a:rPr lang="fr-CH" sz="1800" dirty="0" err="1"/>
              <a:t>vorschreiben</a:t>
            </a:r>
            <a:r>
              <a:rPr lang="fr-CH" sz="1800" dirty="0"/>
              <a:t> (</a:t>
            </a:r>
            <a:r>
              <a:rPr lang="fr-CH" sz="1800" dirty="0" err="1"/>
              <a:t>Macht</a:t>
            </a:r>
            <a:r>
              <a:rPr lang="fr-CH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63011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9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3107349" y="220850"/>
            <a:ext cx="2911373" cy="769441"/>
          </a:xfrm>
          <a:noFill/>
          <a:ln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CH" sz="4400" b="1" dirty="0">
                <a:solidFill>
                  <a:srgbClr val="7F7F7F"/>
                </a:solidFill>
              </a:rPr>
              <a:t>Bio-</a:t>
            </a:r>
            <a:r>
              <a:rPr lang="fr-CH" sz="4400" b="1" dirty="0" err="1">
                <a:solidFill>
                  <a:srgbClr val="7F7F7F"/>
                </a:solidFill>
              </a:rPr>
              <a:t>Macht</a:t>
            </a:r>
            <a:endParaRPr lang="fr-CH" sz="4400" b="1" dirty="0">
              <a:solidFill>
                <a:srgbClr val="7F7F7F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9EB69E6-2866-5842-8340-14A22B9230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7788"/>
            <a:ext cx="2689412" cy="3379694"/>
          </a:xfrm>
          <a:prstGeom prst="rect">
            <a:avLst/>
          </a:prstGeom>
        </p:spPr>
      </p:pic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2402540" y="2144328"/>
            <a:ext cx="6391835" cy="2246613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400" dirty="0">
                <a:latin typeface="Arial"/>
                <a:cs typeface="Arial"/>
              </a:rPr>
              <a:t>= </a:t>
            </a:r>
            <a:r>
              <a:rPr lang="fr-CH" sz="2400" dirty="0" err="1">
                <a:latin typeface="Arial"/>
                <a:cs typeface="Arial"/>
              </a:rPr>
              <a:t>Internalisierung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wissenschaftliche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Konzepte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von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Gesundheit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und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Normalität</a:t>
            </a:r>
            <a:endParaRPr lang="fr-CH" sz="2400" dirty="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2400" dirty="0">
                <a:latin typeface="Arial"/>
                <a:cs typeface="Arial"/>
              </a:rPr>
              <a:t>Von </a:t>
            </a:r>
            <a:r>
              <a:rPr lang="fr-CH" sz="2400" dirty="0" err="1">
                <a:latin typeface="Arial"/>
                <a:cs typeface="Arial"/>
              </a:rPr>
              <a:t>Berufsgruppen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auf</a:t>
            </a:r>
            <a:r>
              <a:rPr lang="fr-CH" sz="2400" dirty="0">
                <a:latin typeface="Arial"/>
                <a:cs typeface="Arial"/>
              </a:rPr>
              <a:t> der </a:t>
            </a:r>
            <a:r>
              <a:rPr lang="fr-CH" sz="2400" dirty="0" err="1">
                <a:latin typeface="Arial"/>
                <a:cs typeface="Arial"/>
              </a:rPr>
              <a:t>Grundlage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ihres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wissenschaftlichen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Wissens</a:t>
            </a:r>
            <a:r>
              <a:rPr lang="fr-CH" sz="2400" dirty="0">
                <a:latin typeface="Arial"/>
                <a:cs typeface="Arial"/>
              </a:rPr>
              <a:t> </a:t>
            </a:r>
            <a:r>
              <a:rPr lang="fr-CH" sz="2400" dirty="0" err="1">
                <a:latin typeface="Arial"/>
                <a:cs typeface="Arial"/>
              </a:rPr>
              <a:t>verwaltet</a:t>
            </a:r>
            <a:r>
              <a:rPr lang="fr-CH" sz="2400" dirty="0">
                <a:latin typeface="Arial"/>
                <a:cs typeface="Arial"/>
              </a:rPr>
              <a:t> (</a:t>
            </a:r>
            <a:r>
              <a:rPr lang="fr-CH" sz="2400" dirty="0" err="1">
                <a:latin typeface="Arial"/>
                <a:cs typeface="Arial"/>
              </a:rPr>
              <a:t>Biopolitik</a:t>
            </a:r>
            <a:r>
              <a:rPr lang="fr-CH" sz="2400" dirty="0">
                <a:latin typeface="Arial"/>
                <a:cs typeface="Arial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1794977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Medikalisierung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1732A4E-7F8C-314F-87AC-E1BE49E5F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6385"/>
            <a:ext cx="3720353" cy="372035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15554" y="1619265"/>
            <a:ext cx="5477434" cy="3434592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Konzentriert die Aufmerksamkeit und die Behandlung auf das Individuum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Entzieht das Problem seinem politischen, rechtlichen, </a:t>
            </a:r>
            <a:r>
              <a:rPr lang="de-DE" sz="1800" dirty="0" err="1"/>
              <a:t>profesionellen</a:t>
            </a:r>
            <a:r>
              <a:rPr lang="de-DE" sz="1800" dirty="0"/>
              <a:t> und sozialen Kontext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Entlastet somit Politiker, Gesetzgeber, Arbeitgeber und andere Mitglieder der Gesellschaft von jeglicher Verantwortung</a:t>
            </a:r>
          </a:p>
        </p:txBody>
      </p:sp>
    </p:spTree>
    <p:extLst>
      <p:ext uri="{BB962C8B-B14F-4D97-AF65-F5344CB8AC3E}">
        <p14:creationId xmlns:p14="http://schemas.microsoft.com/office/powerpoint/2010/main" val="1858759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BE1C109-D491-FF41-973F-4E82DF1F10C9}"/>
              </a:ext>
            </a:extLst>
          </p:cNvPr>
          <p:cNvSpPr txBox="1"/>
          <p:nvPr/>
        </p:nvSpPr>
        <p:spPr>
          <a:xfrm>
            <a:off x="3664193" y="466164"/>
            <a:ext cx="1954381" cy="646331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r>
              <a:rPr lang="fr-CH" dirty="0"/>
              <a:t>Logiken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338B83C-ED91-2A45-B9B9-5EDCB21156FC}"/>
              </a:ext>
            </a:extLst>
          </p:cNvPr>
          <p:cNvSpPr txBox="1"/>
          <p:nvPr/>
        </p:nvSpPr>
        <p:spPr>
          <a:xfrm>
            <a:off x="1117414" y="3559022"/>
            <a:ext cx="29178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Angebot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definiert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durch</a:t>
            </a:r>
            <a:r>
              <a:rPr lang="fr-CH" sz="1800" dirty="0">
                <a:solidFill>
                  <a:srgbClr val="000000"/>
                </a:solidFill>
              </a:rPr>
              <a:t>     </a:t>
            </a:r>
            <a:r>
              <a:rPr lang="fr-CH" sz="1800" dirty="0" err="1">
                <a:solidFill>
                  <a:srgbClr val="000000"/>
                </a:solidFill>
              </a:rPr>
              <a:t>wissenschaftliche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Evidenz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endParaRPr lang="fr-CH" sz="18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Solidarische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Finanzierung</a:t>
            </a:r>
            <a:endParaRPr lang="fr-CH" sz="18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CEE1E63-A453-6F47-B822-AC8E291047F5}"/>
              </a:ext>
            </a:extLst>
          </p:cNvPr>
          <p:cNvSpPr txBox="1"/>
          <p:nvPr/>
        </p:nvSpPr>
        <p:spPr>
          <a:xfrm>
            <a:off x="5374661" y="3559022"/>
            <a:ext cx="2917819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Angebot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moduliert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  <a:r>
              <a:rPr lang="fr-CH" sz="1800" dirty="0" err="1">
                <a:solidFill>
                  <a:srgbClr val="000000"/>
                </a:solidFill>
              </a:rPr>
              <a:t>durch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gesellschaftliche</a:t>
            </a:r>
            <a:r>
              <a:rPr lang="fr-CH" sz="18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Konventionen</a:t>
            </a:r>
            <a:endParaRPr lang="fr-CH" sz="1800" dirty="0">
              <a:solidFill>
                <a:srgbClr val="000000"/>
              </a:solidFill>
            </a:endParaRP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800" dirty="0" err="1">
                <a:solidFill>
                  <a:srgbClr val="000000"/>
                </a:solidFill>
              </a:rPr>
              <a:t>Konsumgüter</a:t>
            </a:r>
            <a:endParaRPr lang="fr-CH" sz="1800" dirty="0">
              <a:solidFill>
                <a:srgbClr val="000000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8E6A2B0-413F-8340-8A4A-61E1A5514F56}"/>
              </a:ext>
            </a:extLst>
          </p:cNvPr>
          <p:cNvGrpSpPr/>
          <p:nvPr/>
        </p:nvGrpSpPr>
        <p:grpSpPr>
          <a:xfrm>
            <a:off x="1243751" y="1526298"/>
            <a:ext cx="2664066" cy="1898254"/>
            <a:chOff x="1243751" y="1526298"/>
            <a:chExt cx="2664066" cy="1898254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051DE68B-6B3F-D34E-B59F-8B2B744EF844}"/>
                </a:ext>
              </a:extLst>
            </p:cNvPr>
            <p:cNvSpPr txBox="1"/>
            <p:nvPr/>
          </p:nvSpPr>
          <p:spPr>
            <a:xfrm>
              <a:off x="1573164" y="1526298"/>
              <a:ext cx="2006317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Medizinische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22327BA2-E374-CF4B-BF97-D30DC4B6B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3751" y="2092519"/>
              <a:ext cx="2664066" cy="1332033"/>
            </a:xfrm>
            <a:prstGeom prst="roundRect">
              <a:avLst/>
            </a:prstGeom>
          </p:spPr>
        </p:pic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B9BCC96-3C0C-944A-8F4F-F5476E1C6AFF}"/>
              </a:ext>
            </a:extLst>
          </p:cNvPr>
          <p:cNvGrpSpPr/>
          <p:nvPr/>
        </p:nvGrpSpPr>
        <p:grpSpPr>
          <a:xfrm>
            <a:off x="5385579" y="1526298"/>
            <a:ext cx="2895984" cy="1898254"/>
            <a:chOff x="5385579" y="1526298"/>
            <a:chExt cx="2895984" cy="1898254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2325CFAC-B9A2-A341-A35E-261661C08A1A}"/>
                </a:ext>
              </a:extLst>
            </p:cNvPr>
            <p:cNvSpPr txBox="1"/>
            <p:nvPr/>
          </p:nvSpPr>
          <p:spPr>
            <a:xfrm>
              <a:off x="5385579" y="1526298"/>
              <a:ext cx="289598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>
              <a:lvl1pPr marL="0" marR="0" indent="0" algn="l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b="1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lvl1pPr>
            </a:lstStyle>
            <a:p>
              <a:pPr algn="ctr"/>
              <a:r>
                <a:rPr lang="fr-CH" dirty="0" err="1"/>
                <a:t>Nicht-medizinische</a:t>
              </a:r>
              <a:endParaRPr lang="fr-CH" dirty="0"/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E2B56004-DF87-8C4D-8982-DA0997149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723" y="2091070"/>
              <a:ext cx="2666964" cy="133348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8131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DEC51B22-D623-3A4B-A934-DFB87D127819}"/>
              </a:ext>
            </a:extLst>
          </p:cNvPr>
          <p:cNvSpPr txBox="1"/>
          <p:nvPr/>
        </p:nvSpPr>
        <p:spPr>
          <a:xfrm>
            <a:off x="1292640" y="4285130"/>
            <a:ext cx="253049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Medizinische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Burokratisierung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von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Bürgerrechten</a:t>
            </a:r>
            <a:endParaRPr lang="fr-CH" sz="1400" dirty="0">
              <a:solidFill>
                <a:srgbClr val="000000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D6116AE-2A53-DE4B-9E2E-FD3C780FAA2D}"/>
              </a:ext>
            </a:extLst>
          </p:cNvPr>
          <p:cNvSpPr txBox="1"/>
          <p:nvPr/>
        </p:nvSpPr>
        <p:spPr>
          <a:xfrm>
            <a:off x="5388852" y="4285130"/>
            <a:ext cx="2580191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Scharlatanerie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Bullshitisme</a:t>
            </a:r>
            <a:endParaRPr lang="fr-CH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Hypothesen-geleitete</a:t>
            </a:r>
            <a:r>
              <a:rPr lang="fr-CH" sz="1400" dirty="0">
                <a:solidFill>
                  <a:srgbClr val="000000"/>
                </a:solidFill>
              </a:rPr>
              <a:t> </a:t>
            </a:r>
            <a:r>
              <a:rPr lang="fr-CH" sz="1400" dirty="0" err="1">
                <a:solidFill>
                  <a:srgbClr val="000000"/>
                </a:solidFill>
              </a:rPr>
              <a:t>Praktiken</a:t>
            </a:r>
            <a:endParaRPr lang="fr-CH" sz="1400" dirty="0">
              <a:solidFill>
                <a:srgbClr val="000000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21F9B6D-779A-6D4D-BF38-18F6D25489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642" y="2481041"/>
            <a:ext cx="1708667" cy="1114348"/>
          </a:xfrm>
          <a:prstGeom prst="rect">
            <a:avLst/>
          </a:prstGeom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AA886DD-B623-D641-B8C7-4BD26AA6CC89}"/>
              </a:ext>
            </a:extLst>
          </p:cNvPr>
          <p:cNvGrpSpPr/>
          <p:nvPr/>
        </p:nvGrpSpPr>
        <p:grpSpPr>
          <a:xfrm>
            <a:off x="995925" y="869577"/>
            <a:ext cx="3136434" cy="3143887"/>
            <a:chOff x="995925" y="869577"/>
            <a:chExt cx="3136434" cy="3143887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130C88EE-04E1-D646-8F36-909A99675293}"/>
                </a:ext>
              </a:extLst>
            </p:cNvPr>
            <p:cNvSpPr txBox="1"/>
            <p:nvPr/>
          </p:nvSpPr>
          <p:spPr>
            <a:xfrm>
              <a:off x="995925" y="869577"/>
              <a:ext cx="3136434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Risiko</a:t>
              </a:r>
              <a:endParaRPr lang="fr-CH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fr-CH" b="1" dirty="0" err="1">
                  <a:solidFill>
                    <a:srgbClr val="000000"/>
                  </a:solidFill>
                </a:rPr>
                <a:t>Übermedikalisierung</a:t>
              </a:r>
              <a:endParaRPr lang="fr-CH" b="1" dirty="0">
                <a:solidFill>
                  <a:srgbClr val="000000"/>
                </a:solidFill>
              </a:endParaRP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925A8F2-EC6C-804A-8C1A-8ABF76509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hotocopy trans="7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6641" y="1906760"/>
              <a:ext cx="2106704" cy="2106704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62ECD40-FE98-A54E-BA60-CE63608C3551}"/>
              </a:ext>
            </a:extLst>
          </p:cNvPr>
          <p:cNvGrpSpPr/>
          <p:nvPr/>
        </p:nvGrpSpPr>
        <p:grpSpPr>
          <a:xfrm>
            <a:off x="4869322" y="869576"/>
            <a:ext cx="3612525" cy="3143888"/>
            <a:chOff x="4869322" y="869576"/>
            <a:chExt cx="3612525" cy="3143888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0F599F16-56B5-4D4B-8969-5B4CBDDF283F}"/>
                </a:ext>
              </a:extLst>
            </p:cNvPr>
            <p:cNvSpPr txBox="1"/>
            <p:nvPr/>
          </p:nvSpPr>
          <p:spPr>
            <a:xfrm>
              <a:off x="4869322" y="869576"/>
              <a:ext cx="3612525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fr-CH" sz="2400" b="1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Risiko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algn="l" rtl="0" latinLnBrk="1" hangingPunct="0"/>
              <a:r>
                <a:rPr lang="de-CH" b="1" dirty="0" err="1"/>
                <a:t>Entwissenschaftlichung</a:t>
              </a:r>
              <a:endParaRPr kumimoji="0" lang="fr-CH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723F947-DA68-E249-A80C-73DEC9F27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671" y="1897648"/>
              <a:ext cx="2115816" cy="2115816"/>
            </a:xfrm>
            <a:prstGeom prst="round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6393120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91727"/>
            <a:ext cx="4276055" cy="3762928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883017" y="1273248"/>
            <a:ext cx="6136106" cy="2554681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>
            <a:miter lim="400000"/>
          </a:ln>
        </p:spPr>
        <p:txBody>
          <a:bodyPr lIns="360000" tIns="360000" rIns="360000" bIns="360000">
            <a:noAutofit/>
          </a:bodyPr>
          <a:lstStyle>
            <a:lvl1pPr marL="342900" indent="-342900" defTabSz="402336">
              <a:lnSpc>
                <a:spcPct val="160000"/>
              </a:lnSpc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sz="2464">
                <a:solidFill>
                  <a:srgbClr val="404040"/>
                </a:solidFill>
              </a:defRPr>
            </a:lvl1pPr>
            <a:lvl3pPr marL="628650" lvl="2" indent="-274638">
              <a:lnSpc>
                <a:spcPct val="160000"/>
              </a:lnSpc>
              <a:buClr>
                <a:schemeClr val="bg1">
                  <a:lumMod val="50000"/>
                </a:schemeClr>
              </a:buClr>
              <a:buFont typeface="Arial"/>
              <a:buChar char="•"/>
            </a:lvl3pPr>
          </a:lstStyle>
          <a:p>
            <a:pPr marL="0" indent="0">
              <a:buNone/>
            </a:pPr>
            <a:r>
              <a:rPr lang="fr-FR" sz="1800" i="1" dirty="0"/>
              <a:t>„</a:t>
            </a:r>
            <a:r>
              <a:rPr lang="fr-FR" sz="1800" i="1" dirty="0" err="1"/>
              <a:t>Puritanismus</a:t>
            </a:r>
            <a:r>
              <a:rPr lang="fr-FR" sz="1800" i="1" dirty="0"/>
              <a:t> </a:t>
            </a:r>
            <a:r>
              <a:rPr lang="fr-FR" sz="1800" i="1" dirty="0" err="1"/>
              <a:t>ist</a:t>
            </a:r>
            <a:r>
              <a:rPr lang="fr-FR" sz="1800" i="1" dirty="0"/>
              <a:t> die </a:t>
            </a:r>
            <a:r>
              <a:rPr lang="fr-FR" sz="1800" i="1" dirty="0" err="1"/>
              <a:t>quälende</a:t>
            </a:r>
            <a:r>
              <a:rPr lang="fr-FR" sz="1800" i="1" dirty="0"/>
              <a:t> </a:t>
            </a:r>
            <a:r>
              <a:rPr lang="fr-FR" sz="1800" i="1" dirty="0" err="1"/>
              <a:t>Furcht</a:t>
            </a:r>
            <a:r>
              <a:rPr lang="fr-FR" sz="1800" i="1" dirty="0"/>
              <a:t>, </a:t>
            </a:r>
            <a:r>
              <a:rPr lang="fr-FR" sz="1800" i="1" dirty="0" err="1"/>
              <a:t>dass</a:t>
            </a:r>
            <a:r>
              <a:rPr lang="fr-FR" sz="1800" i="1" dirty="0"/>
              <a:t> </a:t>
            </a:r>
            <a:r>
              <a:rPr lang="fr-FR" sz="1800" i="1" dirty="0" err="1"/>
              <a:t>irgendwer</a:t>
            </a:r>
            <a:r>
              <a:rPr lang="fr-FR" sz="1800" i="1" dirty="0"/>
              <a:t> </a:t>
            </a:r>
            <a:r>
              <a:rPr lang="fr-FR" sz="1800" i="1" dirty="0" err="1"/>
              <a:t>irgendwo</a:t>
            </a:r>
            <a:r>
              <a:rPr lang="fr-FR" sz="1800" i="1" dirty="0"/>
              <a:t> </a:t>
            </a:r>
            <a:r>
              <a:rPr lang="fr-FR" sz="1800" i="1" dirty="0" err="1"/>
              <a:t>glücklich</a:t>
            </a:r>
            <a:r>
              <a:rPr lang="fr-FR" sz="1800" i="1" dirty="0"/>
              <a:t> sein </a:t>
            </a:r>
            <a:r>
              <a:rPr lang="fr-FR" sz="1800" i="1" dirty="0" err="1"/>
              <a:t>könnte</a:t>
            </a:r>
            <a:r>
              <a:rPr lang="fr-FR" sz="1800" i="1" dirty="0"/>
              <a:t>.“</a:t>
            </a:r>
          </a:p>
          <a:p>
            <a:pPr marL="0" indent="0">
              <a:buNone/>
            </a:pPr>
            <a:endParaRPr lang="fr-FR" sz="1800" i="1" dirty="0"/>
          </a:p>
          <a:p>
            <a:pPr marL="0" indent="0">
              <a:buNone/>
            </a:pPr>
            <a:r>
              <a:rPr lang="fr-FR" sz="1800" i="1" dirty="0"/>
              <a:t>„</a:t>
            </a:r>
            <a:r>
              <a:rPr lang="fr-FR" sz="1800" i="1" dirty="0" err="1"/>
              <a:t>Unmoral</a:t>
            </a:r>
            <a:r>
              <a:rPr lang="fr-FR" sz="1800" i="1" dirty="0"/>
              <a:t> </a:t>
            </a:r>
            <a:r>
              <a:rPr lang="fr-FR" sz="1800" i="1" dirty="0" err="1"/>
              <a:t>ist</a:t>
            </a:r>
            <a:r>
              <a:rPr lang="fr-FR" sz="1800" i="1" dirty="0"/>
              <a:t> die Moral </a:t>
            </a:r>
            <a:r>
              <a:rPr lang="fr-FR" sz="1800" i="1" dirty="0" err="1"/>
              <a:t>derer</a:t>
            </a:r>
            <a:r>
              <a:rPr lang="fr-FR" sz="1800" i="1" dirty="0"/>
              <a:t>, die </a:t>
            </a:r>
            <a:r>
              <a:rPr lang="fr-FR" sz="1800" i="1" dirty="0" err="1"/>
              <a:t>sich</a:t>
            </a:r>
            <a:r>
              <a:rPr lang="fr-FR" sz="1800" i="1" dirty="0"/>
              <a:t> </a:t>
            </a:r>
            <a:r>
              <a:rPr lang="fr-FR" sz="1800" i="1" dirty="0" err="1"/>
              <a:t>amüsieren</a:t>
            </a:r>
            <a:r>
              <a:rPr lang="fr-FR" sz="1800" i="1" dirty="0"/>
              <a:t>.“</a:t>
            </a:r>
          </a:p>
        </p:txBody>
      </p:sp>
      <p:sp>
        <p:nvSpPr>
          <p:cNvPr id="4" name="Rechteck 3"/>
          <p:cNvSpPr/>
          <p:nvPr/>
        </p:nvSpPr>
        <p:spPr>
          <a:xfrm>
            <a:off x="988171" y="4915588"/>
            <a:ext cx="2452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/>
              <a:t>H. L. Mencken</a:t>
            </a:r>
          </a:p>
          <a:p>
            <a:pPr algn="ctr"/>
            <a:r>
              <a:rPr lang="fr-FR" sz="1600" i="1" dirty="0"/>
              <a:t>Der Weise </a:t>
            </a:r>
            <a:r>
              <a:rPr lang="fr-FR" sz="1600" i="1" dirty="0" err="1"/>
              <a:t>von</a:t>
            </a:r>
            <a:r>
              <a:rPr lang="fr-FR" sz="1600" i="1" dirty="0"/>
              <a:t> Baltimore</a:t>
            </a:r>
          </a:p>
        </p:txBody>
      </p:sp>
    </p:spTree>
    <p:extLst>
      <p:ext uri="{BB962C8B-B14F-4D97-AF65-F5344CB8AC3E}">
        <p14:creationId xmlns:p14="http://schemas.microsoft.com/office/powerpoint/2010/main" val="13365112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1433776" y="3464137"/>
            <a:ext cx="947695" cy="1223962"/>
            <a:chOff x="1433776" y="4127917"/>
            <a:chExt cx="947695" cy="1223962"/>
          </a:xfrm>
        </p:grpSpPr>
        <p:sp>
          <p:nvSpPr>
            <p:cNvPr id="683027" name="Text Box 19"/>
            <p:cNvSpPr txBox="1">
              <a:spLocks noChangeArrowheads="1"/>
            </p:cNvSpPr>
            <p:nvPr/>
          </p:nvSpPr>
          <p:spPr bwMode="auto">
            <a:xfrm>
              <a:off x="1433776" y="5013325"/>
              <a:ext cx="947695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b="1" dirty="0" err="1">
                  <a:solidFill>
                    <a:schemeClr val="accent3">
                      <a:lumMod val="75000"/>
                    </a:schemeClr>
                  </a:solidFill>
                </a:rPr>
                <a:t>Kontext</a:t>
              </a:r>
              <a:endParaRPr lang="fr-CH" sz="1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cxnSp>
          <p:nvCxnSpPr>
            <p:cNvPr id="683028" name="AutoShape 20"/>
            <p:cNvCxnSpPr>
              <a:cxnSpLocks noChangeShapeType="1"/>
              <a:stCxn id="683027" idx="0"/>
              <a:endCxn id="683015" idx="2"/>
            </p:cNvCxnSpPr>
            <p:nvPr/>
          </p:nvCxnSpPr>
          <p:spPr bwMode="auto">
            <a:xfrm flipV="1">
              <a:off x="1907624" y="4127917"/>
              <a:ext cx="0" cy="88540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4" name="Gruppierung 13"/>
          <p:cNvGrpSpPr/>
          <p:nvPr/>
        </p:nvGrpSpPr>
        <p:grpSpPr>
          <a:xfrm>
            <a:off x="2594321" y="2477189"/>
            <a:ext cx="1402948" cy="2457131"/>
            <a:chOff x="2594321" y="3140969"/>
            <a:chExt cx="1402948" cy="2457131"/>
          </a:xfrm>
        </p:grpSpPr>
        <p:sp>
          <p:nvSpPr>
            <p:cNvPr id="683030" name="Text Box 22"/>
            <p:cNvSpPr txBox="1">
              <a:spLocks noChangeArrowheads="1"/>
            </p:cNvSpPr>
            <p:nvPr/>
          </p:nvSpPr>
          <p:spPr bwMode="auto">
            <a:xfrm>
              <a:off x="2594321" y="5013325"/>
              <a:ext cx="1402948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pPr algn="ctr"/>
              <a:r>
                <a:rPr lang="fr-CH" sz="1600" dirty="0" err="1"/>
                <a:t>Hedonische</a:t>
              </a:r>
              <a:r>
                <a:rPr lang="fr-CH" sz="1600" dirty="0"/>
                <a:t> </a:t>
              </a:r>
            </a:p>
            <a:p>
              <a:pPr algn="ctr"/>
              <a:r>
                <a:rPr lang="fr-CH" sz="1600" dirty="0" err="1"/>
                <a:t>Effekte</a:t>
              </a:r>
              <a:endParaRPr lang="fr-CH" sz="1600" dirty="0"/>
            </a:p>
          </p:txBody>
        </p:sp>
        <p:cxnSp>
          <p:nvCxnSpPr>
            <p:cNvPr id="683031" name="AutoShape 23"/>
            <p:cNvCxnSpPr>
              <a:cxnSpLocks noChangeShapeType="1"/>
              <a:stCxn id="683030" idx="0"/>
            </p:cNvCxnSpPr>
            <p:nvPr/>
          </p:nvCxnSpPr>
          <p:spPr bwMode="auto">
            <a:xfrm flipV="1">
              <a:off x="3295795" y="3140969"/>
              <a:ext cx="1" cy="18723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grpSp>
        <p:nvGrpSpPr>
          <p:cNvPr id="15" name="Gruppierung 14"/>
          <p:cNvGrpSpPr/>
          <p:nvPr/>
        </p:nvGrpSpPr>
        <p:grpSpPr>
          <a:xfrm>
            <a:off x="5109166" y="2477189"/>
            <a:ext cx="1814920" cy="2210910"/>
            <a:chOff x="5109166" y="3140969"/>
            <a:chExt cx="1814920" cy="2210910"/>
          </a:xfrm>
        </p:grpSpPr>
        <p:sp>
          <p:nvSpPr>
            <p:cNvPr id="683033" name="Text Box 25"/>
            <p:cNvSpPr txBox="1">
              <a:spLocks noChangeArrowheads="1"/>
            </p:cNvSpPr>
            <p:nvPr/>
          </p:nvSpPr>
          <p:spPr bwMode="auto">
            <a:xfrm>
              <a:off x="5109166" y="5013325"/>
              <a:ext cx="1814920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  <a:defRPr sz="2000" b="1">
                  <a:solidFill>
                    <a:schemeClr val="accent3">
                      <a:lumMod val="75000"/>
                    </a:schemeClr>
                  </a:solidFill>
                </a:defRPr>
              </a:lvl1pPr>
            </a:lstStyle>
            <a:p>
              <a:r>
                <a:rPr lang="fr-CH" sz="1600" dirty="0" err="1"/>
                <a:t>Automatisierung</a:t>
              </a:r>
              <a:endParaRPr lang="fr-CH" sz="1600" dirty="0"/>
            </a:p>
          </p:txBody>
        </p:sp>
        <p:cxnSp>
          <p:nvCxnSpPr>
            <p:cNvPr id="683034" name="AutoShape 26"/>
            <p:cNvCxnSpPr>
              <a:cxnSpLocks noChangeShapeType="1"/>
              <a:stCxn id="683033" idx="0"/>
            </p:cNvCxnSpPr>
            <p:nvPr/>
          </p:nvCxnSpPr>
          <p:spPr bwMode="auto">
            <a:xfrm flipH="1" flipV="1">
              <a:off x="6013452" y="3140969"/>
              <a:ext cx="3174" cy="187235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</p:cxnSp>
      </p:grp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851212" y="211760"/>
            <a:ext cx="7850831" cy="1143000"/>
          </a:xfr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algn="ctr"/>
            <a:r>
              <a:rPr lang="fr-CH" b="1" dirty="0" err="1">
                <a:solidFill>
                  <a:srgbClr val="7F7F7F"/>
                </a:solidFill>
              </a:rPr>
              <a:t>Stadien</a:t>
            </a:r>
            <a:r>
              <a:rPr lang="fr-CH" b="1" dirty="0">
                <a:solidFill>
                  <a:srgbClr val="7F7F7F"/>
                </a:solidFill>
              </a:rPr>
              <a:t> der </a:t>
            </a:r>
            <a:r>
              <a:rPr lang="fr-CH" b="1" dirty="0" err="1">
                <a:solidFill>
                  <a:srgbClr val="7F7F7F"/>
                </a:solidFill>
              </a:rPr>
              <a:t>Suchtentwicklung</a:t>
            </a:r>
            <a:endParaRPr lang="fr-CH" b="1" dirty="0">
              <a:solidFill>
                <a:srgbClr val="7F7F7F"/>
              </a:solidFill>
            </a:endParaRPr>
          </a:p>
        </p:txBody>
      </p:sp>
      <p:cxnSp>
        <p:nvCxnSpPr>
          <p:cNvPr id="21" name="Gerade Verbindung 20"/>
          <p:cNvCxnSpPr>
            <a:cxnSpLocks/>
          </p:cNvCxnSpPr>
          <p:nvPr/>
        </p:nvCxnSpPr>
        <p:spPr>
          <a:xfrm>
            <a:off x="2627624" y="2391281"/>
            <a:ext cx="1306196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4"/>
          <p:cNvCxnSpPr>
            <a:cxnSpLocks/>
          </p:cNvCxnSpPr>
          <p:nvPr/>
        </p:nvCxnSpPr>
        <p:spPr>
          <a:xfrm>
            <a:off x="5373820" y="2391281"/>
            <a:ext cx="1358580" cy="0"/>
          </a:xfrm>
          <a:prstGeom prst="line">
            <a:avLst/>
          </a:prstGeom>
          <a:ln w="9525" cmpd="sng">
            <a:solidFill>
              <a:schemeClr val="bg1">
                <a:lumMod val="50000"/>
              </a:schemeClr>
            </a:solidFill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B037CAA-DB3D-1544-BF07-7CE40811C92A}"/>
              </a:ext>
            </a:extLst>
          </p:cNvPr>
          <p:cNvGrpSpPr/>
          <p:nvPr/>
        </p:nvGrpSpPr>
        <p:grpSpPr>
          <a:xfrm>
            <a:off x="3944220" y="1681087"/>
            <a:ext cx="1444496" cy="2029271"/>
            <a:chOff x="3944220" y="1681087"/>
            <a:chExt cx="1444496" cy="2029271"/>
          </a:xfrm>
        </p:grpSpPr>
        <p:sp>
          <p:nvSpPr>
            <p:cNvPr id="683025" name="Text Box 17"/>
            <p:cNvSpPr txBox="1">
              <a:spLocks noChangeArrowheads="1"/>
            </p:cNvSpPr>
            <p:nvPr/>
          </p:nvSpPr>
          <p:spPr bwMode="auto">
            <a:xfrm>
              <a:off x="3957957" y="3125583"/>
              <a:ext cx="1391727" cy="5847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 err="1"/>
                <a:t>Hedonischer</a:t>
              </a:r>
              <a:r>
                <a:rPr lang="fr-CH" sz="1600" dirty="0"/>
                <a:t> </a:t>
              </a:r>
            </a:p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 err="1"/>
                <a:t>Konsum</a:t>
              </a:r>
              <a:endParaRPr lang="fr-CH" sz="1600" dirty="0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5C167B3-F11F-4343-BFB4-ECC182702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220" y="1681087"/>
              <a:ext cx="1444496" cy="1444496"/>
            </a:xfrm>
            <a:prstGeom prst="round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52435ED-F52C-1A4A-B6D7-811BDCFBEFC2}"/>
              </a:ext>
            </a:extLst>
          </p:cNvPr>
          <p:cNvGrpSpPr/>
          <p:nvPr/>
        </p:nvGrpSpPr>
        <p:grpSpPr>
          <a:xfrm>
            <a:off x="1199257" y="1707616"/>
            <a:ext cx="1417967" cy="1756521"/>
            <a:chOff x="1199257" y="1707616"/>
            <a:chExt cx="1417967" cy="1756521"/>
          </a:xfrm>
        </p:grpSpPr>
        <p:sp>
          <p:nvSpPr>
            <p:cNvPr id="683015" name="Text Box 7"/>
            <p:cNvSpPr txBox="1">
              <a:spLocks noChangeArrowheads="1"/>
            </p:cNvSpPr>
            <p:nvPr/>
          </p:nvSpPr>
          <p:spPr bwMode="auto">
            <a:xfrm>
              <a:off x="1451409" y="3125583"/>
              <a:ext cx="912429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 err="1"/>
                <a:t>Einstieg</a:t>
              </a:r>
              <a:endParaRPr lang="fr-CH" sz="1600" dirty="0"/>
            </a:p>
          </p:txBody>
        </p: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97ED517-1DCA-6E4D-A211-23FC16AB8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9257" y="1707616"/>
              <a:ext cx="1417967" cy="1417967"/>
            </a:xfrm>
            <a:prstGeom prst="roundRect">
              <a:avLst/>
            </a:prstGeom>
          </p:spPr>
        </p:pic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85D952F-2B6D-3D46-8DDD-825873EB6FBC}"/>
              </a:ext>
            </a:extLst>
          </p:cNvPr>
          <p:cNvGrpSpPr/>
          <p:nvPr/>
        </p:nvGrpSpPr>
        <p:grpSpPr>
          <a:xfrm>
            <a:off x="6740747" y="1680871"/>
            <a:ext cx="1444712" cy="1783266"/>
            <a:chOff x="6740747" y="1680871"/>
            <a:chExt cx="1444712" cy="1783266"/>
          </a:xfrm>
        </p:grpSpPr>
        <p:sp>
          <p:nvSpPr>
            <p:cNvPr id="683017" name="Text Box 9"/>
            <p:cNvSpPr txBox="1">
              <a:spLocks noChangeArrowheads="1"/>
            </p:cNvSpPr>
            <p:nvPr/>
          </p:nvSpPr>
          <p:spPr bwMode="auto">
            <a:xfrm>
              <a:off x="7097977" y="3125583"/>
              <a:ext cx="708848" cy="3385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buClr>
                  <a:srgbClr val="EA8B00"/>
                </a:buClr>
                <a:buSzTx/>
                <a:buFont typeface="Wingdings" pitchFamily="2" charset="2"/>
                <a:buNone/>
              </a:pPr>
              <a:r>
                <a:rPr lang="fr-CH" sz="1600" dirty="0" err="1"/>
                <a:t>Sucht</a:t>
              </a:r>
              <a:endParaRPr lang="fr-CH" sz="1600" dirty="0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0C6A9374-CFC4-474F-A95D-C8522F901F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 trans="84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0747" y="1680871"/>
              <a:ext cx="1444712" cy="144471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90581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21" y="115174"/>
            <a:ext cx="7886700" cy="709580"/>
          </a:xfrm>
        </p:spPr>
        <p:txBody>
          <a:bodyPr/>
          <a:lstStyle/>
          <a:p>
            <a:r>
              <a:rPr lang="de-DE" sz="4000" dirty="0"/>
              <a:t>Drogengenuss ist </a:t>
            </a:r>
            <a:br>
              <a:rPr lang="de-DE" sz="4000" dirty="0"/>
            </a:br>
            <a:r>
              <a:rPr lang="de-DE" sz="4000" dirty="0" err="1"/>
              <a:t>zeitgemässer</a:t>
            </a:r>
            <a:r>
              <a:rPr lang="de-DE" sz="4000" dirty="0"/>
              <a:t> Luxus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40185"/>
            <a:ext cx="921084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Michaux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D5DCB8E-2F55-184C-A23F-2784B3D96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1852"/>
            <a:ext cx="3506694" cy="350669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4245420-B7E9-1344-BD1D-B51A1F28B9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6258" y="2176749"/>
            <a:ext cx="5674659" cy="2656899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Luxus entspricht keinem Bedürfnis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Kein Leid entsteht durch seine Abwesenheit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Dennoch funktioniert er als Bedürfnis, das er nicht ist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Zeitgenössischer Luxus = Erlebnis-Luxus</a:t>
            </a:r>
          </a:p>
        </p:txBody>
      </p:sp>
    </p:spTree>
    <p:extLst>
      <p:ext uri="{BB962C8B-B14F-4D97-AF65-F5344CB8AC3E}">
        <p14:creationId xmlns:p14="http://schemas.microsoft.com/office/powerpoint/2010/main" val="68728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1D19EE6-A8C0-D84B-A621-72DEC46D6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/>
              <a:t>Ästhetik der Zerstreuung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5916D9-1BD8-2E46-A7F7-DDD8B513C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Photocopy trans="8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05697"/>
            <a:ext cx="2501900" cy="34163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064B8068-A3F9-BE44-82F0-61BDE1FED46F}"/>
              </a:ext>
            </a:extLst>
          </p:cNvPr>
          <p:cNvSpPr/>
          <p:nvPr/>
        </p:nvSpPr>
        <p:spPr>
          <a:xfrm>
            <a:off x="722891" y="5077688"/>
            <a:ext cx="12202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100" dirty="0"/>
              <a:t>Walter Benjamin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2CE4C877-B682-7B4B-9386-F34034953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165" y="1671490"/>
            <a:ext cx="5674659" cy="3084714"/>
          </a:xfrm>
          <a:solidFill>
            <a:srgbClr val="FFFFFF">
              <a:alpha val="81000"/>
            </a:srgbClr>
          </a:solidFill>
        </p:spPr>
        <p:txBody>
          <a:bodyPr/>
          <a:lstStyle/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Sensibilität für das Atmosphärische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Nicht mehr Wahrnehmung identifizierbarer Reize aus der Distanz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„Eintauchen“ in Dispositive, die Erlebnisse produzieren 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r>
              <a:rPr lang="de-DE" sz="1800" dirty="0"/>
              <a:t>→ </a:t>
            </a:r>
            <a:r>
              <a:rPr lang="de-DE" sz="1800" dirty="0" err="1"/>
              <a:t>Immersives</a:t>
            </a:r>
            <a:r>
              <a:rPr lang="de-DE" sz="1800" dirty="0"/>
              <a:t> Lustempfinden</a:t>
            </a:r>
          </a:p>
          <a:p>
            <a:pPr marL="268288" indent="-260350">
              <a:spcAft>
                <a:spcPts val="600"/>
              </a:spcAft>
              <a:buClr>
                <a:srgbClr val="9FD0AB"/>
              </a:buClr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5002906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666CCB25-C561-1741-B42B-4DEF3A99B2DA}"/>
              </a:ext>
            </a:extLst>
          </p:cNvPr>
          <p:cNvSpPr txBox="1"/>
          <p:nvPr/>
        </p:nvSpPr>
        <p:spPr>
          <a:xfrm>
            <a:off x="1129560" y="325537"/>
            <a:ext cx="7168948" cy="5309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</a:rPr>
              <a:t>Denormalisierung</a:t>
            </a:r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 und </a:t>
            </a:r>
            <a:r>
              <a:rPr lang="en-US" sz="3000" b="1" dirty="0" err="1">
                <a:solidFill>
                  <a:schemeClr val="bg1">
                    <a:lumMod val="50000"/>
                  </a:schemeClr>
                </a:solidFill>
              </a:rPr>
              <a:t>Stigmatisierung</a:t>
            </a: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45796C-6886-4248-BE4C-497E18032AFC}"/>
              </a:ext>
            </a:extLst>
          </p:cNvPr>
          <p:cNvSpPr/>
          <p:nvPr/>
        </p:nvSpPr>
        <p:spPr>
          <a:xfrm>
            <a:off x="371460" y="5536047"/>
            <a:ext cx="19527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Kelly et al., 2018; </a:t>
            </a:r>
            <a:r>
              <a:rPr lang="en-US" sz="1000" dirty="0" err="1"/>
              <a:t>Lavack</a:t>
            </a:r>
            <a:r>
              <a:rPr lang="en-US" sz="1000" dirty="0"/>
              <a:t>, 1999</a:t>
            </a:r>
            <a:endParaRPr lang="fr-CH" sz="10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20875C-2664-9A46-BBB1-AF414F9784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2295"/>
            <a:ext cx="3281082" cy="3281082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FEC7E5D-28A9-134A-998F-6382DE532595}"/>
              </a:ext>
            </a:extLst>
          </p:cNvPr>
          <p:cNvSpPr/>
          <p:nvPr/>
        </p:nvSpPr>
        <p:spPr>
          <a:xfrm>
            <a:off x="2976282" y="2195520"/>
            <a:ext cx="5950742" cy="223958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92D050"/>
              </a:buClr>
              <a:buFont typeface="Arial"/>
              <a:buChar char="•"/>
            </a:pPr>
            <a:r>
              <a:rPr lang="en-US" sz="1600" dirty="0"/>
              <a:t>Ansatz der </a:t>
            </a:r>
            <a:r>
              <a:rPr lang="en-US" sz="1600" dirty="0" err="1"/>
              <a:t>Denormalisierung</a:t>
            </a:r>
            <a:r>
              <a:rPr lang="en-US" sz="1600" dirty="0"/>
              <a:t> </a:t>
            </a:r>
            <a:r>
              <a:rPr lang="en-US" sz="1600" dirty="0" err="1"/>
              <a:t>ungewöhnlich</a:t>
            </a:r>
            <a:r>
              <a:rPr lang="en-US" sz="1600" dirty="0"/>
              <a:t>: </a:t>
            </a:r>
            <a:r>
              <a:rPr lang="en-US" sz="1600" dirty="0" err="1"/>
              <a:t>unterstützt</a:t>
            </a:r>
            <a:r>
              <a:rPr lang="en-US" sz="1600" dirty="0"/>
              <a:t> </a:t>
            </a:r>
            <a:r>
              <a:rPr lang="en-US" sz="1600" dirty="0" err="1"/>
              <a:t>Stigmatisierung</a:t>
            </a:r>
            <a:endParaRPr lang="en-US" sz="1600" dirty="0"/>
          </a:p>
          <a:p>
            <a:pPr marL="257175" indent="-257175">
              <a:lnSpc>
                <a:spcPct val="150000"/>
              </a:lnSpc>
              <a:spcAft>
                <a:spcPts val="900"/>
              </a:spcAft>
              <a:buClr>
                <a:srgbClr val="92D050"/>
              </a:buClr>
              <a:buFont typeface="Arial"/>
              <a:buChar char="•"/>
            </a:pPr>
            <a:r>
              <a:rPr lang="en-US" sz="1600" dirty="0" err="1"/>
              <a:t>Stigmatisierung</a:t>
            </a:r>
            <a:r>
              <a:rPr lang="en-US" sz="1600" dirty="0"/>
              <a:t> von </a:t>
            </a:r>
            <a:r>
              <a:rPr lang="en-US" sz="1600" dirty="0" err="1"/>
              <a:t>Rauchern</a:t>
            </a:r>
            <a:r>
              <a:rPr lang="en-US" sz="1600" dirty="0"/>
              <a:t> </a:t>
            </a:r>
          </a:p>
          <a:p>
            <a:pPr marL="492125" indent="-223838">
              <a:lnSpc>
                <a:spcPct val="150000"/>
              </a:lnSpc>
              <a:spcAft>
                <a:spcPts val="900"/>
              </a:spcAft>
              <a:buClr>
                <a:srgbClr val="92D050"/>
              </a:buClr>
              <a:buFont typeface="Arial"/>
              <a:buChar char="•"/>
            </a:pPr>
            <a:r>
              <a:rPr lang="en-US" sz="1600" dirty="0"/>
              <a:t>→ ↓ Care-seeking und </a:t>
            </a:r>
            <a:r>
              <a:rPr lang="en-US" sz="1600" dirty="0" err="1"/>
              <a:t>soziale</a:t>
            </a:r>
            <a:r>
              <a:rPr lang="en-US" sz="1600" dirty="0"/>
              <a:t> </a:t>
            </a:r>
            <a:r>
              <a:rPr lang="en-US" sz="1600" dirty="0" err="1"/>
              <a:t>Unterstützung</a:t>
            </a:r>
            <a:endParaRPr lang="en-US" sz="1600" dirty="0"/>
          </a:p>
          <a:p>
            <a:pPr marL="492125" indent="-223838">
              <a:lnSpc>
                <a:spcPct val="150000"/>
              </a:lnSpc>
              <a:spcAft>
                <a:spcPts val="900"/>
              </a:spcAft>
              <a:buClr>
                <a:srgbClr val="92D050"/>
              </a:buClr>
              <a:buFont typeface="Arial"/>
              <a:buChar char="•"/>
            </a:pPr>
            <a:r>
              <a:rPr lang="en-US" sz="1600" dirty="0"/>
              <a:t>→ ↑ </a:t>
            </a:r>
            <a:r>
              <a:rPr lang="en-US" sz="1600" dirty="0" err="1"/>
              <a:t>gesundheitliche</a:t>
            </a:r>
            <a:r>
              <a:rPr lang="en-US" sz="1600" dirty="0"/>
              <a:t> und </a:t>
            </a:r>
            <a:r>
              <a:rPr lang="en-US" sz="1600" dirty="0" err="1"/>
              <a:t>andere</a:t>
            </a:r>
            <a:r>
              <a:rPr lang="en-US" sz="1600" dirty="0"/>
              <a:t> </a:t>
            </a:r>
            <a:r>
              <a:rPr lang="en-US" sz="1600" dirty="0" err="1"/>
              <a:t>Nachteile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80637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677EA8-FE76-2245-A2F1-66EF0FECE0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5554" y="1931905"/>
            <a:ext cx="2588438" cy="1724297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F95E5D-8730-0840-A8CD-E170D132FF3A}"/>
              </a:ext>
            </a:extLst>
          </p:cNvPr>
          <p:cNvSpPr txBox="1"/>
          <p:nvPr/>
        </p:nvSpPr>
        <p:spPr>
          <a:xfrm>
            <a:off x="1029414" y="3808076"/>
            <a:ext cx="286071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2000" dirty="0">
                <a:solidFill>
                  <a:srgbClr val="000000"/>
                </a:solidFill>
              </a:rPr>
              <a:t>Kulturelle Umwälzungen</a:t>
            </a:r>
          </a:p>
        </p:txBody>
      </p:sp>
      <p:pic>
        <p:nvPicPr>
          <p:cNvPr id="4" name="Grafik 6">
            <a:extLst>
              <a:ext uri="{FF2B5EF4-FFF2-40B4-BE49-F238E27FC236}">
                <a16:creationId xmlns:a16="http://schemas.microsoft.com/office/drawing/2014/main" id="{BC9EA34D-4833-504F-A525-A6AC18C6F7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645" y="2260570"/>
            <a:ext cx="1636015" cy="106696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F29A8D-6619-834B-9FE6-6BCEE5DBC5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7312" y="1933427"/>
            <a:ext cx="2588438" cy="1724298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0615CC5-1C66-7143-8906-9A7372D0864D}"/>
              </a:ext>
            </a:extLst>
          </p:cNvPr>
          <p:cNvSpPr txBox="1"/>
          <p:nvPr/>
        </p:nvSpPr>
        <p:spPr>
          <a:xfrm>
            <a:off x="6302135" y="3822485"/>
            <a:ext cx="115512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2000" dirty="0">
                <a:solidFill>
                  <a:srgbClr val="000000"/>
                </a:solidFill>
              </a:rPr>
              <a:t>„</a:t>
            </a:r>
            <a:r>
              <a:rPr lang="de-DE" sz="2000" dirty="0" err="1">
                <a:solidFill>
                  <a:srgbClr val="000000"/>
                </a:solidFill>
              </a:rPr>
              <a:t>Policies</a:t>
            </a:r>
            <a:r>
              <a:rPr lang="de-DE" sz="2000" dirty="0">
                <a:solidFill>
                  <a:srgbClr val="00000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69832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3">
            <a:extLst>
              <a:ext uri="{FF2B5EF4-FFF2-40B4-BE49-F238E27FC236}">
                <a16:creationId xmlns:a16="http://schemas.microsoft.com/office/drawing/2014/main" id="{5403625F-5072-7D4F-8A2D-BD35134F674E}"/>
              </a:ext>
            </a:extLst>
          </p:cNvPr>
          <p:cNvSpPr txBox="1"/>
          <p:nvPr/>
        </p:nvSpPr>
        <p:spPr>
          <a:xfrm>
            <a:off x="1350390" y="343817"/>
            <a:ext cx="6789036" cy="10541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algn="ctr" rtl="0" latinLnBrk="1" hangingPunct="0"/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Normalisierung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Denormalisierung</a:t>
            </a:r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 rtl="0" latinLnBrk="1" hangingPunct="0"/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und </a:t>
            </a:r>
            <a:r>
              <a:rPr lang="en-US" sz="3200" b="1" dirty="0" err="1">
                <a:solidFill>
                  <a:schemeClr val="bg1">
                    <a:lumMod val="50000"/>
                  </a:schemeClr>
                </a:solidFill>
              </a:rPr>
              <a:t>Sichtbarkeit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3495EB-4A40-644B-809C-8DDE701D4D60}"/>
              </a:ext>
            </a:extLst>
          </p:cNvPr>
          <p:cNvSpPr/>
          <p:nvPr/>
        </p:nvSpPr>
        <p:spPr>
          <a:xfrm>
            <a:off x="397144" y="5561825"/>
            <a:ext cx="16914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/>
              <a:t>Sæbø and Scheffels, 2017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410E594-8143-5F4A-A470-5FCF6D2EF805}"/>
              </a:ext>
            </a:extLst>
          </p:cNvPr>
          <p:cNvSpPr txBox="1"/>
          <p:nvPr/>
        </p:nvSpPr>
        <p:spPr>
          <a:xfrm>
            <a:off x="1945904" y="4353154"/>
            <a:ext cx="163442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400" dirty="0" err="1">
                <a:solidFill>
                  <a:srgbClr val="000000"/>
                </a:solidFill>
              </a:rPr>
              <a:t>Unerwünschtes</a:t>
            </a:r>
            <a:endParaRPr lang="en-US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400" dirty="0" err="1">
                <a:solidFill>
                  <a:srgbClr val="000000"/>
                </a:solidFill>
              </a:rPr>
              <a:t>unsichtbar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machen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1392D61-20E4-084F-A387-5C5989A26E81}"/>
              </a:ext>
            </a:extLst>
          </p:cNvPr>
          <p:cNvGrpSpPr/>
          <p:nvPr/>
        </p:nvGrpSpPr>
        <p:grpSpPr>
          <a:xfrm>
            <a:off x="4891858" y="1821033"/>
            <a:ext cx="2991804" cy="2148354"/>
            <a:chOff x="4891858" y="1821033"/>
            <a:chExt cx="2991804" cy="2148354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E9FC59F3-01BA-444E-A4FB-2BC75F41ABBF}"/>
                </a:ext>
              </a:extLst>
            </p:cNvPr>
            <p:cNvSpPr txBox="1"/>
            <p:nvPr/>
          </p:nvSpPr>
          <p:spPr>
            <a:xfrm>
              <a:off x="5578565" y="1821033"/>
              <a:ext cx="178510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US" sz="1800" b="1" dirty="0" err="1">
                  <a:solidFill>
                    <a:srgbClr val="000000"/>
                  </a:solidFill>
                </a:rPr>
                <a:t>Normalisierung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009B52ED-28C2-9147-896B-DFD2AD6AF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1858" y="2473485"/>
              <a:ext cx="2991804" cy="1495902"/>
            </a:xfrm>
            <a:prstGeom prst="round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C14A7769-2785-3D46-B7CE-F75A2F3BE81A}"/>
              </a:ext>
            </a:extLst>
          </p:cNvPr>
          <p:cNvSpPr txBox="1"/>
          <p:nvPr/>
        </p:nvSpPr>
        <p:spPr>
          <a:xfrm>
            <a:off x="5669939" y="4351618"/>
            <a:ext cx="143564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en-US" sz="1400" dirty="0" err="1">
                <a:solidFill>
                  <a:srgbClr val="000000"/>
                </a:solidFill>
              </a:rPr>
              <a:t>Erwünschtes</a:t>
            </a:r>
            <a:endParaRPr lang="en-US" sz="1400" dirty="0">
              <a:solidFill>
                <a:srgbClr val="000000"/>
              </a:solidFill>
            </a:endParaRPr>
          </a:p>
          <a:p>
            <a:pPr algn="ctr" rtl="0" latinLnBrk="1" hangingPunct="0"/>
            <a:r>
              <a:rPr lang="en-US" sz="1400" dirty="0" err="1">
                <a:solidFill>
                  <a:srgbClr val="000000"/>
                </a:solidFill>
              </a:rPr>
              <a:t>sichtbar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machen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582506D-87D5-9E49-A250-BE2A4916F741}"/>
              </a:ext>
            </a:extLst>
          </p:cNvPr>
          <p:cNvGrpSpPr/>
          <p:nvPr/>
        </p:nvGrpSpPr>
        <p:grpSpPr>
          <a:xfrm>
            <a:off x="1306303" y="1812843"/>
            <a:ext cx="2991804" cy="2156544"/>
            <a:chOff x="1306303" y="1812843"/>
            <a:chExt cx="2991804" cy="2156544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B6EEADB-3E84-6A4E-B41E-1E92EC6BB3ED}"/>
                </a:ext>
              </a:extLst>
            </p:cNvPr>
            <p:cNvSpPr txBox="1"/>
            <p:nvPr/>
          </p:nvSpPr>
          <p:spPr>
            <a:xfrm>
              <a:off x="1722325" y="1812843"/>
              <a:ext cx="205440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l" rtl="0" latinLnBrk="1" hangingPunct="0"/>
              <a:r>
                <a:rPr lang="en-US" sz="1800" b="1" dirty="0" err="1">
                  <a:solidFill>
                    <a:srgbClr val="000000"/>
                  </a:solidFill>
                </a:rPr>
                <a:t>Denormalisierung</a:t>
              </a:r>
              <a:endParaRPr lang="en-US" sz="1800" b="1" dirty="0">
                <a:solidFill>
                  <a:srgbClr val="000000"/>
                </a:solidFill>
              </a:endParaRPr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80E26344-6086-2946-AD51-47E86AE19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6303" y="2473485"/>
              <a:ext cx="2991804" cy="149590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33482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002264A-9119-5843-BB18-0BF4B52D4E09}"/>
              </a:ext>
            </a:extLst>
          </p:cNvPr>
          <p:cNvGrpSpPr/>
          <p:nvPr/>
        </p:nvGrpSpPr>
        <p:grpSpPr>
          <a:xfrm>
            <a:off x="864973" y="1447575"/>
            <a:ext cx="3589133" cy="3061480"/>
            <a:chOff x="864972" y="590325"/>
            <a:chExt cx="3589133" cy="306148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32059BAC-CD1E-5941-BDF1-396797750969}"/>
                </a:ext>
              </a:extLst>
            </p:cNvPr>
            <p:cNvSpPr txBox="1"/>
            <p:nvPr/>
          </p:nvSpPr>
          <p:spPr>
            <a:xfrm>
              <a:off x="1305322" y="590325"/>
              <a:ext cx="2708432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b="1" dirty="0" err="1">
                  <a:solidFill>
                    <a:srgbClr val="000000"/>
                  </a:solidFill>
                </a:rPr>
                <a:t>Denormalisierung</a:t>
              </a:r>
              <a:endParaRPr lang="de-DE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de-DE" b="1" dirty="0">
                  <a:solidFill>
                    <a:srgbClr val="000000"/>
                  </a:solidFill>
                </a:rPr>
                <a:t>Verhalten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89DBEDC3-FD80-994F-9F72-F921F7956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972" y="1581573"/>
              <a:ext cx="3589133" cy="2070232"/>
            </a:xfrm>
            <a:prstGeom prst="roundRect">
              <a:avLst/>
            </a:prstGeom>
          </p:spPr>
        </p:pic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CB9B287-54DB-024E-8F0E-DFE89126907C}"/>
              </a:ext>
            </a:extLst>
          </p:cNvPr>
          <p:cNvGrpSpPr/>
          <p:nvPr/>
        </p:nvGrpSpPr>
        <p:grpSpPr>
          <a:xfrm>
            <a:off x="4899065" y="1447575"/>
            <a:ext cx="3108115" cy="3061480"/>
            <a:chOff x="4899064" y="590325"/>
            <a:chExt cx="3108115" cy="3061480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8AC7F1F-739B-1F45-9CDB-39F0F2E712A5}"/>
                </a:ext>
              </a:extLst>
            </p:cNvPr>
            <p:cNvSpPr txBox="1"/>
            <p:nvPr/>
          </p:nvSpPr>
          <p:spPr>
            <a:xfrm>
              <a:off x="5048410" y="590325"/>
              <a:ext cx="2809421" cy="8309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algn="ctr" rtl="0" latinLnBrk="1" hangingPunct="0"/>
              <a:r>
                <a:rPr lang="de-DE" b="1" dirty="0" err="1">
                  <a:solidFill>
                    <a:srgbClr val="000000"/>
                  </a:solidFill>
                </a:rPr>
                <a:t>Denormalisierung</a:t>
              </a:r>
              <a:endParaRPr lang="de-DE" b="1" dirty="0">
                <a:solidFill>
                  <a:srgbClr val="000000"/>
                </a:solidFill>
              </a:endParaRPr>
            </a:p>
            <a:p>
              <a:pPr algn="ctr" rtl="0" latinLnBrk="1" hangingPunct="0"/>
              <a:r>
                <a:rPr lang="de-DE" b="1" dirty="0">
                  <a:solidFill>
                    <a:srgbClr val="000000"/>
                  </a:solidFill>
                </a:rPr>
                <a:t>Industrie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5CCBBA-B657-C64A-B841-92E35DC4C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9064" y="1579728"/>
              <a:ext cx="3108115" cy="2072077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191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D5EDAA5-2F63-7443-98C4-3AAFEE8BB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515" y="632012"/>
            <a:ext cx="1727200" cy="1727200"/>
          </a:xfrm>
          <a:prstGeom prst="ellips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4AF65A-F39A-3A45-A207-A464948ED370}"/>
              </a:ext>
            </a:extLst>
          </p:cNvPr>
          <p:cNvSpPr txBox="1"/>
          <p:nvPr/>
        </p:nvSpPr>
        <p:spPr>
          <a:xfrm>
            <a:off x="1299883" y="1897549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Risiken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7D3177-86AD-1B4D-BEEC-4F5450959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170951" y="452738"/>
            <a:ext cx="1180352" cy="18347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B25167-C051-F54A-B5F6-41EF73D5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5732927" y="452738"/>
            <a:ext cx="1180352" cy="18347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0C2FED1-9640-594F-A1F3-81547AF823BD}"/>
              </a:ext>
            </a:extLst>
          </p:cNvPr>
          <p:cNvSpPr txBox="1"/>
          <p:nvPr/>
        </p:nvSpPr>
        <p:spPr>
          <a:xfrm>
            <a:off x="6680521" y="1877408"/>
            <a:ext cx="106856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Nutzen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B86D213-DE19-374F-83C2-7D45BC4FAD10}"/>
              </a:ext>
            </a:extLst>
          </p:cNvPr>
          <p:cNvSpPr txBox="1"/>
          <p:nvPr/>
        </p:nvSpPr>
        <p:spPr>
          <a:xfrm>
            <a:off x="2989127" y="4805081"/>
            <a:ext cx="31059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dirty="0">
                <a:solidFill>
                  <a:srgbClr val="000000"/>
                </a:solidFill>
              </a:rPr>
              <a:t>Gebrauchskompetenz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E3F5804-0058-1749-A9B6-6A396F2F3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99525">
            <a:off x="1004356" y="2817507"/>
            <a:ext cx="3319510" cy="192818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D92C0EB-0219-C74F-95F3-441328A05254}"/>
              </a:ext>
            </a:extLst>
          </p:cNvPr>
          <p:cNvSpPr txBox="1"/>
          <p:nvPr/>
        </p:nvSpPr>
        <p:spPr>
          <a:xfrm>
            <a:off x="1939909" y="3751365"/>
            <a:ext cx="1642435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Medizinisch begründet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D5BD2A8-580B-EA4B-BE96-60C2924F9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00475" flipH="1">
            <a:off x="4760365" y="2817506"/>
            <a:ext cx="3319510" cy="192818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A54F72-E3ED-244E-9DF1-A2A999799330}"/>
              </a:ext>
            </a:extLst>
          </p:cNvPr>
          <p:cNvSpPr txBox="1"/>
          <p:nvPr/>
        </p:nvSpPr>
        <p:spPr>
          <a:xfrm>
            <a:off x="5273885" y="3751365"/>
            <a:ext cx="1642435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Medizinisch begründet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1D6B5C7-C18E-1242-9086-53C6AB97F20D}"/>
              </a:ext>
            </a:extLst>
          </p:cNvPr>
          <p:cNvSpPr txBox="1"/>
          <p:nvPr/>
        </p:nvSpPr>
        <p:spPr>
          <a:xfrm>
            <a:off x="3349802" y="2331973"/>
            <a:ext cx="2384625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Engravers MT" panose="02090707080505020304" pitchFamily="18" charset="77"/>
                <a:sym typeface="Arial"/>
              </a:rPr>
              <a:t>Spass</a:t>
            </a:r>
            <a:endParaRPr kumimoji="0" lang="de-DE" sz="4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Engravers MT" panose="02090707080505020304" pitchFamily="18" charset="77"/>
              <a:sym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8CABFD1F-EC19-F94B-8F07-A9878631668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613" y="664491"/>
            <a:ext cx="1717102" cy="1717102"/>
          </a:xfrm>
          <a:prstGeom prst="ellips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5975326-E8DF-C746-8244-019853279E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34791" y="3488355"/>
            <a:ext cx="1614650" cy="8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46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650DEA6-6730-D142-9E0E-599B14A66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15168" flipV="1">
            <a:off x="2658037" y="3003176"/>
            <a:ext cx="2846293" cy="284629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3A2C7C-3CD1-9944-87E9-A21495A1D9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832">
            <a:off x="2658038" y="682088"/>
            <a:ext cx="2846293" cy="284629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A3D632-4D7C-4E43-9236-A3EE7BD44674}"/>
              </a:ext>
            </a:extLst>
          </p:cNvPr>
          <p:cNvSpPr txBox="1"/>
          <p:nvPr/>
        </p:nvSpPr>
        <p:spPr>
          <a:xfrm>
            <a:off x="5783232" y="1340705"/>
            <a:ext cx="169533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Medikalisierung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1707F6-388F-3240-BF47-523333D4E6E9}"/>
              </a:ext>
            </a:extLst>
          </p:cNvPr>
          <p:cNvSpPr txBox="1"/>
          <p:nvPr/>
        </p:nvSpPr>
        <p:spPr>
          <a:xfrm>
            <a:off x="5783232" y="4835444"/>
            <a:ext cx="17722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Ökonomisierung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BEFD162-9372-3045-A9E2-2BDB0A59A8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8277" y="2875658"/>
            <a:ext cx="3199770" cy="68464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4EDEE2A0-C4D3-EF43-8DFE-FC28249A6F5B}"/>
              </a:ext>
            </a:extLst>
          </p:cNvPr>
          <p:cNvSpPr txBox="1"/>
          <p:nvPr/>
        </p:nvSpPr>
        <p:spPr>
          <a:xfrm>
            <a:off x="6490448" y="2925593"/>
            <a:ext cx="250485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Zivilisierung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48FD4F-AC5D-EC47-B532-2B9E9907B5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0" y="2105235"/>
            <a:ext cx="2225487" cy="22254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7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175B220F-DF0D-EC4D-B6DB-FF02A3E7FFC3}"/>
              </a:ext>
            </a:extLst>
          </p:cNvPr>
          <p:cNvSpPr txBox="1"/>
          <p:nvPr/>
        </p:nvSpPr>
        <p:spPr>
          <a:xfrm>
            <a:off x="4189701" y="1759132"/>
            <a:ext cx="122565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1400" dirty="0" err="1">
                <a:solidFill>
                  <a:srgbClr val="000000"/>
                </a:solidFill>
              </a:rPr>
              <a:t>Therapeutisch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920FDED-158E-B94B-9CB4-1C4AD29B184A}"/>
              </a:ext>
            </a:extLst>
          </p:cNvPr>
          <p:cNvSpPr txBox="1"/>
          <p:nvPr/>
        </p:nvSpPr>
        <p:spPr>
          <a:xfrm>
            <a:off x="4442976" y="4029095"/>
            <a:ext cx="67903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Freizeit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95F702-9474-5F42-B7F6-E61011F0FC60}"/>
              </a:ext>
            </a:extLst>
          </p:cNvPr>
          <p:cNvSpPr txBox="1"/>
          <p:nvPr/>
        </p:nvSpPr>
        <p:spPr>
          <a:xfrm rot="5400000">
            <a:off x="5552223" y="2894113"/>
            <a:ext cx="1196800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1400" dirty="0" err="1">
                <a:solidFill>
                  <a:srgbClr val="000000"/>
                </a:solidFill>
              </a:rPr>
              <a:t>Enhancement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C94660-C57F-E94A-8354-A8D16EC7C721}"/>
              </a:ext>
            </a:extLst>
          </p:cNvPr>
          <p:cNvSpPr txBox="1"/>
          <p:nvPr/>
        </p:nvSpPr>
        <p:spPr>
          <a:xfrm rot="16200000">
            <a:off x="3049198" y="2867809"/>
            <a:ext cx="73032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fr-CH" sz="1400" dirty="0" err="1">
                <a:solidFill>
                  <a:srgbClr val="000000"/>
                </a:solidFill>
              </a:rPr>
              <a:t>Religiös</a:t>
            </a:r>
            <a:endParaRPr kumimoji="0" lang="fr-CH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30CDDD-4FAB-C44F-9CE1-BF2CE7F0A0F7}"/>
              </a:ext>
            </a:extLst>
          </p:cNvPr>
          <p:cNvSpPr>
            <a:spLocks/>
          </p:cNvSpPr>
          <p:nvPr/>
        </p:nvSpPr>
        <p:spPr>
          <a:xfrm>
            <a:off x="2727267" y="1541417"/>
            <a:ext cx="4110445" cy="3013163"/>
          </a:xfrm>
          <a:prstGeom prst="ellipse">
            <a:avLst/>
          </a:prstGeom>
          <a:noFill/>
          <a:ln w="9525" cap="flat">
            <a:solidFill>
              <a:schemeClr val="bg1">
                <a:lumMod val="50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no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D5DE996-20BE-6142-BC9B-110815283E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248" y="2922597"/>
            <a:ext cx="691712" cy="25080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D8E8D7E-E8D9-854B-8B7B-1B31A5919F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88026" y="2896295"/>
            <a:ext cx="691712" cy="2508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708D84-72FA-FB49-8085-14AFF49623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4548307" y="2175688"/>
            <a:ext cx="468365" cy="25080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135805A-204E-3A48-AF0F-CA4F5BB298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 flipV="1">
            <a:off x="4548308" y="3654249"/>
            <a:ext cx="468365" cy="25080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ABF9180-4514-8B40-9529-8A29E41B64AB}"/>
              </a:ext>
            </a:extLst>
          </p:cNvPr>
          <p:cNvSpPr txBox="1"/>
          <p:nvPr/>
        </p:nvSpPr>
        <p:spPr>
          <a:xfrm>
            <a:off x="1215643" y="910477"/>
            <a:ext cx="1959830" cy="677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 err="1">
                <a:solidFill>
                  <a:srgbClr val="000000"/>
                </a:solidFill>
                <a:latin typeface="Stencil" pitchFamily="82" charset="77"/>
              </a:rPr>
              <a:t>Gesetze</a:t>
            </a:r>
            <a:r>
              <a:rPr lang="fr-CH" dirty="0">
                <a:solidFill>
                  <a:srgbClr val="000000"/>
                </a:solidFill>
                <a:latin typeface="Stencil" pitchFamily="82" charset="77"/>
              </a:rPr>
              <a:t> </a:t>
            </a:r>
          </a:p>
          <a:p>
            <a:pPr algn="l" rtl="0" latinLnBrk="1" hangingPunct="0"/>
            <a:r>
              <a:rPr lang="fr-CH" sz="1400" dirty="0" err="1">
                <a:solidFill>
                  <a:srgbClr val="000000"/>
                </a:solidFill>
                <a:latin typeface="Stencil" pitchFamily="82" charset="77"/>
              </a:rPr>
              <a:t>Verordnungen</a:t>
            </a:r>
            <a:r>
              <a:rPr lang="fr-CH" sz="1400" dirty="0">
                <a:solidFill>
                  <a:srgbClr val="000000"/>
                </a:solidFill>
                <a:latin typeface="Stencil" pitchFamily="82" charset="77"/>
              </a:rPr>
              <a:t> </a:t>
            </a:r>
            <a:r>
              <a:rPr lang="fr-CH" sz="1400" dirty="0" err="1">
                <a:solidFill>
                  <a:srgbClr val="000000"/>
                </a:solidFill>
                <a:latin typeface="Stencil" pitchFamily="82" charset="77"/>
              </a:rPr>
              <a:t>usw</a:t>
            </a:r>
            <a:r>
              <a:rPr lang="fr-CH" sz="1400" dirty="0">
                <a:solidFill>
                  <a:srgbClr val="000000"/>
                </a:solidFill>
                <a:latin typeface="Stencil" pitchFamily="82" charset="77"/>
              </a:rPr>
              <a:t>.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006D8BFE-96A7-AB4A-ADF5-C09AD24645A3}"/>
              </a:ext>
            </a:extLst>
          </p:cNvPr>
          <p:cNvSpPr txBox="1"/>
          <p:nvPr/>
        </p:nvSpPr>
        <p:spPr>
          <a:xfrm>
            <a:off x="3885378" y="199041"/>
            <a:ext cx="154625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3600" dirty="0">
                <a:solidFill>
                  <a:srgbClr val="000000"/>
                </a:solidFill>
                <a:latin typeface="Bodoni 72 Smallcaps Book" pitchFamily="2" charset="0"/>
              </a:rPr>
              <a:t>Logiken</a:t>
            </a:r>
            <a:endParaRPr kumimoji="0" lang="fr-CH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Bodoni 72 Smallcaps Book" pitchFamily="2" charset="0"/>
              <a:sym typeface="Arial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C84F442-F4D6-984F-BCBF-9CB645B51522}"/>
              </a:ext>
            </a:extLst>
          </p:cNvPr>
          <p:cNvSpPr txBox="1"/>
          <p:nvPr/>
        </p:nvSpPr>
        <p:spPr>
          <a:xfrm>
            <a:off x="6588618" y="4554581"/>
            <a:ext cx="235256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 err="1">
                <a:solidFill>
                  <a:srgbClr val="000000"/>
                </a:solidFill>
                <a:latin typeface="Segoe Script" panose="020B0804020000000003" pitchFamily="34" charset="0"/>
              </a:rPr>
              <a:t>Finanzierung</a:t>
            </a:r>
            <a:endParaRPr kumimoji="0" lang="fr-CH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Script" panose="020B0804020000000003" pitchFamily="34" charset="0"/>
              <a:sym typeface="Arial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6E461C1-3996-144C-B44F-9CC505D29014}"/>
              </a:ext>
            </a:extLst>
          </p:cNvPr>
          <p:cNvSpPr txBox="1"/>
          <p:nvPr/>
        </p:nvSpPr>
        <p:spPr>
          <a:xfrm>
            <a:off x="6837712" y="910477"/>
            <a:ext cx="183960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 err="1">
                <a:solidFill>
                  <a:srgbClr val="000000"/>
                </a:solidFill>
                <a:latin typeface="Rockwell" panose="02060603020205020403" pitchFamily="18" charset="77"/>
              </a:rPr>
              <a:t>Deontologie</a:t>
            </a:r>
            <a:endParaRPr kumimoji="0" lang="fr-CH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77"/>
              <a:sym typeface="Arial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502F491-F619-D149-A164-B1E8FD50467A}"/>
              </a:ext>
            </a:extLst>
          </p:cNvPr>
          <p:cNvSpPr txBox="1"/>
          <p:nvPr/>
        </p:nvSpPr>
        <p:spPr>
          <a:xfrm>
            <a:off x="346372" y="4612458"/>
            <a:ext cx="229325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 err="1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Berufsgruppen</a:t>
            </a:r>
            <a:endParaRPr kumimoji="0" lang="fr-CH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Gurmukhi MN" panose="02020600050405020304" pitchFamily="18" charset="0"/>
              <a:cs typeface="Gurmukhi MN" panose="02020600050405020304" pitchFamily="18" charset="0"/>
              <a:sym typeface="Arial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43F49B19-D8FD-4F47-82A5-CCA0A92FD1C1}"/>
              </a:ext>
            </a:extLst>
          </p:cNvPr>
          <p:cNvSpPr txBox="1"/>
          <p:nvPr/>
        </p:nvSpPr>
        <p:spPr>
          <a:xfrm>
            <a:off x="3971252" y="5074121"/>
            <a:ext cx="164243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 err="1">
                <a:solidFill>
                  <a:srgbClr val="000000"/>
                </a:solidFill>
                <a:latin typeface="Papyrus" panose="020B0602040200020303" pitchFamily="34" charset="77"/>
                <a:cs typeface="Gurmukhi MN" panose="02020600050405020304" pitchFamily="18" charset="0"/>
              </a:rPr>
              <a:t>Ausbildung</a:t>
            </a:r>
            <a:endParaRPr kumimoji="0" lang="fr-CH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apyrus" panose="020B0602040200020303" pitchFamily="34" charset="77"/>
              <a:cs typeface="Gurmukhi MN" panose="02020600050405020304" pitchFamily="18" charset="0"/>
              <a:sym typeface="Arial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94D4DBB-8064-DC45-86AD-1A987DD605C0}"/>
              </a:ext>
            </a:extLst>
          </p:cNvPr>
          <p:cNvSpPr txBox="1"/>
          <p:nvPr/>
        </p:nvSpPr>
        <p:spPr>
          <a:xfrm>
            <a:off x="301398" y="2821642"/>
            <a:ext cx="209287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2000" dirty="0" err="1">
                <a:solidFill>
                  <a:srgbClr val="000000"/>
                </a:solidFill>
                <a:latin typeface="Monaco" pitchFamily="2" charset="77"/>
                <a:cs typeface="Gurmukhi MN" panose="02020600050405020304" pitchFamily="18" charset="0"/>
              </a:rPr>
              <a:t>Institutionen</a:t>
            </a:r>
            <a:endParaRPr kumimoji="0" lang="fr-CH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Monaco" pitchFamily="2" charset="77"/>
              <a:cs typeface="Gurmukhi MN" panose="02020600050405020304" pitchFamily="18" charset="0"/>
              <a:sym typeface="Arial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3279A54-CBC2-5141-98AE-14C7D08695D6}"/>
              </a:ext>
            </a:extLst>
          </p:cNvPr>
          <p:cNvSpPr txBox="1"/>
          <p:nvPr/>
        </p:nvSpPr>
        <p:spPr>
          <a:xfrm>
            <a:off x="7372449" y="2760087"/>
            <a:ext cx="82009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dirty="0" err="1">
                <a:solidFill>
                  <a:srgbClr val="000000"/>
                </a:solidFill>
                <a:latin typeface="Rockwell" panose="02060603020205020403" pitchFamily="18" charset="77"/>
              </a:rPr>
              <a:t>Ethik</a:t>
            </a:r>
            <a:endParaRPr kumimoji="0" lang="fr-CH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Rockwell" panose="02060603020205020403" pitchFamily="18" charset="77"/>
              <a:sym typeface="Arial"/>
            </a:endParaRP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BEAA767-98CB-904B-A754-C11476C865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89440" flipH="1">
            <a:off x="1628618" y="2973677"/>
            <a:ext cx="1010501" cy="101050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42EBF41-1E6A-5A4A-9B5C-5485AD922A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985295" flipH="1">
            <a:off x="1726544" y="1465713"/>
            <a:ext cx="1010501" cy="101050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08EEEEA-7606-E448-AC67-9EA265EA7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11895" flipH="1">
            <a:off x="2660541" y="4214440"/>
            <a:ext cx="1010501" cy="101050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89A0A34-2D13-B04C-9D8D-DFD6954CF3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59356" flipH="1">
            <a:off x="5405827" y="4302933"/>
            <a:ext cx="1010501" cy="1010501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9788AC1F-875A-2546-B8E8-1D108186BE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15397" flipH="1">
            <a:off x="6628669" y="3559145"/>
            <a:ext cx="1010501" cy="1010501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76BDA8B-B2FB-214B-A063-77F50579B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600" flipH="1">
            <a:off x="6723200" y="1963080"/>
            <a:ext cx="1010501" cy="1010501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24C5D098-C86D-D940-887A-590D0AD620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85596" flipH="1">
            <a:off x="5712492" y="855964"/>
            <a:ext cx="1010501" cy="1010501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5E6F8F1A-3B26-374D-9624-8A764AB93C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77473" y="908011"/>
            <a:ext cx="645090" cy="490268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56A81C4-7BC4-EE44-BB1C-CC4EC7846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799" y="2552060"/>
            <a:ext cx="928170" cy="92817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13169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3DC597E2-AB1B-2644-9D2D-3700B1482EF2}"/>
              </a:ext>
            </a:extLst>
          </p:cNvPr>
          <p:cNvSpPr txBox="1"/>
          <p:nvPr/>
        </p:nvSpPr>
        <p:spPr>
          <a:xfrm>
            <a:off x="1420000" y="466164"/>
            <a:ext cx="6442789" cy="127727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spcBef>
                <a:spcPts val="600"/>
              </a:spcBef>
              <a:spcAft>
                <a:spcPts val="1350"/>
              </a:spcAft>
              <a:buClr>
                <a:srgbClr val="EA81E9"/>
              </a:buCl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>
              <a:spcAft>
                <a:spcPts val="0"/>
              </a:spcAft>
            </a:pPr>
            <a:r>
              <a:rPr lang="fr-CH" dirty="0" err="1"/>
              <a:t>Kosumkompetenz</a:t>
            </a:r>
            <a:r>
              <a:rPr lang="fr-CH" dirty="0"/>
              <a:t> </a:t>
            </a:r>
          </a:p>
          <a:p>
            <a:pPr algn="ctr">
              <a:spcAft>
                <a:spcPts val="0"/>
              </a:spcAft>
            </a:pPr>
            <a:r>
              <a:rPr lang="fr-CH" dirty="0" err="1"/>
              <a:t>im</a:t>
            </a:r>
            <a:r>
              <a:rPr lang="fr-CH" dirty="0"/>
              <a:t> </a:t>
            </a:r>
            <a:r>
              <a:rPr lang="fr-CH" dirty="0" err="1"/>
              <a:t>Rahmen</a:t>
            </a:r>
            <a:r>
              <a:rPr lang="fr-CH" dirty="0"/>
              <a:t> der </a:t>
            </a:r>
            <a:r>
              <a:rPr lang="fr-CH" dirty="0" err="1"/>
              <a:t>Pilotprojekte</a:t>
            </a:r>
            <a:endParaRPr lang="fr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5A1AFD-96D3-EC48-A861-FE5E2FC85543}"/>
              </a:ext>
            </a:extLst>
          </p:cNvPr>
          <p:cNvSpPr txBox="1"/>
          <p:nvPr/>
        </p:nvSpPr>
        <p:spPr>
          <a:xfrm>
            <a:off x="1335240" y="4464424"/>
            <a:ext cx="654962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sz="1400" dirty="0">
                <a:solidFill>
                  <a:srgbClr val="000000"/>
                </a:solidFill>
              </a:rPr>
              <a:t>Abgedeckte Themenbereiche:  </a:t>
            </a:r>
          </a:p>
          <a:p>
            <a:pPr algn="l" rtl="0" latinLnBrk="1" hangingPunct="0"/>
            <a:r>
              <a:rPr lang="de-DE" sz="1400" dirty="0">
                <a:solidFill>
                  <a:srgbClr val="000000"/>
                </a:solidFill>
              </a:rPr>
              <a:t>Gesundheitsrisiko von THC und CBD; Cannabis und Verstärkung von negativen Gefühlen; Jugendschutz; Gesundheitsrisiko bei Mischkonsum; Gefährdung Dritter; Gesundheitsrisiko von Rauchen und Tabak; Einfluss auf die Kognition </a:t>
            </a:r>
            <a:endParaRPr kumimoji="0" lang="de-DE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303FD235-24C0-9343-BDD4-75774BDF0BBA}"/>
              </a:ext>
            </a:extLst>
          </p:cNvPr>
          <p:cNvGrpSpPr/>
          <p:nvPr/>
        </p:nvGrpSpPr>
        <p:grpSpPr>
          <a:xfrm>
            <a:off x="1127043" y="2175249"/>
            <a:ext cx="3164542" cy="2029941"/>
            <a:chOff x="1127043" y="2175249"/>
            <a:chExt cx="3164542" cy="2029941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4D4A431B-7924-B942-A0C2-B5E385C80D3F}"/>
                </a:ext>
              </a:extLst>
            </p:cNvPr>
            <p:cNvSpPr/>
            <p:nvPr/>
          </p:nvSpPr>
          <p:spPr>
            <a:xfrm>
              <a:off x="1127043" y="3620415"/>
              <a:ext cx="316454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b="1" dirty="0" err="1">
                  <a:latin typeface="ArialMT"/>
                </a:rPr>
                <a:t>Lower</a:t>
              </a:r>
              <a:r>
                <a:rPr lang="de-CH" sz="1600" b="1" dirty="0">
                  <a:latin typeface="ArialMT"/>
                </a:rPr>
                <a:t> </a:t>
              </a:r>
              <a:r>
                <a:rPr lang="de-CH" sz="1600" b="1" dirty="0" err="1">
                  <a:latin typeface="ArialMT"/>
                </a:rPr>
                <a:t>Risk</a:t>
              </a:r>
              <a:r>
                <a:rPr lang="de-CH" sz="1600" b="1" dirty="0">
                  <a:latin typeface="ArialMT"/>
                </a:rPr>
                <a:t> Cannabis </a:t>
              </a:r>
              <a:r>
                <a:rPr lang="de-CH" sz="1600" b="1" dirty="0" err="1">
                  <a:latin typeface="ArialMT"/>
                </a:rPr>
                <a:t>Use</a:t>
              </a:r>
              <a:r>
                <a:rPr lang="de-CH" sz="1600" b="1" dirty="0">
                  <a:latin typeface="ArialMT"/>
                </a:rPr>
                <a:t> – Knowledge Skala (LRCU-K) </a:t>
              </a:r>
              <a:endParaRPr lang="de-CH" sz="1600" b="1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902A817-CEE0-A748-B01E-A97487051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 trans="8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0000" y="2175249"/>
              <a:ext cx="2578629" cy="1445166"/>
            </a:xfrm>
            <a:prstGeom prst="round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F38062BE-6399-7448-B810-4E7D0C334B48}"/>
              </a:ext>
            </a:extLst>
          </p:cNvPr>
          <p:cNvGrpSpPr/>
          <p:nvPr/>
        </p:nvGrpSpPr>
        <p:grpSpPr>
          <a:xfrm>
            <a:off x="4935474" y="2173453"/>
            <a:ext cx="2949389" cy="2031737"/>
            <a:chOff x="4935474" y="2173453"/>
            <a:chExt cx="2949389" cy="2031737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0CFF6F8-72CE-FF47-9EFD-113AB9CEF814}"/>
                </a:ext>
              </a:extLst>
            </p:cNvPr>
            <p:cNvSpPr/>
            <p:nvPr/>
          </p:nvSpPr>
          <p:spPr>
            <a:xfrm>
              <a:off x="4935474" y="3620415"/>
              <a:ext cx="294938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CH" sz="1600" b="1" dirty="0" err="1">
                  <a:latin typeface="ArialMT"/>
                </a:rPr>
                <a:t>Lower</a:t>
              </a:r>
              <a:r>
                <a:rPr lang="de-CH" sz="1600" b="1" dirty="0">
                  <a:latin typeface="ArialMT"/>
                </a:rPr>
                <a:t> </a:t>
              </a:r>
              <a:r>
                <a:rPr lang="de-CH" sz="1600" b="1" dirty="0" err="1">
                  <a:latin typeface="ArialMT"/>
                </a:rPr>
                <a:t>Risk</a:t>
              </a:r>
              <a:r>
                <a:rPr lang="de-CH" sz="1600" b="1" dirty="0">
                  <a:latin typeface="ArialMT"/>
                </a:rPr>
                <a:t> Cannabis </a:t>
              </a:r>
              <a:r>
                <a:rPr lang="de-CH" sz="1600" b="1" dirty="0" err="1">
                  <a:latin typeface="ArialMT"/>
                </a:rPr>
                <a:t>Use</a:t>
              </a:r>
              <a:r>
                <a:rPr lang="de-CH" sz="1600" b="1" dirty="0">
                  <a:latin typeface="ArialMT"/>
                </a:rPr>
                <a:t> – </a:t>
              </a:r>
            </a:p>
            <a:p>
              <a:pPr algn="ctr"/>
              <a:r>
                <a:rPr lang="de-CH" sz="1600" b="1" dirty="0" err="1">
                  <a:latin typeface="ArialMT"/>
                </a:rPr>
                <a:t>Behaviour</a:t>
              </a:r>
              <a:r>
                <a:rPr lang="de-CH" sz="1600" b="1" dirty="0">
                  <a:latin typeface="ArialMT"/>
                </a:rPr>
                <a:t>-Skala (LRCU-B) </a:t>
              </a: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07AAA35-C9FC-FF46-94C9-20551C1FA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 trans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9250" y="2173453"/>
              <a:ext cx="2581835" cy="1446962"/>
            </a:xfrm>
            <a:prstGeom prst="round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7123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D5EDAA5-2F63-7443-98C4-3AAFEE8BB7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8515" y="632012"/>
            <a:ext cx="1727200" cy="1727200"/>
          </a:xfrm>
          <a:prstGeom prst="ellipse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24AF65A-F39A-3A45-A207-A464948ED370}"/>
              </a:ext>
            </a:extLst>
          </p:cNvPr>
          <p:cNvSpPr txBox="1"/>
          <p:nvPr/>
        </p:nvSpPr>
        <p:spPr>
          <a:xfrm>
            <a:off x="1299883" y="1897549"/>
            <a:ext cx="110382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Risiken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F7D3177-86AD-1B4D-BEEC-4F5450959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2170951" y="452738"/>
            <a:ext cx="1180352" cy="18347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B25167-C051-F54A-B5F6-41EF73D5F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 flipV="1">
            <a:off x="5732927" y="452738"/>
            <a:ext cx="1180352" cy="183477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0C2FED1-9640-594F-A1F3-81547AF823BD}"/>
              </a:ext>
            </a:extLst>
          </p:cNvPr>
          <p:cNvSpPr txBox="1"/>
          <p:nvPr/>
        </p:nvSpPr>
        <p:spPr>
          <a:xfrm>
            <a:off x="6680521" y="1877408"/>
            <a:ext cx="106856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Nutzen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B86D213-DE19-374F-83C2-7D45BC4FAD10}"/>
              </a:ext>
            </a:extLst>
          </p:cNvPr>
          <p:cNvSpPr txBox="1"/>
          <p:nvPr/>
        </p:nvSpPr>
        <p:spPr>
          <a:xfrm>
            <a:off x="2989127" y="4805081"/>
            <a:ext cx="310597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de-DE" dirty="0">
                <a:solidFill>
                  <a:srgbClr val="000000"/>
                </a:solidFill>
              </a:rPr>
              <a:t>Gebrauchskompetenz</a:t>
            </a:r>
            <a:endParaRPr kumimoji="0" lang="de-D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AE3F5804-0058-1749-A9B6-6A396F2F31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599525">
            <a:off x="1004356" y="2817507"/>
            <a:ext cx="3319510" cy="192818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D92C0EB-0219-C74F-95F3-441328A05254}"/>
              </a:ext>
            </a:extLst>
          </p:cNvPr>
          <p:cNvSpPr txBox="1"/>
          <p:nvPr/>
        </p:nvSpPr>
        <p:spPr>
          <a:xfrm>
            <a:off x="1939909" y="3751365"/>
            <a:ext cx="1642435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Medizinisch begründet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D5BD2A8-580B-EA4B-BE96-60C2924F9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00475" flipH="1">
            <a:off x="4760365" y="2817506"/>
            <a:ext cx="3319510" cy="192818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48A54F72-E3ED-244E-9DF1-A2A999799330}"/>
              </a:ext>
            </a:extLst>
          </p:cNvPr>
          <p:cNvSpPr txBox="1"/>
          <p:nvPr/>
        </p:nvSpPr>
        <p:spPr>
          <a:xfrm>
            <a:off x="5273885" y="3751365"/>
            <a:ext cx="1642435" cy="2769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Medizinisch begründet</a:t>
            </a:r>
          </a:p>
        </p:txBody>
      </p:sp>
    </p:spTree>
    <p:extLst>
      <p:ext uri="{BB962C8B-B14F-4D97-AF65-F5344CB8AC3E}">
        <p14:creationId xmlns:p14="http://schemas.microsoft.com/office/powerpoint/2010/main" val="7586824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2FB62-925D-C447-AE16-1D914B66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40680"/>
            <a:ext cx="7886700" cy="709580"/>
          </a:xfrm>
        </p:spPr>
        <p:txBody>
          <a:bodyPr/>
          <a:lstStyle/>
          <a:p>
            <a:r>
              <a:rPr lang="de-DE" sz="4000" dirty="0" err="1"/>
              <a:t>Medikalisierung</a:t>
            </a:r>
            <a:endParaRPr lang="de-DE"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A760F2E-1AD9-9E41-8B75-3BA680F969A6}"/>
              </a:ext>
            </a:extLst>
          </p:cNvPr>
          <p:cNvSpPr txBox="1"/>
          <p:nvPr/>
        </p:nvSpPr>
        <p:spPr>
          <a:xfrm>
            <a:off x="448235" y="5576045"/>
            <a:ext cx="935510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Moscrop</a:t>
            </a: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, 2011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8AD403DE-5E78-3A48-93BA-41BB53E783BA}"/>
              </a:ext>
            </a:extLst>
          </p:cNvPr>
          <p:cNvSpPr/>
          <p:nvPr/>
        </p:nvSpPr>
        <p:spPr>
          <a:xfrm>
            <a:off x="1287550" y="3870938"/>
            <a:ext cx="141737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/>
              <a:t>Moralische </a:t>
            </a:r>
          </a:p>
          <a:p>
            <a:pPr algn="ctr"/>
            <a:r>
              <a:rPr lang="de-DE" sz="1400" b="1" dirty="0"/>
              <a:t>Angelegenheit</a:t>
            </a:r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kann debattiert </a:t>
            </a:r>
          </a:p>
          <a:p>
            <a:pPr algn="ctr"/>
            <a:r>
              <a:rPr lang="de-DE" sz="1400" dirty="0"/>
              <a:t>werden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80007F0-6CFE-CF40-8300-F8E88C27BD85}"/>
              </a:ext>
            </a:extLst>
          </p:cNvPr>
          <p:cNvSpPr/>
          <p:nvPr/>
        </p:nvSpPr>
        <p:spPr>
          <a:xfrm>
            <a:off x="5999934" y="3870938"/>
            <a:ext cx="1646605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1400" b="1" dirty="0"/>
              <a:t>Krankheit</a:t>
            </a:r>
          </a:p>
          <a:p>
            <a:pPr algn="ctr"/>
            <a:endParaRPr lang="de-DE" sz="1400" dirty="0"/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muss ausgemerzt </a:t>
            </a:r>
          </a:p>
          <a:p>
            <a:pPr algn="ctr"/>
            <a:r>
              <a:rPr lang="de-DE" sz="1400" dirty="0"/>
              <a:t>werden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FE37856-C6E1-A044-B6AA-B04554CC8A6A}"/>
              </a:ext>
            </a:extLst>
          </p:cNvPr>
          <p:cNvSpPr/>
          <p:nvPr/>
        </p:nvSpPr>
        <p:spPr>
          <a:xfrm>
            <a:off x="2933648" y="3326122"/>
            <a:ext cx="2967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/>
              <a:t>Aushöhlung</a:t>
            </a:r>
          </a:p>
          <a:p>
            <a:pPr algn="ctr"/>
            <a:r>
              <a:rPr lang="de-DE" sz="1200" dirty="0"/>
              <a:t>soziale Verantwortung </a:t>
            </a:r>
          </a:p>
          <a:p>
            <a:pPr algn="ctr"/>
            <a:r>
              <a:rPr lang="de-DE" sz="1200" dirty="0"/>
              <a:t>und </a:t>
            </a:r>
          </a:p>
          <a:p>
            <a:pPr algn="ctr"/>
            <a:r>
              <a:rPr lang="de-DE" sz="1200" dirty="0"/>
              <a:t>demokratische Prinzipien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FB3276E-F950-8E46-8CB5-A7F4632810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044" y="1629609"/>
            <a:ext cx="1982694" cy="1982694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663FDF3-13CB-CB4C-85E9-F840B5ED10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875" y="1629609"/>
            <a:ext cx="1982693" cy="1982693"/>
          </a:xfrm>
          <a:prstGeom prst="round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4858636-160C-2446-9A7B-AAC29BF54F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9253">
            <a:off x="3636133" y="1839656"/>
            <a:ext cx="1636435" cy="12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56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CD40F490-9CAC-8643-ADE0-C75A6D6A2DBB}"/>
              </a:ext>
            </a:extLst>
          </p:cNvPr>
          <p:cNvSpPr/>
          <p:nvPr/>
        </p:nvSpPr>
        <p:spPr>
          <a:xfrm>
            <a:off x="1460521" y="297759"/>
            <a:ext cx="637610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ctr" rtl="0" latinLnBrk="1" hangingPunct="0"/>
            <a:r>
              <a:rPr lang="de-DE" sz="3600" b="1" dirty="0" err="1">
                <a:solidFill>
                  <a:schemeClr val="bg1">
                    <a:lumMod val="50000"/>
                  </a:schemeClr>
                </a:solidFill>
              </a:rPr>
              <a:t>Medikalisierung</a:t>
            </a:r>
            <a:r>
              <a:rPr lang="de-DE" sz="3600" b="1" dirty="0">
                <a:solidFill>
                  <a:schemeClr val="bg1">
                    <a:lumMod val="50000"/>
                  </a:schemeClr>
                </a:solidFill>
              </a:rPr>
              <a:t> und Genuss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0456005-D7A0-6843-8F9C-17F010E406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25" y="1528171"/>
            <a:ext cx="3596343" cy="359634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C4A14B-B311-C44E-95F5-74258EF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7293" y="1899477"/>
            <a:ext cx="5387789" cy="2853729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Medizinisches Modell </a:t>
            </a:r>
            <a:r>
              <a:rPr lang="de-DE" sz="1600" dirty="0" err="1"/>
              <a:t>pathologisiert</a:t>
            </a:r>
            <a:r>
              <a:rPr lang="de-DE" sz="1600" dirty="0"/>
              <a:t> nicht nur den Gebrauch psychotroper Substanzen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Entzieht dem Konsum all seine lustvollen und sozialen Dimensionen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Genuss wird in den offiziellen Diskursen verschwiegen (Ausnahme Alkohol)</a:t>
            </a:r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de-DE" sz="1600" dirty="0"/>
              <a:t>→ Drogenkonsum etwas, das ohne Grund geschieht (bestialisch), als unfrei (zwanghaft) und daher als nicht angenehm empfunden</a:t>
            </a:r>
          </a:p>
        </p:txBody>
      </p:sp>
    </p:spTree>
    <p:extLst>
      <p:ext uri="{BB962C8B-B14F-4D97-AF65-F5344CB8AC3E}">
        <p14:creationId xmlns:p14="http://schemas.microsoft.com/office/powerpoint/2010/main" val="17294933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37283BF-FC1B-FC48-8D9F-5793DF4EB6A3}"/>
              </a:ext>
            </a:extLst>
          </p:cNvPr>
          <p:cNvSpPr txBox="1"/>
          <p:nvPr/>
        </p:nvSpPr>
        <p:spPr>
          <a:xfrm>
            <a:off x="501858" y="5547360"/>
            <a:ext cx="941923" cy="24621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De Rose, 2015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FDDCB9-0A16-8547-B055-91F9F3583FA9}"/>
              </a:ext>
            </a:extLst>
          </p:cNvPr>
          <p:cNvSpPr txBox="1"/>
          <p:nvPr/>
        </p:nvSpPr>
        <p:spPr>
          <a:xfrm>
            <a:off x="1443781" y="372130"/>
            <a:ext cx="658128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 rtl="0" latinLnBrk="1" hangingPunct="0"/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Kritik</a:t>
            </a:r>
            <a:r>
              <a:rPr lang="fr-CH" sz="3600" b="1" dirty="0">
                <a:solidFill>
                  <a:schemeClr val="bg1">
                    <a:lumMod val="50000"/>
                  </a:schemeClr>
                </a:solidFill>
              </a:rPr>
              <a:t> an der </a:t>
            </a:r>
            <a:r>
              <a:rPr lang="fr-CH" sz="3600" b="1" dirty="0" err="1">
                <a:solidFill>
                  <a:schemeClr val="bg1">
                    <a:lumMod val="50000"/>
                  </a:schemeClr>
                </a:solidFill>
              </a:rPr>
              <a:t>Medikalisierung</a:t>
            </a:r>
            <a:endParaRPr lang="fr-CH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608F2DE-03A9-2640-87A9-72126C5F98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4353"/>
            <a:ext cx="3856318" cy="3856318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C4A14B-B311-C44E-95F5-74258EF36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7953" y="2207304"/>
            <a:ext cx="5363677" cy="2310416"/>
          </a:xfrm>
          <a:solidFill>
            <a:srgbClr val="FFFFFF">
              <a:alpha val="83000"/>
            </a:srgbClr>
          </a:solidFill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Zentrale</a:t>
            </a:r>
            <a:r>
              <a:rPr lang="fr-CH" sz="1800" dirty="0"/>
              <a:t> </a:t>
            </a:r>
            <a:r>
              <a:rPr lang="fr-CH" sz="1800" dirty="0" err="1"/>
              <a:t>Machttechnologie</a:t>
            </a:r>
            <a:r>
              <a:rPr lang="fr-CH" sz="1800" dirty="0"/>
              <a:t>, mit der </a:t>
            </a:r>
            <a:r>
              <a:rPr lang="fr-CH" sz="1800" dirty="0" err="1"/>
              <a:t>Substanzkonsumenten</a:t>
            </a:r>
            <a:r>
              <a:rPr lang="fr-CH" sz="1800" dirty="0"/>
              <a:t> «</a:t>
            </a:r>
            <a:r>
              <a:rPr lang="fr-CH" sz="1800" dirty="0" err="1"/>
              <a:t>verwaltet</a:t>
            </a:r>
            <a:r>
              <a:rPr lang="fr-CH" sz="1800" dirty="0"/>
              <a:t>» </a:t>
            </a:r>
            <a:r>
              <a:rPr lang="fr-CH" sz="1800" dirty="0" err="1"/>
              <a:t>werden</a:t>
            </a:r>
            <a:endParaRPr lang="fr-CH" sz="1800" dirty="0"/>
          </a:p>
          <a:p>
            <a:pPr marL="342900" indent="-342900">
              <a:spcAft>
                <a:spcPts val="600"/>
              </a:spcAft>
              <a:buClr>
                <a:srgbClr val="3AC0F0"/>
              </a:buClr>
              <a:buFont typeface="Arial" panose="020B0604020202020204" pitchFamily="34" charset="0"/>
              <a:buChar char="•"/>
            </a:pPr>
            <a:r>
              <a:rPr lang="fr-CH" sz="1800" dirty="0" err="1"/>
              <a:t>Form</a:t>
            </a:r>
            <a:r>
              <a:rPr lang="fr-CH" sz="1800" dirty="0"/>
              <a:t> der </a:t>
            </a:r>
            <a:r>
              <a:rPr lang="fr-CH" sz="1800" dirty="0" err="1"/>
              <a:t>sozialen</a:t>
            </a:r>
            <a:r>
              <a:rPr lang="fr-CH" sz="1800" dirty="0"/>
              <a:t> </a:t>
            </a:r>
            <a:r>
              <a:rPr lang="fr-CH" sz="1800" dirty="0" err="1"/>
              <a:t>Kontrolle</a:t>
            </a:r>
            <a:r>
              <a:rPr lang="fr-CH" sz="1800" dirty="0"/>
              <a:t> </a:t>
            </a:r>
            <a:r>
              <a:rPr lang="fr-CH" sz="1800" dirty="0" err="1"/>
              <a:t>und</a:t>
            </a:r>
            <a:r>
              <a:rPr lang="fr-CH" sz="1800" dirty="0"/>
              <a:t> </a:t>
            </a:r>
            <a:r>
              <a:rPr lang="fr-CH" sz="1800" dirty="0" err="1"/>
              <a:t>Regulierung</a:t>
            </a:r>
            <a:r>
              <a:rPr lang="fr-CH" sz="1800" dirty="0"/>
              <a:t>, </a:t>
            </a:r>
            <a:r>
              <a:rPr lang="fr-CH" sz="1800" dirty="0" err="1"/>
              <a:t>bei</a:t>
            </a:r>
            <a:r>
              <a:rPr lang="fr-CH" sz="1800" dirty="0"/>
              <a:t> der </a:t>
            </a:r>
            <a:r>
              <a:rPr lang="fr-CH" sz="1800" i="1" dirty="0" err="1"/>
              <a:t>strukturelle</a:t>
            </a:r>
            <a:r>
              <a:rPr lang="fr-CH" sz="1800" i="1" dirty="0"/>
              <a:t> </a:t>
            </a:r>
            <a:r>
              <a:rPr lang="fr-CH" sz="1800" i="1" dirty="0" err="1"/>
              <a:t>soziale</a:t>
            </a:r>
            <a:r>
              <a:rPr lang="fr-CH" sz="1800" i="1" dirty="0"/>
              <a:t> </a:t>
            </a:r>
            <a:r>
              <a:rPr lang="fr-CH" sz="1800" i="1" dirty="0" err="1"/>
              <a:t>Probleme</a:t>
            </a:r>
            <a:r>
              <a:rPr lang="fr-CH" sz="1800" i="1" dirty="0"/>
              <a:t> </a:t>
            </a:r>
            <a:r>
              <a:rPr lang="fr-CH" sz="1800" dirty="0"/>
              <a:t>(</a:t>
            </a:r>
            <a:r>
              <a:rPr lang="fr-CH" sz="1800" dirty="0" err="1"/>
              <a:t>Armut</a:t>
            </a:r>
            <a:r>
              <a:rPr lang="fr-CH" sz="1800" dirty="0"/>
              <a:t>, </a:t>
            </a:r>
            <a:r>
              <a:rPr lang="fr-CH" sz="1800" dirty="0" err="1"/>
              <a:t>soziale</a:t>
            </a:r>
            <a:r>
              <a:rPr lang="fr-CH" sz="1800" dirty="0"/>
              <a:t> </a:t>
            </a:r>
            <a:r>
              <a:rPr lang="fr-CH" sz="1800" dirty="0" err="1"/>
              <a:t>Ungleichheit</a:t>
            </a:r>
            <a:r>
              <a:rPr lang="fr-CH" sz="1800" dirty="0"/>
              <a:t> </a:t>
            </a:r>
            <a:r>
              <a:rPr lang="fr-CH" sz="1800" dirty="0" err="1"/>
              <a:t>usw</a:t>
            </a:r>
            <a:r>
              <a:rPr lang="fr-CH" sz="1800" dirty="0"/>
              <a:t>.) </a:t>
            </a:r>
            <a:r>
              <a:rPr lang="fr-CH" sz="1800" dirty="0" err="1"/>
              <a:t>individualisiert</a:t>
            </a:r>
            <a:r>
              <a:rPr lang="fr-CH" sz="1800" dirty="0"/>
              <a:t> </a:t>
            </a:r>
            <a:r>
              <a:rPr lang="fr-CH" sz="1800" dirty="0" err="1"/>
              <a:t>und</a:t>
            </a:r>
            <a:r>
              <a:rPr lang="fr-CH" sz="1800" dirty="0"/>
              <a:t> </a:t>
            </a:r>
            <a:r>
              <a:rPr lang="fr-CH" sz="1800" dirty="0" err="1"/>
              <a:t>als</a:t>
            </a:r>
            <a:r>
              <a:rPr lang="fr-CH" sz="1800" dirty="0"/>
              <a:t> </a:t>
            </a:r>
            <a:r>
              <a:rPr lang="fr-CH" sz="1800" dirty="0" err="1"/>
              <a:t>Symptome</a:t>
            </a:r>
            <a:r>
              <a:rPr lang="fr-CH" sz="1800" dirty="0"/>
              <a:t> </a:t>
            </a:r>
            <a:r>
              <a:rPr lang="fr-CH" sz="1800" dirty="0" err="1"/>
              <a:t>einer</a:t>
            </a:r>
            <a:r>
              <a:rPr lang="fr-CH" sz="1800" dirty="0"/>
              <a:t> </a:t>
            </a:r>
            <a:r>
              <a:rPr lang="fr-CH" sz="1800" dirty="0" err="1"/>
              <a:t>Krankheit</a:t>
            </a:r>
            <a:r>
              <a:rPr lang="fr-CH" sz="1800" dirty="0"/>
              <a:t> </a:t>
            </a:r>
            <a:r>
              <a:rPr lang="fr-CH" sz="1800" dirty="0" err="1"/>
              <a:t>betrachtet</a:t>
            </a:r>
            <a:r>
              <a:rPr lang="fr-CH" sz="1800" dirty="0"/>
              <a:t> </a:t>
            </a:r>
            <a:r>
              <a:rPr lang="fr-CH" sz="1800" dirty="0" err="1"/>
              <a:t>werden</a:t>
            </a:r>
            <a:r>
              <a:rPr lang="fr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312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med">
        <p15:prstTrans prst="peelOff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bg1">
              <a:lumMod val="50000"/>
            </a:schemeClr>
          </a:solidFill>
          <a:prstDash val="solid"/>
          <a:bevel/>
          <a:tailEnd type="stealth"/>
        </a:ln>
        <a:effectLst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8F8F8F"/>
      </a:accent3>
      <a:accent4>
        <a:srgbClr val="707070"/>
      </a:accent4>
      <a:accent5>
        <a:srgbClr val="B2C0D9"/>
      </a:accent5>
      <a:accent6>
        <a:srgbClr val="AE48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513</Words>
  <Application>Microsoft Macintosh PowerPoint</Application>
  <PresentationFormat>On-screen Show (4:3)</PresentationFormat>
  <Paragraphs>145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Arial</vt:lpstr>
      <vt:lpstr>ArialMT</vt:lpstr>
      <vt:lpstr>Bodoni 72 Smallcaps Book</vt:lpstr>
      <vt:lpstr>Calibri</vt:lpstr>
      <vt:lpstr>Engravers MT</vt:lpstr>
      <vt:lpstr>Gurmukhi MN</vt:lpstr>
      <vt:lpstr>Helvetica Neue</vt:lpstr>
      <vt:lpstr>Monaco</vt:lpstr>
      <vt:lpstr>Papyrus</vt:lpstr>
      <vt:lpstr>Rockwell</vt:lpstr>
      <vt:lpstr>Segoe Script</vt:lpstr>
      <vt:lpstr>Stencil</vt:lpstr>
      <vt:lpstr>Wingdings</vt:lpstr>
      <vt:lpstr>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Medikalisierung</vt:lpstr>
      <vt:lpstr>PowerPoint Presentation</vt:lpstr>
      <vt:lpstr>PowerPoint Presentation</vt:lpstr>
      <vt:lpstr>Macht/Wissen</vt:lpstr>
      <vt:lpstr>Bio-Macht</vt:lpstr>
      <vt:lpstr>Medikalisierung</vt:lpstr>
      <vt:lpstr>PowerPoint Presentation</vt:lpstr>
      <vt:lpstr>PowerPoint Presentation</vt:lpstr>
      <vt:lpstr>PowerPoint Presentation</vt:lpstr>
      <vt:lpstr>Stadien der Suchtentwicklung</vt:lpstr>
      <vt:lpstr>Drogengenuss ist  zeitgemässer Luxus</vt:lpstr>
      <vt:lpstr>Ästhetik der Zerstreuung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OBJETS FLOTTANTS                #POSTGRADE #SYSTÉMIQUE #7 MAI 2015                                                                                                         GERARD CALZADA</dc:title>
  <dc:subject/>
  <dc:creator/>
  <cp:keywords/>
  <dc:description/>
  <cp:lastModifiedBy>Daniele Fabio Zullino</cp:lastModifiedBy>
  <cp:revision>1179</cp:revision>
  <dcterms:modified xsi:type="dcterms:W3CDTF">2025-07-14T09:09:15Z</dcterms:modified>
  <cp:category/>
</cp:coreProperties>
</file>