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515" r:id="rId2"/>
    <p:sldId id="762" r:id="rId3"/>
    <p:sldId id="744" r:id="rId4"/>
    <p:sldId id="745" r:id="rId5"/>
    <p:sldId id="761" r:id="rId6"/>
    <p:sldId id="757" r:id="rId7"/>
    <p:sldId id="759" r:id="rId8"/>
    <p:sldId id="760" r:id="rId9"/>
    <p:sldId id="734" r:id="rId10"/>
    <p:sldId id="735" r:id="rId11"/>
    <p:sldId id="748" r:id="rId12"/>
    <p:sldId id="752" r:id="rId13"/>
    <p:sldId id="751" r:id="rId14"/>
    <p:sldId id="767" r:id="rId15"/>
  </p:sldIdLst>
  <p:sldSz cx="9144000" cy="6858000" type="screen4x3"/>
  <p:notesSz cx="6858000" cy="9144000"/>
  <p:defaultTextStyle>
    <a:lvl1pPr defTabSz="457200">
      <a:defRPr sz="2400">
        <a:latin typeface="Arial"/>
        <a:ea typeface="Arial"/>
        <a:cs typeface="Arial"/>
        <a:sym typeface="Arial"/>
      </a:defRPr>
    </a:lvl1pPr>
    <a:lvl2pPr indent="457200" defTabSz="457200">
      <a:defRPr sz="2400">
        <a:latin typeface="Arial"/>
        <a:ea typeface="Arial"/>
        <a:cs typeface="Arial"/>
        <a:sym typeface="Arial"/>
      </a:defRPr>
    </a:lvl2pPr>
    <a:lvl3pPr indent="914400" defTabSz="457200">
      <a:defRPr sz="2400">
        <a:latin typeface="Arial"/>
        <a:ea typeface="Arial"/>
        <a:cs typeface="Arial"/>
        <a:sym typeface="Arial"/>
      </a:defRPr>
    </a:lvl3pPr>
    <a:lvl4pPr indent="1371600" defTabSz="457200">
      <a:defRPr sz="2400">
        <a:latin typeface="Arial"/>
        <a:ea typeface="Arial"/>
        <a:cs typeface="Arial"/>
        <a:sym typeface="Arial"/>
      </a:defRPr>
    </a:lvl4pPr>
    <a:lvl5pPr indent="1828800" defTabSz="457200">
      <a:defRPr sz="2400">
        <a:latin typeface="Arial"/>
        <a:ea typeface="Arial"/>
        <a:cs typeface="Arial"/>
        <a:sym typeface="Arial"/>
      </a:defRPr>
    </a:lvl5pPr>
    <a:lvl6pPr defTabSz="457200">
      <a:defRPr sz="2400">
        <a:latin typeface="Arial"/>
        <a:ea typeface="Arial"/>
        <a:cs typeface="Arial"/>
        <a:sym typeface="Arial"/>
      </a:defRPr>
    </a:lvl6pPr>
    <a:lvl7pPr defTabSz="457200">
      <a:defRPr sz="2400">
        <a:latin typeface="Arial"/>
        <a:ea typeface="Arial"/>
        <a:cs typeface="Arial"/>
        <a:sym typeface="Arial"/>
      </a:defRPr>
    </a:lvl7pPr>
    <a:lvl8pPr defTabSz="457200">
      <a:defRPr sz="2400">
        <a:latin typeface="Arial"/>
        <a:ea typeface="Arial"/>
        <a:cs typeface="Arial"/>
        <a:sym typeface="Arial"/>
      </a:defRPr>
    </a:lvl8pPr>
    <a:lvl9pPr defTabSz="457200">
      <a:defRPr sz="2400"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1B275908-C829-4448-8F9D-E2B0C19C988D}">
          <p14:sldIdLst>
            <p14:sldId id="515"/>
            <p14:sldId id="762"/>
            <p14:sldId id="744"/>
            <p14:sldId id="745"/>
            <p14:sldId id="761"/>
            <p14:sldId id="757"/>
            <p14:sldId id="759"/>
            <p14:sldId id="760"/>
            <p14:sldId id="734"/>
            <p14:sldId id="735"/>
            <p14:sldId id="748"/>
            <p14:sldId id="752"/>
            <p14:sldId id="751"/>
            <p14:sldId id="7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8CBA"/>
    <a:srgbClr val="78CD6A"/>
    <a:srgbClr val="6BA85D"/>
    <a:srgbClr val="4B5BA2"/>
    <a:srgbClr val="807026"/>
    <a:srgbClr val="C0A738"/>
    <a:srgbClr val="EA81E9"/>
    <a:srgbClr val="EDFDB2"/>
    <a:srgbClr val="FF6FCF"/>
    <a:srgbClr val="469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5" autoAdjust="0"/>
    <p:restoredTop sz="84028" autoAdjust="0"/>
  </p:normalViewPr>
  <p:slideViewPr>
    <p:cSldViewPr snapToGrid="0" snapToObjects="1">
      <p:cViewPr varScale="1">
        <p:scale>
          <a:sx n="105" d="100"/>
          <a:sy n="105" d="100"/>
        </p:scale>
        <p:origin x="1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517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LOGO_HUG_H_QUADRI.png" descr="LOGO_HUG_H_QUADRI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4"/>
          <p:cNvSpPr/>
          <p:nvPr/>
        </p:nvSpPr>
        <p:spPr>
          <a:xfrm>
            <a:off x="-1" y="5962650"/>
            <a:ext cx="9144002" cy="895350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-1" y="-1"/>
            <a:ext cx="9144002" cy="5951539"/>
          </a:xfrm>
          <a:prstGeom prst="rect">
            <a:avLst/>
          </a:prstGeom>
          <a:solidFill>
            <a:srgbClr val="40C1EE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620837" y="1870075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xfrm>
            <a:off x="6546850" y="5562235"/>
            <a:ext cx="2133600" cy="2642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3975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98613"/>
            <a:ext cx="8229600" cy="52593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829465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7863" y="-12700"/>
            <a:ext cx="706437" cy="136683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-7938"/>
            <a:ext cx="677863" cy="1362076"/>
          </a:xfrm>
          <a:prstGeom prst="rect">
            <a:avLst/>
          </a:prstGeom>
          <a:solidFill>
            <a:srgbClr val="1864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n>
                <a:solidFill>
                  <a:srgbClr val="1864B5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8249" y="2081399"/>
            <a:ext cx="6674599" cy="4155912"/>
          </a:xfrm>
          <a:prstGeom prst="rect">
            <a:avLst/>
          </a:prstGeom>
        </p:spPr>
        <p:txBody>
          <a:bodyPr/>
          <a:lstStyle>
            <a:lvl1pPr marL="216000" indent="-216000">
              <a:buClr>
                <a:schemeClr val="accent2"/>
              </a:buClr>
              <a:defRPr sz="1800" b="0" i="0" baseline="0">
                <a:solidFill>
                  <a:schemeClr val="tx1"/>
                </a:solidFill>
                <a:latin typeface="Univers Medium"/>
                <a:cs typeface="Univers Medium"/>
              </a:defRPr>
            </a:lvl1pPr>
            <a:lvl2pPr marL="432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2pPr>
            <a:lvl3pPr marL="648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3pPr>
            <a:lvl4pPr marL="864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4pPr>
            <a:lvl5pPr marL="1080000" indent="-216000">
              <a:buClr>
                <a:schemeClr val="accent2"/>
              </a:buClr>
              <a:defRPr sz="1800" b="0" i="0">
                <a:solidFill>
                  <a:schemeClr val="tx1"/>
                </a:solidFill>
                <a:latin typeface="Univers Medium"/>
                <a:cs typeface="Univers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457325" y="630238"/>
            <a:ext cx="6715125" cy="1143000"/>
          </a:xfrm>
          <a:prstGeom prst="rect">
            <a:avLst/>
          </a:prstGeom>
        </p:spPr>
        <p:txBody>
          <a:bodyPr/>
          <a:lstStyle/>
          <a:p>
            <a:r>
              <a:rPr lang="fr-CH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61338909"/>
      </p:ext>
    </p:extLst>
  </p:cSld>
  <p:clrMapOvr>
    <a:masterClrMapping/>
  </p:clrMapOvr>
  <p:transition spd="slow" advClick="0" advTm="16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A24C8-6A07-DF4E-A898-491FF0218F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41296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4F5A-82E1-2446-B151-FBF80EC568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5432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HUG_H_QUADRI.png" descr="LOGO_HUG_H_QUADRI.pn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" y="6186487"/>
            <a:ext cx="1993900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Bild 3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cxnSp>
        <p:nvCxnSpPr>
          <p:cNvPr id="6" name="Gerade Verbindung 5"/>
          <p:cNvCxnSpPr/>
          <p:nvPr userDrawn="1"/>
        </p:nvCxnSpPr>
        <p:spPr>
          <a:xfrm>
            <a:off x="396849" y="5935038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6" r:id="rId4"/>
    <p:sldLayoutId id="2147483657" r:id="rId5"/>
    <p:sldLayoutId id="2147483658" r:id="rId6"/>
  </p:sldLayoutIdLst>
  <p:transition spd="med"/>
  <p:txStyles>
    <p:titleStyle>
      <a:lvl1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2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4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6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800" defTabSz="457200">
        <a:defRPr sz="3600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8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60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32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2004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7600" defTabSz="457200">
        <a:spcBef>
          <a:spcPts val="600"/>
        </a:spcBef>
        <a:buClr>
          <a:srgbClr val="404040"/>
        </a:buClr>
        <a:buFont typeface="Arial"/>
        <a:defRPr sz="2800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49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98445" y="257699"/>
            <a:ext cx="8498432" cy="1361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CH" b="1" dirty="0">
                <a:solidFill>
                  <a:schemeClr val="bg1"/>
                </a:solidFill>
              </a:rPr>
              <a:t>USING CINEMA TO TRAIN HEALTH PROFESSIONALS TO DIAGNOSE ADDICTIVE DISORDERS </a:t>
            </a:r>
          </a:p>
          <a:p>
            <a:pPr algn="ctr">
              <a:lnSpc>
                <a:spcPct val="120000"/>
              </a:lnSpc>
            </a:pPr>
            <a:endParaRPr lang="fr-CH" sz="1000" dirty="0">
              <a:solidFill>
                <a:schemeClr val="bg1"/>
              </a:solidFill>
            </a:endParaRPr>
          </a:p>
          <a:p>
            <a:pPr algn="ctr" rtl="0">
              <a:lnSpc>
                <a:spcPct val="120000"/>
              </a:lnSpc>
            </a:pPr>
            <a:r>
              <a:rPr lang="fr-CH" sz="1000" dirty="0">
                <a:solidFill>
                  <a:srgbClr val="FFFFFF"/>
                </a:solidFill>
              </a:rPr>
              <a:t>Daniele Zullino</a:t>
            </a:r>
          </a:p>
        </p:txBody>
      </p:sp>
      <p:pic>
        <p:nvPicPr>
          <p:cNvPr id="4" name="Picture 6" descr="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520" y="6185078"/>
            <a:ext cx="419100" cy="333375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936491" y="6504447"/>
            <a:ext cx="1405159" cy="162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3703638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fr-CH" sz="500" dirty="0"/>
              <a:t>WHO collaborating center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2543" y="6030894"/>
            <a:ext cx="1484334" cy="70865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396" y="2341392"/>
            <a:ext cx="6383105" cy="30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06376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72"/>
          <p:cNvGraphicFramePr/>
          <p:nvPr>
            <p:extLst>
              <p:ext uri="{D42A27DB-BD31-4B8C-83A1-F6EECF244321}">
                <p14:modId xmlns:p14="http://schemas.microsoft.com/office/powerpoint/2010/main" val="2247864454"/>
              </p:ext>
            </p:extLst>
          </p:nvPr>
        </p:nvGraphicFramePr>
        <p:xfrm>
          <a:off x="105707" y="2228535"/>
          <a:ext cx="8932581" cy="224928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992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5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25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25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25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8573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#1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#2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#3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#4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#5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#6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#7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#8</a:t>
                      </a:r>
                    </a:p>
                  </a:txBody>
                  <a:tcPr marL="63500" marR="63500" marT="63500" marB="6350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400"/>
                        <a:t>#9</a:t>
                      </a:r>
                    </a:p>
                  </a:txBody>
                  <a:tcPr marL="63500" marR="63500" marT="63500" marB="635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84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 dirty="0">
                          <a:solidFill>
                            <a:schemeClr val="tx1"/>
                          </a:solidFill>
                        </a:rPr>
                        <a:t>OPIOID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ALCOHOL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STIMULANT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SEDATIVE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CANNABIS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700" b="1" dirty="0">
                          <a:solidFill>
                            <a:schemeClr val="tx1"/>
                          </a:solidFill>
                        </a:rPr>
                        <a:t>HALLUCINOGEN</a:t>
                      </a:r>
                      <a:r>
                        <a:rPr lang="fr-CH" sz="700" b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TOBACCO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GAMBLING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 dirty="0">
                          <a:solidFill>
                            <a:schemeClr val="tx1"/>
                          </a:solidFill>
                        </a:rPr>
                        <a:t>SEX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3943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/>
                    </a:p>
                  </a:txBody>
                  <a:tcPr marL="63500" marR="63500" marT="63500" marB="63500" anchor="ctr" horzOverflow="overflow">
                    <a:blipFill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/>
                    </a:p>
                  </a:txBody>
                  <a:tcPr marL="63500" marR="63500" marT="63500" marB="63500" anchor="ctr" horzOverflow="overflow">
                    <a:blipFill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/>
                    </a:p>
                  </a:txBody>
                  <a:tcPr marL="63500" marR="63500" marT="63500" marB="63500" anchor="ctr" horzOverflow="overflow">
                    <a:blipFill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/>
                    </a:p>
                  </a:txBody>
                  <a:tcPr marL="63500" marR="63500" marT="63500" marB="63500" anchor="ctr" horzOverflow="overflow">
                    <a:blipFill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/>
                    </a:p>
                  </a:txBody>
                  <a:tcPr marL="63500" marR="63500" marT="63500" marB="63500" anchor="ctr" horzOverflow="overflow">
                    <a:blipFill rotWithShape="1">
                      <a:blip r:embed="rId9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10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547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72"/>
          <p:cNvGraphicFramePr/>
          <p:nvPr>
            <p:extLst>
              <p:ext uri="{D42A27DB-BD31-4B8C-83A1-F6EECF244321}">
                <p14:modId xmlns:p14="http://schemas.microsoft.com/office/powerpoint/2010/main" val="3426217705"/>
              </p:ext>
            </p:extLst>
          </p:nvPr>
        </p:nvGraphicFramePr>
        <p:xfrm>
          <a:off x="304805" y="1440510"/>
          <a:ext cx="8500569" cy="2708163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214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3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43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9796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endParaRPr sz="1400" dirty="0"/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0" marR="63500" marT="63500" marB="6350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725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 dirty="0">
                          <a:solidFill>
                            <a:schemeClr val="tx1"/>
                          </a:solidFill>
                        </a:rPr>
                        <a:t>OPIOID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ALCOHOL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STIMULANT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SEDATIVE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>
                          <a:solidFill>
                            <a:schemeClr val="tx1"/>
                          </a:solidFill>
                        </a:rPr>
                        <a:t>CANNABIS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700" b="1" dirty="0">
                          <a:solidFill>
                            <a:schemeClr val="tx1"/>
                          </a:solidFill>
                        </a:rPr>
                        <a:t>HALLUCINOGEN</a:t>
                      </a:r>
                      <a:r>
                        <a:rPr lang="fr-CH" sz="700" b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63500" marB="635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800" b="0" i="0"/>
                      </a:pPr>
                      <a:r>
                        <a:rPr sz="1100" b="1" dirty="0">
                          <a:solidFill>
                            <a:schemeClr val="tx1"/>
                          </a:solidFill>
                        </a:rPr>
                        <a:t>TOBACCO</a:t>
                      </a:r>
                    </a:p>
                  </a:txBody>
                  <a:tcPr marL="63500" marR="63500" marT="63500" marB="6350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642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5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/>
                    </a:p>
                  </a:txBody>
                  <a:tcPr marL="63500" marR="63500" marT="63500" marB="63500" anchor="ctr" horzOverflow="overflow">
                    <a:blipFill rotWithShape="1">
                      <a:blip r:embed="rId6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/>
                    </a:p>
                  </a:txBody>
                  <a:tcPr marL="63500" marR="63500" marT="63500" marB="63500" anchor="ctr" horzOverflow="overflow">
                    <a:blipFill rotWithShape="1">
                      <a:blip r:embed="rId7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defRPr sz="1400" b="0" i="0"/>
                      </a:pPr>
                      <a:endParaRPr dirty="0"/>
                    </a:p>
                  </a:txBody>
                  <a:tcPr marL="63500" marR="63500" marT="63500" marB="63500" anchor="ctr" horzOverflow="overflow">
                    <a:blipFill rotWithShape="1">
                      <a:blip r:embed="rId8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el 1"/>
          <p:cNvSpPr txBox="1">
            <a:spLocks/>
          </p:cNvSpPr>
          <p:nvPr/>
        </p:nvSpPr>
        <p:spPr>
          <a:xfrm>
            <a:off x="947945" y="274638"/>
            <a:ext cx="7248123" cy="14773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H" sz="5400" b="1" dirty="0">
                <a:solidFill>
                  <a:srgbClr val="7F7F7F"/>
                </a:solidFill>
              </a:rPr>
              <a:t>Fleiss' kappa</a:t>
            </a:r>
          </a:p>
          <a:p>
            <a:pPr algn="ctr"/>
            <a:r>
              <a:rPr lang="fr-CH" sz="2800" b="1" dirty="0">
                <a:solidFill>
                  <a:srgbClr val="7F7F7F"/>
                </a:solidFill>
              </a:rPr>
              <a:t>reliability of agreement between students</a:t>
            </a:r>
            <a:r>
              <a:rPr lang="fr-CH" b="1" dirty="0">
                <a:solidFill>
                  <a:srgbClr val="7F7F7F"/>
                </a:solidFill>
              </a:rPr>
              <a:t> </a:t>
            </a:r>
          </a:p>
        </p:txBody>
      </p:sp>
      <p:sp>
        <p:nvSpPr>
          <p:cNvPr id="2" name="Rechteck 1"/>
          <p:cNvSpPr/>
          <p:nvPr/>
        </p:nvSpPr>
        <p:spPr>
          <a:xfrm>
            <a:off x="1619772" y="4214170"/>
            <a:ext cx="92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latinLnBrk="1" hangingPunct="0"/>
            <a:r>
              <a:rPr lang="fr-FR" sz="2000" dirty="0">
                <a:solidFill>
                  <a:srgbClr val="000000"/>
                </a:solidFill>
              </a:rPr>
              <a:t>0.474*</a:t>
            </a:r>
          </a:p>
        </p:txBody>
      </p:sp>
      <p:sp>
        <p:nvSpPr>
          <p:cNvPr id="6" name="Rechteck 5"/>
          <p:cNvSpPr/>
          <p:nvPr/>
        </p:nvSpPr>
        <p:spPr>
          <a:xfrm>
            <a:off x="6510017" y="4214170"/>
            <a:ext cx="92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latinLnBrk="1" hangingPunct="0"/>
            <a:r>
              <a:rPr lang="fr-FR" sz="2000" dirty="0">
                <a:solidFill>
                  <a:srgbClr val="000000"/>
                </a:solidFill>
              </a:rPr>
              <a:t>0.335*</a:t>
            </a:r>
          </a:p>
        </p:txBody>
      </p:sp>
      <p:sp>
        <p:nvSpPr>
          <p:cNvPr id="7" name="Rechteck 6"/>
          <p:cNvSpPr/>
          <p:nvPr/>
        </p:nvSpPr>
        <p:spPr>
          <a:xfrm>
            <a:off x="5287456" y="4214170"/>
            <a:ext cx="92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latinLnBrk="1" hangingPunct="0"/>
            <a:r>
              <a:rPr lang="fr-FR" sz="2000" dirty="0">
                <a:solidFill>
                  <a:srgbClr val="000000"/>
                </a:solidFill>
              </a:rPr>
              <a:t>0.346*</a:t>
            </a:r>
          </a:p>
        </p:txBody>
      </p:sp>
      <p:sp>
        <p:nvSpPr>
          <p:cNvPr id="8" name="Rechteck 7"/>
          <p:cNvSpPr/>
          <p:nvPr/>
        </p:nvSpPr>
        <p:spPr>
          <a:xfrm>
            <a:off x="397211" y="4214170"/>
            <a:ext cx="92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latinLnBrk="1" hangingPunct="0"/>
            <a:r>
              <a:rPr lang="fr-FR" sz="2000" dirty="0">
                <a:solidFill>
                  <a:srgbClr val="000000"/>
                </a:solidFill>
              </a:rPr>
              <a:t>0.376*</a:t>
            </a:r>
          </a:p>
        </p:txBody>
      </p:sp>
      <p:sp>
        <p:nvSpPr>
          <p:cNvPr id="9" name="Rechteck 8"/>
          <p:cNvSpPr/>
          <p:nvPr/>
        </p:nvSpPr>
        <p:spPr>
          <a:xfrm>
            <a:off x="2842333" y="4214170"/>
            <a:ext cx="92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latinLnBrk="1" hangingPunct="0"/>
            <a:r>
              <a:rPr lang="fr-FR" sz="2000" dirty="0">
                <a:solidFill>
                  <a:srgbClr val="000000"/>
                </a:solidFill>
              </a:rPr>
              <a:t>0.271*</a:t>
            </a:r>
          </a:p>
        </p:txBody>
      </p:sp>
      <p:sp>
        <p:nvSpPr>
          <p:cNvPr id="10" name="Rechteck 9"/>
          <p:cNvSpPr/>
          <p:nvPr/>
        </p:nvSpPr>
        <p:spPr>
          <a:xfrm>
            <a:off x="7732580" y="4214170"/>
            <a:ext cx="92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latinLnBrk="1" hangingPunct="0"/>
            <a:r>
              <a:rPr lang="fr-FR" sz="2000" dirty="0">
                <a:solidFill>
                  <a:srgbClr val="000000"/>
                </a:solidFill>
              </a:rPr>
              <a:t>0.307*</a:t>
            </a:r>
          </a:p>
        </p:txBody>
      </p:sp>
      <p:sp>
        <p:nvSpPr>
          <p:cNvPr id="11" name="Rechteck 10"/>
          <p:cNvSpPr/>
          <p:nvPr/>
        </p:nvSpPr>
        <p:spPr>
          <a:xfrm>
            <a:off x="4064895" y="4214170"/>
            <a:ext cx="926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 latinLnBrk="1" hangingPunct="0"/>
            <a:r>
              <a:rPr lang="fr-FR" sz="2000" dirty="0">
                <a:solidFill>
                  <a:srgbClr val="000000"/>
                </a:solidFill>
              </a:rPr>
              <a:t>0.154*</a:t>
            </a:r>
          </a:p>
        </p:txBody>
      </p:sp>
      <p:sp>
        <p:nvSpPr>
          <p:cNvPr id="4" name="Rechteck 3"/>
          <p:cNvSpPr/>
          <p:nvPr/>
        </p:nvSpPr>
        <p:spPr>
          <a:xfrm>
            <a:off x="447117" y="4871505"/>
            <a:ext cx="8161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* p &lt; 0.05, i.e. </a:t>
            </a:r>
            <a:r>
              <a:rPr lang="fr-FR" sz="1400" dirty="0" err="1"/>
              <a:t>Fleiss</a:t>
            </a:r>
            <a:r>
              <a:rPr lang="fr-FR" sz="1400" dirty="0"/>
              <a:t>' kappa </a:t>
            </a:r>
            <a:r>
              <a:rPr lang="fr-FR" sz="1400" dirty="0" err="1"/>
              <a:t>significantely</a:t>
            </a:r>
            <a:r>
              <a:rPr lang="fr-FR" sz="1400" dirty="0"/>
              <a:t> </a:t>
            </a:r>
            <a:r>
              <a:rPr lang="fr-FR" sz="1400" dirty="0" err="1"/>
              <a:t>better</a:t>
            </a:r>
            <a:r>
              <a:rPr lang="fr-FR" sz="1400" dirty="0"/>
              <a:t> </a:t>
            </a:r>
            <a:r>
              <a:rPr lang="fr-FR" sz="1400" dirty="0" err="1"/>
              <a:t>than</a:t>
            </a:r>
            <a:r>
              <a:rPr lang="fr-FR" sz="1400" dirty="0"/>
              <a:t> chance.</a:t>
            </a:r>
          </a:p>
        </p:txBody>
      </p:sp>
    </p:spTree>
    <p:extLst>
      <p:ext uri="{BB962C8B-B14F-4D97-AF65-F5344CB8AC3E}">
        <p14:creationId xmlns:p14="http://schemas.microsoft.com/office/powerpoint/2010/main" val="3020431606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Unbenannt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22098" flipH="1" flipV="1">
            <a:off x="3761936" y="1346504"/>
            <a:ext cx="1244905" cy="2493337"/>
          </a:xfrm>
          <a:prstGeom prst="rect">
            <a:avLst/>
          </a:prstGeom>
        </p:spPr>
      </p:pic>
      <p:grpSp>
        <p:nvGrpSpPr>
          <p:cNvPr id="9" name="Gruppierung 8"/>
          <p:cNvGrpSpPr/>
          <p:nvPr/>
        </p:nvGrpSpPr>
        <p:grpSpPr>
          <a:xfrm>
            <a:off x="454344" y="584511"/>
            <a:ext cx="3145325" cy="4528760"/>
            <a:chOff x="454344" y="584511"/>
            <a:chExt cx="3145325" cy="4528760"/>
          </a:xfrm>
        </p:grpSpPr>
        <p:pic>
          <p:nvPicPr>
            <p:cNvPr id="2" name="Bild 1" descr="komasaufen-DW-Wirtschaft-BREMEN-jpg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654" y="1908034"/>
              <a:ext cx="2428705" cy="2374155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3" name="Textfeld 2"/>
            <p:cNvSpPr txBox="1"/>
            <p:nvPr/>
          </p:nvSpPr>
          <p:spPr>
            <a:xfrm>
              <a:off x="454344" y="584511"/>
              <a:ext cx="3145325" cy="954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Central syndrome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i="1" dirty="0">
                  <a:solidFill>
                    <a:srgbClr val="000000"/>
                  </a:solidFill>
                </a:rPr>
                <a:t>addictive behavior</a:t>
              </a:r>
              <a:endParaRPr kumimoji="0" lang="en-US" sz="2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4" name="Rechteck 3"/>
            <p:cNvSpPr/>
            <p:nvPr/>
          </p:nvSpPr>
          <p:spPr>
            <a:xfrm>
              <a:off x="1140456" y="4651606"/>
              <a:ext cx="17731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dobe Garamond Pro"/>
                  <a:cs typeface="Adobe Garamond Pro"/>
                </a:rPr>
                <a:t>little variance</a:t>
              </a:r>
            </a:p>
          </p:txBody>
        </p:sp>
      </p:grpSp>
      <p:grpSp>
        <p:nvGrpSpPr>
          <p:cNvPr id="10" name="Gruppierung 9"/>
          <p:cNvGrpSpPr/>
          <p:nvPr/>
        </p:nvGrpSpPr>
        <p:grpSpPr>
          <a:xfrm>
            <a:off x="4719710" y="584511"/>
            <a:ext cx="3744247" cy="4528760"/>
            <a:chOff x="4719710" y="584511"/>
            <a:chExt cx="3744247" cy="4528760"/>
          </a:xfrm>
        </p:grpSpPr>
        <p:sp>
          <p:nvSpPr>
            <p:cNvPr id="5" name="Textfeld 4"/>
            <p:cNvSpPr txBox="1"/>
            <p:nvPr/>
          </p:nvSpPr>
          <p:spPr>
            <a:xfrm>
              <a:off x="4719710" y="584511"/>
              <a:ext cx="3744247" cy="954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Secondary syndrome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800" i="1" dirty="0">
                  <a:solidFill>
                    <a:srgbClr val="000000"/>
                  </a:solidFill>
                </a:rPr>
                <a:t>consequences</a:t>
              </a:r>
              <a:endParaRPr kumimoji="0" lang="en-US" sz="2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pic>
          <p:nvPicPr>
            <p:cNvPr id="6" name="Bild 5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 trans="8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06894" y="1913016"/>
              <a:ext cx="2369879" cy="2364190"/>
            </a:xfrm>
            <a:prstGeom prst="ellipse">
              <a:avLst/>
            </a:prstGeom>
            <a:ln>
              <a:solidFill>
                <a:srgbClr val="7F7F7F"/>
              </a:solidFill>
            </a:ln>
          </p:spPr>
        </p:pic>
        <p:sp>
          <p:nvSpPr>
            <p:cNvPr id="7" name="Rechteck 6"/>
            <p:cNvSpPr/>
            <p:nvPr/>
          </p:nvSpPr>
          <p:spPr>
            <a:xfrm>
              <a:off x="5705283" y="4651606"/>
              <a:ext cx="17927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dobe Garamond Pro"/>
                  <a:cs typeface="Adobe Garamond Pro"/>
                </a:rPr>
                <a:t>large variance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60863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66" y="893233"/>
            <a:ext cx="7179733" cy="4394747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1684802" y="1032936"/>
            <a:ext cx="2040532" cy="1761067"/>
          </a:xfrm>
          <a:prstGeom prst="roundRect">
            <a:avLst/>
          </a:prstGeom>
          <a:noFill/>
          <a:ln w="25400" cap="flat">
            <a:solidFill>
              <a:srgbClr val="6BA85D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6BA85D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857499" y="509602"/>
            <a:ext cx="161900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6BA85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core</a:t>
            </a: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6BA85D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syndrome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4073337" y="2249181"/>
            <a:ext cx="1831796" cy="1761067"/>
          </a:xfrm>
          <a:prstGeom prst="roundRect">
            <a:avLst/>
          </a:prstGeom>
          <a:noFill/>
          <a:ln w="25400" cap="flat">
            <a:solidFill>
              <a:schemeClr val="accent6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6BA85D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05640" y="509602"/>
            <a:ext cx="223497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secondary syndrome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6157931" y="1997424"/>
            <a:ext cx="1831796" cy="1926402"/>
          </a:xfrm>
          <a:prstGeom prst="roundRect">
            <a:avLst/>
          </a:prstGeom>
          <a:noFill/>
          <a:ln w="25400" cap="flat">
            <a:solidFill>
              <a:schemeClr val="accent1">
                <a:lumMod val="60000"/>
                <a:lumOff val="40000"/>
              </a:schemeClr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spc="0" normalizeH="0" baseline="0" dirty="0">
              <a:ln>
                <a:noFill/>
              </a:ln>
              <a:solidFill>
                <a:srgbClr val="6BA85D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552868" y="500404"/>
            <a:ext cx="104192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tolerance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3375912" y="1617478"/>
            <a:ext cx="966097" cy="738179"/>
          </a:xfrm>
          <a:prstGeom prst="straightConnector1">
            <a:avLst/>
          </a:prstGeom>
          <a:noFill/>
          <a:ln w="76200" cap="flat" cmpd="sng">
            <a:solidFill>
              <a:schemeClr val="bg1">
                <a:lumMod val="50000"/>
              </a:schemeClr>
            </a:solidFill>
            <a:prstDash val="solid"/>
            <a:bevel/>
            <a:headEnd type="arrow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Rechteck 14"/>
          <p:cNvSpPr/>
          <p:nvPr/>
        </p:nvSpPr>
        <p:spPr>
          <a:xfrm>
            <a:off x="3888801" y="1722092"/>
            <a:ext cx="214670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Chi</a:t>
            </a:r>
            <a:r>
              <a:rPr lang="en-US" sz="1100" baseline="30000" dirty="0"/>
              <a:t>2</a:t>
            </a:r>
            <a:r>
              <a:rPr lang="en-US" sz="1100" dirty="0"/>
              <a:t> = 23.813, </a:t>
            </a:r>
            <a:r>
              <a:rPr lang="en-US" sz="1100" dirty="0" err="1"/>
              <a:t>df</a:t>
            </a:r>
            <a:r>
              <a:rPr lang="en-US" sz="1100" dirty="0"/>
              <a:t> = 1, p &lt; 0.001</a:t>
            </a:r>
            <a:r>
              <a:rPr lang="de-DE" sz="1100" dirty="0"/>
              <a:t>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672660479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732372" y="274638"/>
            <a:ext cx="3679294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>
                <a:solidFill>
                  <a:srgbClr val="7F7F7F"/>
                </a:solidFill>
              </a:rPr>
              <a:t>Conclusions</a:t>
            </a:r>
            <a:endParaRPr lang="en-US" sz="3200" i="1" dirty="0">
              <a:solidFill>
                <a:srgbClr val="7F7F7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20129" y="1504887"/>
            <a:ext cx="793132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400"/>
              </a:spcAft>
              <a:buClr>
                <a:srgbClr val="EA81E9"/>
              </a:buClr>
              <a:buFont typeface="Arial"/>
              <a:buChar char="•"/>
            </a:pPr>
            <a:r>
              <a:rPr lang="en-US" dirty="0"/>
              <a:t>Psychiatry an interesting topic for movie makers</a:t>
            </a:r>
          </a:p>
          <a:p>
            <a:pPr marL="285750" indent="-285750">
              <a:spcAft>
                <a:spcPts val="2400"/>
              </a:spcAft>
              <a:buClr>
                <a:srgbClr val="EA81E9"/>
              </a:buClr>
              <a:buFont typeface="Arial"/>
              <a:buChar char="•"/>
            </a:pPr>
            <a:r>
              <a:rPr lang="en-US" dirty="0"/>
              <a:t>Mainstream movies interesting for training in psychiatry</a:t>
            </a:r>
          </a:p>
          <a:p>
            <a:pPr marL="536575" indent="-182563">
              <a:spcAft>
                <a:spcPts val="2400"/>
              </a:spcAft>
              <a:buClr>
                <a:srgbClr val="EA81E9"/>
              </a:buClr>
              <a:buFont typeface="Arial"/>
              <a:buChar char="•"/>
            </a:pPr>
            <a:r>
              <a:rPr lang="en-US" dirty="0"/>
              <a:t>engaging, motivating</a:t>
            </a:r>
          </a:p>
          <a:p>
            <a:pPr marL="536575" indent="-182563">
              <a:spcAft>
                <a:spcPts val="2400"/>
              </a:spcAft>
              <a:buClr>
                <a:srgbClr val="EA81E9"/>
              </a:buClr>
              <a:buFont typeface="Arial"/>
              <a:buChar char="•"/>
            </a:pPr>
            <a:r>
              <a:rPr lang="en-US" dirty="0"/>
              <a:t>illustration semiology, psychopathology</a:t>
            </a:r>
          </a:p>
          <a:p>
            <a:pPr marL="285750" indent="-285750">
              <a:spcAft>
                <a:spcPts val="2400"/>
              </a:spcAft>
              <a:buClr>
                <a:srgbClr val="EA81E9"/>
              </a:buClr>
              <a:buFont typeface="Arial"/>
              <a:buChar char="•"/>
            </a:pPr>
            <a:r>
              <a:rPr lang="en-US" dirty="0"/>
              <a:t>Mainstream movies suitable for psychiatry training</a:t>
            </a:r>
          </a:p>
          <a:p>
            <a:pPr marL="285750" indent="-285750">
              <a:spcAft>
                <a:spcPts val="2400"/>
              </a:spcAft>
              <a:buClr>
                <a:srgbClr val="EA81E9"/>
              </a:buCl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1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52513" y="615419"/>
            <a:ext cx="7254510" cy="5847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32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en-US" dirty="0"/>
              <a:t>Mental illness and Academy Awards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893" y="1532001"/>
            <a:ext cx="1240265" cy="178593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615" y="1532001"/>
            <a:ext cx="1271540" cy="178593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Bild 6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9612" y="1538300"/>
            <a:ext cx="1270470" cy="177963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Bild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540" y="1538300"/>
            <a:ext cx="1270470" cy="177963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Bild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893" y="3535388"/>
            <a:ext cx="1240265" cy="178593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3615" y="3535387"/>
            <a:ext cx="1271540" cy="1785937"/>
          </a:xfrm>
          <a:prstGeom prst="rect">
            <a:avLst/>
          </a:prstGeom>
          <a:ln>
            <a:solidFill>
              <a:srgbClr val="0D0D0D"/>
            </a:solidFill>
          </a:ln>
        </p:spPr>
      </p:pic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9612" y="3533567"/>
            <a:ext cx="1270470" cy="1787757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540" y="3533567"/>
            <a:ext cx="1270470" cy="178593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664727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1765037" y="407094"/>
            <a:ext cx="5429491" cy="10772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3200" b="1">
                <a:solidFill>
                  <a:srgbClr val="7F7F7F"/>
                </a:solidFill>
              </a:defRPr>
            </a:lvl1pPr>
            <a:lvl2pPr>
              <a:defRPr sz="3600">
                <a:solidFill>
                  <a:srgbClr val="595959"/>
                </a:solidFill>
              </a:defRPr>
            </a:lvl2pPr>
            <a:lvl3pPr>
              <a:defRPr sz="3600">
                <a:solidFill>
                  <a:srgbClr val="595959"/>
                </a:solidFill>
              </a:defRPr>
            </a:lvl3pPr>
            <a:lvl4pPr>
              <a:defRPr sz="3600">
                <a:solidFill>
                  <a:srgbClr val="595959"/>
                </a:solidFill>
              </a:defRPr>
            </a:lvl4pPr>
            <a:lvl5pPr>
              <a:defRPr sz="3600">
                <a:solidFill>
                  <a:srgbClr val="595959"/>
                </a:solidFill>
              </a:defRPr>
            </a:lvl5pPr>
            <a:lvl6pPr indent="457200">
              <a:defRPr sz="3600">
                <a:solidFill>
                  <a:srgbClr val="595959"/>
                </a:solidFill>
              </a:defRPr>
            </a:lvl6pPr>
            <a:lvl7pPr indent="914400">
              <a:defRPr sz="3600">
                <a:solidFill>
                  <a:srgbClr val="595959"/>
                </a:solidFill>
              </a:defRPr>
            </a:lvl7pPr>
            <a:lvl8pPr indent="1371600">
              <a:defRPr sz="3600">
                <a:solidFill>
                  <a:srgbClr val="595959"/>
                </a:solidFill>
              </a:defRPr>
            </a:lvl8pPr>
            <a:lvl9pPr indent="1828800">
              <a:defRPr sz="3600">
                <a:solidFill>
                  <a:srgbClr val="595959"/>
                </a:solidFill>
              </a:defRPr>
            </a:lvl9pPr>
          </a:lstStyle>
          <a:p>
            <a:r>
              <a:rPr lang="en-US" dirty="0"/>
              <a:t>Mental Health Professional </a:t>
            </a:r>
          </a:p>
          <a:p>
            <a:r>
              <a:rPr lang="en-US" dirty="0"/>
              <a:t>and Academy Award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648" y="2019526"/>
            <a:ext cx="2430658" cy="303320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0953" y="2019526"/>
            <a:ext cx="2455009" cy="303320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Bild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610" y="2019526"/>
            <a:ext cx="2430658" cy="303320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18144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0369" y="274638"/>
            <a:ext cx="8163262" cy="646331"/>
          </a:xfr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rgbClr val="7F7F7F"/>
                </a:solidFill>
              </a:rPr>
              <a:t>AFI - Top 5 screen villains of all time</a:t>
            </a:r>
          </a:p>
        </p:txBody>
      </p:sp>
      <p:grpSp>
        <p:nvGrpSpPr>
          <p:cNvPr id="21" name="Gruppierung 20"/>
          <p:cNvGrpSpPr/>
          <p:nvPr/>
        </p:nvGrpSpPr>
        <p:grpSpPr>
          <a:xfrm>
            <a:off x="360189" y="1299007"/>
            <a:ext cx="1612684" cy="3827285"/>
            <a:chOff x="360189" y="1299007"/>
            <a:chExt cx="1612684" cy="3827285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189" y="1780789"/>
              <a:ext cx="1612684" cy="26319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4" name="Textfeld 3"/>
            <p:cNvSpPr txBox="1"/>
            <p:nvPr/>
          </p:nvSpPr>
          <p:spPr>
            <a:xfrm>
              <a:off x="766027" y="4603074"/>
              <a:ext cx="80100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Hannibal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 err="1">
                  <a:solidFill>
                    <a:srgbClr val="000000"/>
                  </a:solidFill>
                </a:rPr>
                <a:t>Lecter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1056177" y="1299007"/>
              <a:ext cx="22070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22" name="Gruppierung 21"/>
          <p:cNvGrpSpPr/>
          <p:nvPr/>
        </p:nvGrpSpPr>
        <p:grpSpPr>
          <a:xfrm>
            <a:off x="2091101" y="1299007"/>
            <a:ext cx="1612684" cy="3827285"/>
            <a:chOff x="2091101" y="1299007"/>
            <a:chExt cx="1612684" cy="3827285"/>
          </a:xfrm>
        </p:grpSpPr>
        <p:pic>
          <p:nvPicPr>
            <p:cNvPr id="3" name="Bild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91101" y="1780789"/>
              <a:ext cx="1612684" cy="26319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7" name="Textfeld 6"/>
            <p:cNvSpPr txBox="1"/>
            <p:nvPr/>
          </p:nvSpPr>
          <p:spPr>
            <a:xfrm>
              <a:off x="2532005" y="4603074"/>
              <a:ext cx="730877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Norman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rgbClr val="000000"/>
                  </a:solidFill>
                </a:rPr>
                <a:t>Bates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787089" y="1299007"/>
              <a:ext cx="22070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id="23" name="Gruppierung 22"/>
          <p:cNvGrpSpPr/>
          <p:nvPr/>
        </p:nvGrpSpPr>
        <p:grpSpPr>
          <a:xfrm>
            <a:off x="3822013" y="1299007"/>
            <a:ext cx="1612684" cy="3827285"/>
            <a:chOff x="3822013" y="1299007"/>
            <a:chExt cx="1612684" cy="3827285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22013" y="1780789"/>
              <a:ext cx="1612684" cy="26319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9" name="Textfeld 8"/>
            <p:cNvSpPr txBox="1"/>
            <p:nvPr/>
          </p:nvSpPr>
          <p:spPr>
            <a:xfrm>
              <a:off x="4332121" y="4603074"/>
              <a:ext cx="592468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Darth</a:t>
              </a:r>
              <a:endParaRPr lang="fr-FR" sz="1400" dirty="0">
                <a:solidFill>
                  <a:srgbClr val="000000"/>
                </a:solidFill>
              </a:endParaRP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Vader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4518001" y="1299007"/>
              <a:ext cx="22070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</p:grpSp>
      <p:grpSp>
        <p:nvGrpSpPr>
          <p:cNvPr id="24" name="Gruppierung 23"/>
          <p:cNvGrpSpPr/>
          <p:nvPr/>
        </p:nvGrpSpPr>
        <p:grpSpPr>
          <a:xfrm>
            <a:off x="5552925" y="1299007"/>
            <a:ext cx="1612684" cy="3827285"/>
            <a:chOff x="5552925" y="1299007"/>
            <a:chExt cx="1612684" cy="3827285"/>
          </a:xfrm>
        </p:grpSpPr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52925" y="1797520"/>
              <a:ext cx="1612684" cy="26319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7" name="Textfeld 16"/>
            <p:cNvSpPr txBox="1"/>
            <p:nvPr/>
          </p:nvSpPr>
          <p:spPr>
            <a:xfrm>
              <a:off x="6018813" y="4603074"/>
              <a:ext cx="680909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Wicked</a:t>
              </a:r>
              <a:r>
                <a:rPr kumimoji="0" lang="fr-FR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 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Witch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248913" y="1299007"/>
              <a:ext cx="22070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4</a:t>
              </a:r>
            </a:p>
          </p:txBody>
        </p:sp>
      </p:grpSp>
      <p:grpSp>
        <p:nvGrpSpPr>
          <p:cNvPr id="26" name="Gruppierung 25"/>
          <p:cNvGrpSpPr/>
          <p:nvPr/>
        </p:nvGrpSpPr>
        <p:grpSpPr>
          <a:xfrm>
            <a:off x="7283839" y="1299007"/>
            <a:ext cx="1612684" cy="3827285"/>
            <a:chOff x="7283839" y="1299007"/>
            <a:chExt cx="1612684" cy="3827285"/>
          </a:xfrm>
        </p:grpSpPr>
        <p:pic>
          <p:nvPicPr>
            <p:cNvPr id="15" name="Bild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83839" y="1780789"/>
              <a:ext cx="1612684" cy="261516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9" name="Textfeld 18"/>
            <p:cNvSpPr txBox="1"/>
            <p:nvPr/>
          </p:nvSpPr>
          <p:spPr>
            <a:xfrm>
              <a:off x="7709664" y="4603074"/>
              <a:ext cx="761034" cy="5232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rPr>
                <a:t>Nurse</a:t>
              </a:r>
            </a:p>
            <a:p>
              <a:pPr marL="0" marR="0" indent="0" algn="ctr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 err="1">
                  <a:solidFill>
                    <a:srgbClr val="000000"/>
                  </a:solidFill>
                </a:rPr>
                <a:t>Ratched</a:t>
              </a:r>
              <a:endPara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Arial"/>
              </a:endParaRP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7979827" y="1299007"/>
              <a:ext cx="22070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83867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/>
        </p:nvGrpSpPr>
        <p:grpSpPr>
          <a:xfrm>
            <a:off x="3290683" y="3430515"/>
            <a:ext cx="2548297" cy="2029697"/>
            <a:chOff x="3290683" y="3430515"/>
            <a:chExt cx="2548297" cy="2029697"/>
          </a:xfrm>
        </p:grpSpPr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90683" y="3430515"/>
              <a:ext cx="2548297" cy="1558311"/>
            </a:xfrm>
            <a:prstGeom prst="rect">
              <a:avLst/>
            </a:prstGeom>
            <a:ln w="28575" cmpd="sng">
              <a:solidFill>
                <a:schemeClr val="tx1"/>
              </a:solidFill>
            </a:ln>
          </p:spPr>
        </p:pic>
        <p:sp>
          <p:nvSpPr>
            <p:cNvPr id="3" name="Textfeld 2"/>
            <p:cNvSpPr txBox="1"/>
            <p:nvPr/>
          </p:nvSpPr>
          <p:spPr>
            <a:xfrm>
              <a:off x="3633320" y="5090882"/>
              <a:ext cx="1863023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Effective</a:t>
              </a:r>
              <a:r>
                <a:rPr kumimoji="0" lang="fr-FR" sz="1800" b="0" i="0" u="none" strike="noStrike" cap="none" spc="0" normalizeH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fr-FR" sz="18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learning</a:t>
              </a:r>
              <a:endPara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3492844" y="2396226"/>
            <a:ext cx="214397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Motivation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424" y="2900069"/>
            <a:ext cx="188815" cy="39962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278831" y="5649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Learning process </a:t>
            </a:r>
          </a:p>
          <a:p>
            <a:pPr algn="ctr"/>
            <a:r>
              <a:rPr lang="en-US" dirty="0"/>
              <a:t>entertaining and enjoyable</a:t>
            </a:r>
            <a:r>
              <a:rPr lang="de-DE" dirty="0"/>
              <a:t> </a:t>
            </a:r>
            <a:endParaRPr lang="fr-FR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981" y="1526855"/>
            <a:ext cx="425700" cy="9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86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976097" y="274638"/>
            <a:ext cx="7191849" cy="7694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572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144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3716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828800" defTabSz="457200">
              <a:defRPr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>
                <a:solidFill>
                  <a:srgbClr val="7F7F7F"/>
                </a:solidFill>
              </a:rPr>
              <a:t>What film makes possible</a:t>
            </a:r>
            <a:endParaRPr lang="en-US" sz="3200" i="1" dirty="0">
              <a:solidFill>
                <a:srgbClr val="7F7F7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20129" y="1508033"/>
            <a:ext cx="79313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400"/>
              </a:spcAft>
              <a:buClr>
                <a:srgbClr val="EA81E9"/>
              </a:buClr>
              <a:buFont typeface="Arial"/>
              <a:buChar char="•"/>
            </a:pPr>
            <a:r>
              <a:rPr lang="en-US" dirty="0"/>
              <a:t>Showing problems “in the situation”</a:t>
            </a:r>
          </a:p>
          <a:p>
            <a:pPr marL="538163" indent="-179388">
              <a:spcAft>
                <a:spcPts val="2400"/>
              </a:spcAft>
              <a:buClr>
                <a:srgbClr val="EA81E9"/>
              </a:buClr>
              <a:buFont typeface="Arial"/>
              <a:buChar char="•"/>
            </a:pPr>
            <a:r>
              <a:rPr lang="en-US" dirty="0"/>
              <a:t>e.g. drug injecting</a:t>
            </a:r>
          </a:p>
          <a:p>
            <a:pPr marL="538163" indent="-192088">
              <a:spcAft>
                <a:spcPts val="2400"/>
              </a:spcAft>
              <a:buClr>
                <a:srgbClr val="EA81E9"/>
              </a:buClr>
              <a:buFont typeface="Arial"/>
              <a:buChar char="•"/>
            </a:pPr>
            <a:r>
              <a:rPr lang="en-US" dirty="0"/>
              <a:t>psychopathological developments</a:t>
            </a:r>
          </a:p>
          <a:p>
            <a:pPr marL="285750" indent="-285750">
              <a:spcAft>
                <a:spcPts val="2400"/>
              </a:spcAft>
              <a:buClr>
                <a:srgbClr val="EA81E9"/>
              </a:buClr>
              <a:buFont typeface="Arial"/>
              <a:buChar char="•"/>
            </a:pPr>
            <a:r>
              <a:rPr lang="en-US" dirty="0"/>
              <a:t>Show otherwise covert psychological phenomena </a:t>
            </a:r>
          </a:p>
          <a:p>
            <a:pPr marL="538163" indent="-179388">
              <a:spcAft>
                <a:spcPts val="2400"/>
              </a:spcAft>
              <a:buClr>
                <a:srgbClr val="EA81E9"/>
              </a:buClr>
              <a:buFont typeface="Arial"/>
              <a:buChar char="•"/>
            </a:pPr>
            <a:r>
              <a:rPr lang="en-US" dirty="0"/>
              <a:t>e.g. merging real and hallucinated perceptions, reality and delusions</a:t>
            </a:r>
          </a:p>
        </p:txBody>
      </p:sp>
    </p:spTree>
    <p:extLst>
      <p:ext uri="{BB962C8B-B14F-4D97-AF65-F5344CB8AC3E}">
        <p14:creationId xmlns:p14="http://schemas.microsoft.com/office/powerpoint/2010/main" val="38015584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21" y="2381325"/>
            <a:ext cx="1284382" cy="121216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grpSp>
        <p:nvGrpSpPr>
          <p:cNvPr id="22" name="Gruppierung 21"/>
          <p:cNvGrpSpPr/>
          <p:nvPr/>
        </p:nvGrpSpPr>
        <p:grpSpPr>
          <a:xfrm>
            <a:off x="2372768" y="3693843"/>
            <a:ext cx="2539474" cy="1981897"/>
            <a:chOff x="2372768" y="3693843"/>
            <a:chExt cx="2539474" cy="1981897"/>
          </a:xfrm>
        </p:grpSpPr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6941" y="4684935"/>
              <a:ext cx="985301" cy="990805"/>
            </a:xfrm>
            <a:prstGeom prst="ellipse">
              <a:avLst/>
            </a:prstGeom>
          </p:spPr>
        </p:pic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398465" flipH="1" flipV="1">
              <a:off x="2160328" y="3906283"/>
              <a:ext cx="1465099" cy="1040220"/>
            </a:xfrm>
            <a:prstGeom prst="rect">
              <a:avLst/>
            </a:prstGeom>
          </p:spPr>
        </p:pic>
      </p:grpSp>
      <p:grpSp>
        <p:nvGrpSpPr>
          <p:cNvPr id="21" name="Gruppierung 20"/>
          <p:cNvGrpSpPr/>
          <p:nvPr/>
        </p:nvGrpSpPr>
        <p:grpSpPr>
          <a:xfrm>
            <a:off x="2684753" y="3373908"/>
            <a:ext cx="2227489" cy="1193999"/>
            <a:chOff x="2684753" y="3373908"/>
            <a:chExt cx="2227489" cy="1193999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6941" y="3593493"/>
              <a:ext cx="985301" cy="974414"/>
            </a:xfrm>
            <a:prstGeom prst="ellipse">
              <a:avLst/>
            </a:prstGeom>
          </p:spPr>
        </p:pic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991605" flipH="1" flipV="1">
              <a:off x="2535281" y="3523380"/>
              <a:ext cx="1030846" cy="731901"/>
            </a:xfrm>
            <a:prstGeom prst="rect">
              <a:avLst/>
            </a:prstGeom>
          </p:spPr>
        </p:pic>
      </p:grpSp>
      <p:grpSp>
        <p:nvGrpSpPr>
          <p:cNvPr id="18" name="Gruppierung 17"/>
          <p:cNvGrpSpPr/>
          <p:nvPr/>
        </p:nvGrpSpPr>
        <p:grpSpPr>
          <a:xfrm>
            <a:off x="2372766" y="319167"/>
            <a:ext cx="2539476" cy="1945986"/>
            <a:chOff x="2372766" y="319167"/>
            <a:chExt cx="2539476" cy="1945986"/>
          </a:xfrm>
        </p:grpSpPr>
        <p:pic>
          <p:nvPicPr>
            <p:cNvPr id="3" name="Bild 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6941" y="319167"/>
              <a:ext cx="985301" cy="974414"/>
            </a:xfrm>
            <a:prstGeom prst="ellipse">
              <a:avLst/>
            </a:prstGeom>
          </p:spPr>
        </p:pic>
        <p:pic>
          <p:nvPicPr>
            <p:cNvPr id="12" name="Bild 11"/>
            <p:cNvPicPr>
              <a:picLocks noChangeAspect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201535" flipH="1">
              <a:off x="2160326" y="1012494"/>
              <a:ext cx="1465099" cy="1040220"/>
            </a:xfrm>
            <a:prstGeom prst="rect">
              <a:avLst/>
            </a:prstGeom>
          </p:spPr>
        </p:pic>
      </p:grpSp>
      <p:grpSp>
        <p:nvGrpSpPr>
          <p:cNvPr id="19" name="Gruppierung 18"/>
          <p:cNvGrpSpPr/>
          <p:nvPr/>
        </p:nvGrpSpPr>
        <p:grpSpPr>
          <a:xfrm>
            <a:off x="2684753" y="1410609"/>
            <a:ext cx="2227489" cy="1274098"/>
            <a:chOff x="2684753" y="1410609"/>
            <a:chExt cx="2227489" cy="1274098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6941" y="1410609"/>
              <a:ext cx="985301" cy="974414"/>
            </a:xfrm>
            <a:prstGeom prst="ellipse">
              <a:avLst/>
            </a:prstGeom>
          </p:spPr>
        </p:pic>
        <p:pic>
          <p:nvPicPr>
            <p:cNvPr id="13" name="Bild 12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608395" flipH="1">
              <a:off x="2535281" y="1803333"/>
              <a:ext cx="1030846" cy="731901"/>
            </a:xfrm>
            <a:prstGeom prst="rect">
              <a:avLst/>
            </a:prstGeom>
          </p:spPr>
        </p:pic>
      </p:grpSp>
      <p:grpSp>
        <p:nvGrpSpPr>
          <p:cNvPr id="20" name="Gruppierung 19"/>
          <p:cNvGrpSpPr/>
          <p:nvPr/>
        </p:nvGrpSpPr>
        <p:grpSpPr>
          <a:xfrm>
            <a:off x="2612844" y="2502051"/>
            <a:ext cx="2299398" cy="974414"/>
            <a:chOff x="2612844" y="2502051"/>
            <a:chExt cx="2299398" cy="974414"/>
          </a:xfrm>
        </p:grpSpPr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6941" y="2502051"/>
              <a:ext cx="985301" cy="974414"/>
            </a:xfrm>
            <a:prstGeom prst="ellipse">
              <a:avLst/>
            </a:prstGeom>
          </p:spPr>
        </p:pic>
        <p:pic>
          <p:nvPicPr>
            <p:cNvPr id="14" name="Bild 13"/>
            <p:cNvPicPr>
              <a:picLocks noChangeAspect="1"/>
            </p:cNvPicPr>
            <p:nvPr/>
          </p:nvPicPr>
          <p:blipFill>
            <a:blip r:embed="rId10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2864822" y="2549233"/>
              <a:ext cx="451369" cy="955325"/>
            </a:xfrm>
            <a:prstGeom prst="rect">
              <a:avLst/>
            </a:prstGeom>
          </p:spPr>
        </p:pic>
      </p:grpSp>
      <p:pic>
        <p:nvPicPr>
          <p:cNvPr id="15" name="Bild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821" y="2321715"/>
            <a:ext cx="1291965" cy="127177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91605">
            <a:off x="5149213" y="1803333"/>
            <a:ext cx="1030846" cy="731901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10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478754" y="2549233"/>
            <a:ext cx="451369" cy="95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390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761"/>
                    </a14:imgEffect>
                    <a14:imgEffect>
                      <a14:saturation sat="65000"/>
                    </a14:imgEffect>
                    <a14:imgEffect>
                      <a14:brightnessContrast contrast="-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2011" y="1552736"/>
            <a:ext cx="2157702" cy="1733868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903" y="1552736"/>
            <a:ext cx="2161312" cy="1750293"/>
          </a:xfrm>
          <a:prstGeom prst="rect">
            <a:avLst/>
          </a:prstGeom>
          <a:ln w="28575" cmpd="sng">
            <a:solidFill>
              <a:srgbClr val="000000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1914259" y="689799"/>
            <a:ext cx="109320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observing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 err="1">
                <a:solidFill>
                  <a:srgbClr val="000000"/>
                </a:solidFill>
              </a:rPr>
              <a:t>listening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30956" y="689799"/>
            <a:ext cx="109320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observing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800" dirty="0" err="1">
                <a:solidFill>
                  <a:srgbClr val="000000"/>
                </a:solidFill>
              </a:rPr>
              <a:t>listening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19584" y="5067391"/>
            <a:ext cx="3762607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/>
                <a:ea typeface="Arial"/>
                <a:cs typeface="Arial Black"/>
                <a:sym typeface="Arial"/>
              </a:rPr>
              <a:t>Confidentiality</a:t>
            </a:r>
            <a:r>
              <a:rPr kumimoji="0" lang="fr-FR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Black"/>
                <a:ea typeface="Arial"/>
                <a:cs typeface="Arial Black"/>
                <a:sym typeface="Arial"/>
              </a:rPr>
              <a:t> ?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9E8CB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449721" flipV="1">
            <a:off x="2218073" y="4136445"/>
            <a:ext cx="1193441" cy="84734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86320" y="3375564"/>
            <a:ext cx="134908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kumimoji="0" lang="fr-FR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problem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rgbClr val="9E8CB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150279" flipH="1" flipV="1">
            <a:off x="5907581" y="4136446"/>
            <a:ext cx="1193441" cy="84734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111908" y="3375564"/>
            <a:ext cx="113130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kumimoji="0" lang="fr-FR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ensure</a:t>
            </a:r>
            <a:endParaRPr kumimoji="0" lang="fr-FR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1151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L1003077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4137"/>
            <a:ext cx="9144000" cy="51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93086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25400" cap="flat">
          <a:solidFill>
            <a:srgbClr val="FFFF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non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235</Words>
  <Application>Microsoft Macintosh PowerPoint</Application>
  <PresentationFormat>On-screen Show (4:3)</PresentationFormat>
  <Paragraphs>91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Adobe Garamond Pro</vt:lpstr>
      <vt:lpstr>Arial</vt:lpstr>
      <vt:lpstr>Arial Black</vt:lpstr>
      <vt:lpstr>Helvetica Neue</vt:lpstr>
      <vt:lpstr>Univers Medium</vt:lpstr>
      <vt:lpstr>Wingdings</vt:lpstr>
      <vt:lpstr>Default</vt:lpstr>
      <vt:lpstr>PowerPoint Presentation</vt:lpstr>
      <vt:lpstr>PowerPoint Presentation</vt:lpstr>
      <vt:lpstr>PowerPoint Presentation</vt:lpstr>
      <vt:lpstr>AFI - Top 5 screen villains of all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cp:keywords/>
  <dc:description/>
  <cp:lastModifiedBy>Daniele Fabio Zullino</cp:lastModifiedBy>
  <cp:revision>1096</cp:revision>
  <dcterms:modified xsi:type="dcterms:W3CDTF">2025-07-08T20:03:39Z</dcterms:modified>
  <cp:category/>
</cp:coreProperties>
</file>