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515" r:id="rId2"/>
    <p:sldId id="1138" r:id="rId3"/>
    <p:sldId id="1136" r:id="rId4"/>
    <p:sldId id="1132" r:id="rId5"/>
    <p:sldId id="1135" r:id="rId6"/>
    <p:sldId id="1129" r:id="rId7"/>
    <p:sldId id="1124" r:id="rId8"/>
    <p:sldId id="1076" r:id="rId9"/>
    <p:sldId id="1133" r:id="rId10"/>
    <p:sldId id="1137" r:id="rId11"/>
    <p:sldId id="1131" r:id="rId12"/>
    <p:sldId id="1130" r:id="rId13"/>
    <p:sldId id="1083" r:id="rId14"/>
    <p:sldId id="1094" r:id="rId15"/>
    <p:sldId id="1107" r:id="rId16"/>
    <p:sldId id="1099" r:id="rId17"/>
    <p:sldId id="1139" r:id="rId18"/>
    <p:sldId id="779" r:id="rId19"/>
    <p:sldId id="2200" r:id="rId20"/>
    <p:sldId id="1178" r:id="rId21"/>
    <p:sldId id="2217" r:id="rId22"/>
    <p:sldId id="2129" r:id="rId23"/>
    <p:sldId id="2218" r:id="rId24"/>
    <p:sldId id="2219" r:id="rId25"/>
    <p:sldId id="2220" r:id="rId26"/>
    <p:sldId id="775" r:id="rId27"/>
    <p:sldId id="744" r:id="rId28"/>
    <p:sldId id="745" r:id="rId29"/>
    <p:sldId id="783" r:id="rId30"/>
    <p:sldId id="2223" r:id="rId31"/>
    <p:sldId id="2224" r:id="rId32"/>
    <p:sldId id="705" r:id="rId33"/>
    <p:sldId id="716" r:id="rId34"/>
    <p:sldId id="2227" r:id="rId35"/>
    <p:sldId id="2226" r:id="rId36"/>
    <p:sldId id="838" r:id="rId37"/>
    <p:sldId id="1182" r:id="rId38"/>
    <p:sldId id="1184" r:id="rId39"/>
    <p:sldId id="1028" r:id="rId40"/>
    <p:sldId id="777" r:id="rId41"/>
  </p:sldIdLst>
  <p:sldSz cx="9144000" cy="6858000" type="screen4x3"/>
  <p:notesSz cx="6858000" cy="9144000"/>
  <p:defaultTextStyle>
    <a:lvl1pPr defTabSz="457200">
      <a:defRPr sz="2400">
        <a:latin typeface="Arial"/>
        <a:ea typeface="Arial"/>
        <a:cs typeface="Arial"/>
        <a:sym typeface="Arial"/>
      </a:defRPr>
    </a:lvl1pPr>
    <a:lvl2pPr indent="457200" defTabSz="457200">
      <a:defRPr sz="2400">
        <a:latin typeface="Arial"/>
        <a:ea typeface="Arial"/>
        <a:cs typeface="Arial"/>
        <a:sym typeface="Arial"/>
      </a:defRPr>
    </a:lvl2pPr>
    <a:lvl3pPr indent="914400" defTabSz="457200">
      <a:defRPr sz="2400">
        <a:latin typeface="Arial"/>
        <a:ea typeface="Arial"/>
        <a:cs typeface="Arial"/>
        <a:sym typeface="Arial"/>
      </a:defRPr>
    </a:lvl3pPr>
    <a:lvl4pPr indent="1371600" defTabSz="457200">
      <a:defRPr sz="2400">
        <a:latin typeface="Arial"/>
        <a:ea typeface="Arial"/>
        <a:cs typeface="Arial"/>
        <a:sym typeface="Arial"/>
      </a:defRPr>
    </a:lvl4pPr>
    <a:lvl5pPr indent="1828800" defTabSz="457200">
      <a:defRPr sz="2400">
        <a:latin typeface="Arial"/>
        <a:ea typeface="Arial"/>
        <a:cs typeface="Arial"/>
        <a:sym typeface="Arial"/>
      </a:defRPr>
    </a:lvl5pPr>
    <a:lvl6pPr defTabSz="457200">
      <a:defRPr sz="2400">
        <a:latin typeface="Arial"/>
        <a:ea typeface="Arial"/>
        <a:cs typeface="Arial"/>
        <a:sym typeface="Arial"/>
      </a:defRPr>
    </a:lvl6pPr>
    <a:lvl7pPr defTabSz="457200">
      <a:defRPr sz="2400">
        <a:latin typeface="Arial"/>
        <a:ea typeface="Arial"/>
        <a:cs typeface="Arial"/>
        <a:sym typeface="Arial"/>
      </a:defRPr>
    </a:lvl7pPr>
    <a:lvl8pPr defTabSz="457200">
      <a:defRPr sz="2400">
        <a:latin typeface="Arial"/>
        <a:ea typeface="Arial"/>
        <a:cs typeface="Arial"/>
        <a:sym typeface="Arial"/>
      </a:defRPr>
    </a:lvl8pPr>
    <a:lvl9pPr defTabSz="457200">
      <a:defRPr sz="2400"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Standardabschnitt" id="{B127885C-27CF-964C-A2E8-00697860327E}">
          <p14:sldIdLst>
            <p14:sldId id="515"/>
            <p14:sldId id="1138"/>
            <p14:sldId id="1136"/>
            <p14:sldId id="1132"/>
            <p14:sldId id="1135"/>
            <p14:sldId id="1129"/>
            <p14:sldId id="1124"/>
            <p14:sldId id="1076"/>
            <p14:sldId id="1133"/>
            <p14:sldId id="1137"/>
            <p14:sldId id="1131"/>
            <p14:sldId id="1130"/>
            <p14:sldId id="1083"/>
            <p14:sldId id="1094"/>
            <p14:sldId id="1107"/>
            <p14:sldId id="1099"/>
            <p14:sldId id="1139"/>
            <p14:sldId id="779"/>
          </p14:sldIdLst>
        </p14:section>
        <p14:section name="Gesellschaftlicher Rahmen" id="{0CD9826F-3E84-D045-8838-2B6CACF43EC4}">
          <p14:sldIdLst>
            <p14:sldId id="2200"/>
            <p14:sldId id="1178"/>
            <p14:sldId id="2217"/>
            <p14:sldId id="2129"/>
            <p14:sldId id="2218"/>
            <p14:sldId id="2219"/>
            <p14:sldId id="2220"/>
            <p14:sldId id="775"/>
            <p14:sldId id="744"/>
            <p14:sldId id="745"/>
            <p14:sldId id="783"/>
            <p14:sldId id="2223"/>
            <p14:sldId id="2224"/>
            <p14:sldId id="705"/>
            <p14:sldId id="716"/>
            <p14:sldId id="2227"/>
            <p14:sldId id="2226"/>
            <p14:sldId id="838"/>
            <p14:sldId id="1182"/>
            <p14:sldId id="1184"/>
            <p14:sldId id="1028"/>
            <p14:sldId id="77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A089"/>
    <a:srgbClr val="F3AD04"/>
    <a:srgbClr val="FAE62B"/>
    <a:srgbClr val="9FD0AB"/>
    <a:srgbClr val="FF2400"/>
    <a:srgbClr val="0A5208"/>
    <a:srgbClr val="CEFFA5"/>
    <a:srgbClr val="FF6AD8"/>
    <a:srgbClr val="FFEDFF"/>
    <a:srgbClr val="FF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3CECE"/>
          </a:solidFill>
        </a:fill>
      </a:tcStyle>
    </a:wholeTbl>
    <a:band2H>
      <a:tcTxStyle/>
      <a:tcStyle>
        <a:tcBdr/>
        <a:fill>
          <a:solidFill>
            <a:srgbClr val="F1E8E8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27" autoAdjust="0"/>
    <p:restoredTop sz="95768" autoAdjust="0"/>
  </p:normalViewPr>
  <p:slideViewPr>
    <p:cSldViewPr snapToGrid="0" snapToObjects="1">
      <p:cViewPr varScale="1">
        <p:scale>
          <a:sx n="92" d="100"/>
          <a:sy n="92" d="100"/>
        </p:scale>
        <p:origin x="192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8" d="100"/>
          <a:sy n="118" d="100"/>
        </p:scale>
        <p:origin x="2992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7" name="Shape 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06583031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2200" dirty="0">
              <a:effectLst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114032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828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H">
              <a:latin typeface="Calibri" charset="0"/>
            </a:endParaRP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3A2E19E-7530-CC41-8A56-4C7AC5698BA2}" type="slidenum">
              <a:rPr lang="en-US" sz="1200">
                <a:latin typeface="Calibri" charset="0"/>
              </a:rPr>
              <a:pPr eaLnBrk="1" hangingPunct="1"/>
              <a:t>26</a:t>
            </a:fld>
            <a:endParaRPr 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421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1468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LOGO_HUG_H_QUADRI.png" descr="LOGO_HUG_H_QUADRI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" y="6186487"/>
            <a:ext cx="1993900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17"/>
          <p:cNvSpPr/>
          <p:nvPr/>
        </p:nvSpPr>
        <p:spPr>
          <a:xfrm>
            <a:off x="-1" y="5962650"/>
            <a:ext cx="9144002" cy="89535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12700" dist="23000" dir="5400000" rotWithShape="0">
              <a:srgbClr val="808080">
                <a:alpha val="34997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" name="Shape 18"/>
          <p:cNvSpPr/>
          <p:nvPr userDrawn="1"/>
        </p:nvSpPr>
        <p:spPr>
          <a:xfrm>
            <a:off x="-1" y="-1"/>
            <a:ext cx="9144002" cy="5951539"/>
          </a:xfrm>
          <a:prstGeom prst="rect">
            <a:avLst/>
          </a:prstGeom>
          <a:solidFill>
            <a:srgbClr val="9FD0AB"/>
          </a:solidFill>
          <a:ln>
            <a:solidFill>
              <a:srgbClr val="46AAC5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19" name="Shape 19"/>
          <p:cNvSpPr/>
          <p:nvPr/>
        </p:nvSpPr>
        <p:spPr>
          <a:xfrm>
            <a:off x="1620837" y="1870075"/>
            <a:ext cx="7023101" cy="0"/>
          </a:xfrm>
          <a:prstGeom prst="line">
            <a:avLst/>
          </a:prstGeom>
          <a:ln w="25400"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xfrm>
            <a:off x="6546850" y="5562235"/>
            <a:ext cx="2133600" cy="2642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1457325" y="630238"/>
            <a:ext cx="6715125" cy="1143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Titeltext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1460500" y="2081213"/>
            <a:ext cx="6718300" cy="4227512"/>
          </a:xfrm>
          <a:prstGeom prst="rect">
            <a:avLst/>
          </a:prstGeom>
        </p:spPr>
        <p:txBody>
          <a:bodyPr/>
          <a:lstStyle>
            <a:lvl2pPr marL="742950" indent="-285750">
              <a:spcBef>
                <a:spcPts val="600"/>
              </a:spcBef>
              <a:buChar char="–"/>
              <a:defRPr sz="2800"/>
            </a:lvl2pPr>
            <a:lvl3pPr marL="1143000" indent="-228600">
              <a:spcBef>
                <a:spcPts val="500"/>
              </a:spcBef>
              <a:defRPr sz="2400"/>
            </a:lvl3pPr>
            <a:lvl4pPr marL="1600200" indent="-228600">
              <a:spcBef>
                <a:spcPts val="400"/>
              </a:spcBef>
              <a:buChar char="–"/>
              <a:defRPr sz="2000"/>
            </a:lvl4pPr>
            <a:lvl5pPr marL="2057400" indent="-228600">
              <a:spcBef>
                <a:spcPts val="400"/>
              </a:spcBef>
              <a:buChar char="»"/>
              <a:defRPr sz="2000"/>
            </a:lvl5pPr>
          </a:lstStyle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Textebene 1</a:t>
            </a: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Textebene 2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Textebene 3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Textebene 4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Textebene 5</a:t>
            </a:r>
          </a:p>
        </p:txBody>
      </p:sp>
    </p:spTree>
    <p:extLst>
      <p:ext uri="{BB962C8B-B14F-4D97-AF65-F5344CB8AC3E}">
        <p14:creationId xmlns:p14="http://schemas.microsoft.com/office/powerpoint/2010/main" val="660316544"/>
      </p:ext>
    </p:extLst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3975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598613"/>
            <a:ext cx="8229600" cy="52593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2799055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CH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0ECF1F-1A55-2640-B42B-F2FC85CCE4C1}" type="datetimeFigureOut">
              <a:rPr lang="de-DE" smtClean="0"/>
              <a:t>08.07.25</a:t>
            </a:fld>
            <a:endParaRPr lang="fr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78E4397-0A46-884D-881A-D6952181EA43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9606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WHO">
            <a:extLst>
              <a:ext uri="{FF2B5EF4-FFF2-40B4-BE49-F238E27FC236}">
                <a16:creationId xmlns:a16="http://schemas.microsoft.com/office/drawing/2014/main" id="{38399F29-B789-3441-B105-0441A584A0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3333" y="6056738"/>
            <a:ext cx="314161" cy="333201"/>
          </a:xfrm>
          <a:prstGeom prst="rect">
            <a:avLst/>
          </a:prstGeom>
          <a:noFill/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039CB749-8AF6-F44A-B68E-7711B63ACFC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63755" y="6375939"/>
            <a:ext cx="1053321" cy="1442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2776178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</a:pPr>
            <a:r>
              <a:rPr lang="fr-CH" sz="375"/>
              <a:t>WHO collaborating center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AB778347-17FD-7641-A275-240ED768E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6185"/>
            <a:ext cx="7886700" cy="1325033"/>
          </a:xfrm>
          <a:prstGeom prst="rect">
            <a:avLst/>
          </a:prstGeom>
        </p:spPr>
        <p:txBody>
          <a:bodyPr anchor="t" anchorCtr="1"/>
          <a:lstStyle>
            <a:lvl1pPr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916735F5-3CC4-CC40-ACFB-F15ED58FC9A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1" y="2010419"/>
            <a:ext cx="7886699" cy="3307816"/>
          </a:xfrm>
          <a:prstGeom prst="rect">
            <a:avLst/>
          </a:prstGeom>
        </p:spPr>
        <p:txBody>
          <a:bodyPr/>
          <a:lstStyle>
            <a:lvl1pPr marL="492125" indent="-179388">
              <a:lnSpc>
                <a:spcPct val="150000"/>
              </a:lnSpc>
              <a:buClr>
                <a:srgbClr val="FF40FF"/>
              </a:buClr>
              <a:buFont typeface="Arial" panose="020B0604020202020204" pitchFamily="34" charset="0"/>
              <a:buChar char="•"/>
              <a:defRPr/>
            </a:lvl1pPr>
          </a:lstStyle>
          <a:p>
            <a:pPr marL="342900" indent="-342900">
              <a:lnSpc>
                <a:spcPct val="150000"/>
              </a:lnSpc>
              <a:buClr>
                <a:srgbClr val="FF40FF"/>
              </a:buClr>
              <a:buFont typeface="Arial" panose="020B0604020202020204" pitchFamily="34" charset="0"/>
              <a:buChar char="•"/>
            </a:pPr>
            <a:r>
              <a:rPr lang="fr-CH" sz="2800" dirty="0">
                <a:latin typeface="Arial" panose="020B0604020202020204" pitchFamily="34" charset="0"/>
                <a:cs typeface="Arial" panose="020B0604020202020204" pitchFamily="34" charset="0"/>
              </a:rPr>
              <a:t>Niveau 1</a:t>
            </a:r>
          </a:p>
          <a:p>
            <a:pPr marL="492125" indent="-179388">
              <a:lnSpc>
                <a:spcPct val="150000"/>
              </a:lnSpc>
              <a:buClr>
                <a:srgbClr val="FF40FF"/>
              </a:buClr>
              <a:buFont typeface="Arial" panose="020B0604020202020204" pitchFamily="34" charset="0"/>
              <a:buChar char="•"/>
            </a:pPr>
            <a:r>
              <a:rPr lang="fr-CH" sz="2800" dirty="0">
                <a:latin typeface="Arial" panose="020B0604020202020204" pitchFamily="34" charset="0"/>
                <a:cs typeface="Arial" panose="020B0604020202020204" pitchFamily="34" charset="0"/>
              </a:rPr>
              <a:t>Niveau 2</a:t>
            </a:r>
          </a:p>
        </p:txBody>
      </p:sp>
    </p:spTree>
    <p:extLst>
      <p:ext uri="{BB962C8B-B14F-4D97-AF65-F5344CB8AC3E}">
        <p14:creationId xmlns:p14="http://schemas.microsoft.com/office/powerpoint/2010/main" val="196528368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9F50EF1-A4A9-D24B-B88B-9946F7F6AAB1}" type="datetimeFigureOut">
              <a:rPr lang="de-DE"/>
              <a:pPr/>
              <a:t>08.07.25</a:t>
            </a:fld>
            <a:endParaRPr lang="de-DE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50C0086-C508-B644-A447-1D37215EEA45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9103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_HUG_H_QUADRI.png" descr="LOGO_HUG_H_QUADRI.png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" y="6186487"/>
            <a:ext cx="1993900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Bild 3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543" y="6030894"/>
            <a:ext cx="1484334" cy="708650"/>
          </a:xfrm>
          <a:prstGeom prst="rect">
            <a:avLst/>
          </a:prstGeom>
        </p:spPr>
      </p:pic>
      <p:cxnSp>
        <p:nvCxnSpPr>
          <p:cNvPr id="6" name="Gerade Verbindung 5"/>
          <p:cNvCxnSpPr/>
          <p:nvPr userDrawn="1"/>
        </p:nvCxnSpPr>
        <p:spPr>
          <a:xfrm>
            <a:off x="485775" y="5871011"/>
            <a:ext cx="8199977" cy="0"/>
          </a:xfrm>
          <a:prstGeom prst="line">
            <a:avLst/>
          </a:prstGeom>
          <a:noFill/>
          <a:ln w="31750" cap="flat" cmpd="thinThick">
            <a:solidFill>
              <a:srgbClr val="9FD0AB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</p:sldLayoutIdLst>
  <p:transition spd="med"/>
  <p:txStyles>
    <p:titleStyle>
      <a:lvl1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1pPr>
      <a:lvl2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2pPr>
      <a:lvl3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3pPr>
      <a:lvl4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4pPr>
      <a:lvl5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5pPr>
      <a:lvl6pPr indent="4572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6pPr>
      <a:lvl7pPr indent="9144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7pPr>
      <a:lvl8pPr indent="13716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8pPr>
      <a:lvl9pPr indent="18288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9pPr>
    </p:titleStyle>
    <p:bodyStyle>
      <a:lvl1pPr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1pPr>
      <a:lvl2pPr indent="4572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2pPr>
      <a:lvl3pPr indent="9144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3pPr>
      <a:lvl4pPr indent="13716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4pPr>
      <a:lvl5pPr indent="18288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5pPr>
      <a:lvl6pPr indent="22860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6pPr>
      <a:lvl7pPr indent="27432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7pPr>
      <a:lvl8pPr indent="32004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8pPr>
      <a:lvl9pPr indent="36576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9pPr>
    </p:bodyStyle>
    <p:otherStyle>
      <a:lvl1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2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4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6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8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9.wdp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2.wdp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7.wdp"/><Relationship Id="rId5" Type="http://schemas.openxmlformats.org/officeDocument/2006/relationships/image" Target="../media/image38.png"/><Relationship Id="rId4" Type="http://schemas.microsoft.com/office/2007/relationships/hdphoto" Target="../media/hdphoto26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32.wdp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5" Type="http://schemas.microsoft.com/office/2007/relationships/hdphoto" Target="../media/hdphoto36.wdp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microsoft.com/office/2007/relationships/hdphoto" Target="../media/hdphoto37.wdp"/><Relationship Id="rId7" Type="http://schemas.microsoft.com/office/2007/relationships/hdphoto" Target="../media/hdphoto39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microsoft.com/office/2007/relationships/hdphoto" Target="../media/hdphoto38.wdp"/><Relationship Id="rId4" Type="http://schemas.openxmlformats.org/officeDocument/2006/relationships/image" Target="../media/image54.png"/><Relationship Id="rId9" Type="http://schemas.openxmlformats.org/officeDocument/2006/relationships/image" Target="../media/image5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tiff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microsoft.com/office/2007/relationships/hdphoto" Target="../media/hdphoto8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1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606069" y="2265261"/>
            <a:ext cx="1103826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12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Daniele Zullino</a:t>
            </a:r>
            <a:endParaRPr kumimoji="0" lang="fr-CH" sz="1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543" y="6030894"/>
            <a:ext cx="1484334" cy="70865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-1416424" y="2820894"/>
            <a:ext cx="923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FD30DB03-0D7F-E84F-9C97-4C27D16A5E24}"/>
              </a:ext>
            </a:extLst>
          </p:cNvPr>
          <p:cNvSpPr/>
          <p:nvPr/>
        </p:nvSpPr>
        <p:spPr>
          <a:xfrm>
            <a:off x="1576655" y="450556"/>
            <a:ext cx="73202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3200" b="1" dirty="0">
                <a:solidFill>
                  <a:schemeClr val="bg1"/>
                </a:solidFill>
                <a:latin typeface="arial" panose="020B0604020202020204" pitchFamily="34" charset="0"/>
              </a:rPr>
              <a:t>Eine gut durchgeführte FU ist eine schlechte FU!</a:t>
            </a:r>
            <a:endParaRPr lang="de-DE" sz="32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6226862-DFFF-0344-AB6F-62BDE7CF26E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6655" y="2820895"/>
            <a:ext cx="4904827" cy="280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06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00329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000" b="1" dirty="0" err="1">
                <a:solidFill>
                  <a:srgbClr val="7F7F7F"/>
                </a:solidFill>
              </a:rPr>
              <a:t>Beispiele</a:t>
            </a:r>
            <a:br>
              <a:rPr lang="fr-FR" sz="4000" b="1" dirty="0">
                <a:solidFill>
                  <a:srgbClr val="7F7F7F"/>
                </a:solidFill>
              </a:rPr>
            </a:br>
            <a:r>
              <a:rPr lang="fr-FR" sz="3200" b="1" dirty="0" err="1">
                <a:solidFill>
                  <a:srgbClr val="7F7F7F"/>
                </a:solidFill>
              </a:rPr>
              <a:t>Formulare</a:t>
            </a:r>
            <a:r>
              <a:rPr lang="fr-FR" sz="3200" b="1" dirty="0">
                <a:solidFill>
                  <a:srgbClr val="7F7F7F"/>
                </a:solidFill>
              </a:rPr>
              <a:t> </a:t>
            </a:r>
            <a:r>
              <a:rPr lang="fr-FR" sz="3200" b="1" dirty="0" err="1">
                <a:solidFill>
                  <a:srgbClr val="7F7F7F"/>
                </a:solidFill>
              </a:rPr>
              <a:t>Fürsorgerische</a:t>
            </a:r>
            <a:r>
              <a:rPr lang="fr-FR" sz="3200" b="1" dirty="0">
                <a:solidFill>
                  <a:srgbClr val="7F7F7F"/>
                </a:solidFill>
              </a:rPr>
              <a:t> </a:t>
            </a:r>
            <a:r>
              <a:rPr lang="fr-FR" sz="3200" b="1" dirty="0" err="1">
                <a:solidFill>
                  <a:srgbClr val="7F7F7F"/>
                </a:solidFill>
              </a:rPr>
              <a:t>Unterbringung</a:t>
            </a:r>
            <a:endParaRPr lang="fr-FR" sz="3200" b="1" dirty="0">
              <a:solidFill>
                <a:srgbClr val="7F7F7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48851" y="2017624"/>
            <a:ext cx="8229600" cy="348080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fr-FR" sz="2000" dirty="0"/>
              <a:t>VS: </a:t>
            </a:r>
            <a:r>
              <a:rPr lang="fr-FR" sz="1600" dirty="0" err="1"/>
              <a:t>Untersuchung</a:t>
            </a:r>
            <a:r>
              <a:rPr lang="fr-FR" sz="1600" dirty="0"/>
              <a:t> </a:t>
            </a:r>
            <a:r>
              <a:rPr lang="fr-FR" sz="1600" dirty="0" err="1"/>
              <a:t>durchgeführt</a:t>
            </a:r>
            <a:r>
              <a:rPr lang="fr-FR" sz="1600" dirty="0"/>
              <a:t>, in KG </a:t>
            </a:r>
            <a:r>
              <a:rPr lang="fr-FR" sz="1600" dirty="0" err="1"/>
              <a:t>vermerkt</a:t>
            </a:r>
            <a:r>
              <a:rPr lang="fr-FR" sz="1600" dirty="0"/>
              <a:t>, </a:t>
            </a:r>
            <a:r>
              <a:rPr lang="fr-FR" sz="1600" dirty="0" err="1"/>
              <a:t>Festellung</a:t>
            </a:r>
            <a:r>
              <a:rPr lang="fr-FR" sz="1600" dirty="0"/>
              <a:t> </a:t>
            </a:r>
            <a:r>
              <a:rPr lang="fr-FR" sz="1600" dirty="0" err="1"/>
              <a:t>psychische</a:t>
            </a:r>
            <a:r>
              <a:rPr lang="fr-FR" sz="1600" dirty="0"/>
              <a:t> </a:t>
            </a:r>
            <a:r>
              <a:rPr lang="fr-FR" sz="1600" dirty="0" err="1"/>
              <a:t>Störung</a:t>
            </a:r>
            <a:r>
              <a:rPr lang="fr-FR" sz="1600" dirty="0"/>
              <a:t>, </a:t>
            </a:r>
            <a:r>
              <a:rPr lang="fr-FR" sz="1600" dirty="0" err="1"/>
              <a:t>Behandlungsbedarf</a:t>
            </a:r>
            <a:r>
              <a:rPr lang="fr-FR" sz="1600" dirty="0"/>
              <a:t>, </a:t>
            </a:r>
            <a:r>
              <a:rPr lang="fr-FR" sz="1600" dirty="0" err="1"/>
              <a:t>Kontakt</a:t>
            </a:r>
            <a:r>
              <a:rPr lang="fr-FR" sz="1600" dirty="0"/>
              <a:t> mit Institution </a:t>
            </a:r>
          </a:p>
          <a:p>
            <a:pPr>
              <a:spcAft>
                <a:spcPts val="1200"/>
              </a:spcAft>
            </a:pPr>
            <a:r>
              <a:rPr lang="fr-FR" sz="2000" dirty="0"/>
              <a:t>GE: </a:t>
            </a:r>
            <a:r>
              <a:rPr lang="fr-FR" sz="1600" dirty="0" err="1"/>
              <a:t>Untersuchung</a:t>
            </a:r>
            <a:r>
              <a:rPr lang="fr-FR" sz="1600" dirty="0"/>
              <a:t> </a:t>
            </a:r>
            <a:r>
              <a:rPr lang="fr-FR" sz="1600" dirty="0" err="1"/>
              <a:t>durchgeführt</a:t>
            </a:r>
            <a:r>
              <a:rPr lang="fr-FR" sz="1600" dirty="0"/>
              <a:t>, Patient </a:t>
            </a:r>
            <a:r>
              <a:rPr lang="fr-FR" sz="1600" dirty="0" err="1"/>
              <a:t>aufgeklärt</a:t>
            </a:r>
            <a:r>
              <a:rPr lang="fr-FR" sz="1600" dirty="0"/>
              <a:t>, Motivation (</a:t>
            </a:r>
            <a:r>
              <a:rPr lang="fr-FR" sz="1600" dirty="0" err="1"/>
              <a:t>Befund</a:t>
            </a:r>
            <a:r>
              <a:rPr lang="fr-FR" sz="1600" dirty="0"/>
              <a:t>, </a:t>
            </a:r>
            <a:r>
              <a:rPr lang="fr-FR" sz="1600" dirty="0" err="1"/>
              <a:t>Unterbringungsgrund</a:t>
            </a:r>
            <a:r>
              <a:rPr lang="fr-FR" sz="1600" dirty="0"/>
              <a:t>, </a:t>
            </a:r>
            <a:r>
              <a:rPr lang="fr-FR" sz="1600" dirty="0" err="1"/>
              <a:t>Ziel</a:t>
            </a:r>
            <a:r>
              <a:rPr lang="fr-FR" sz="1600" dirty="0"/>
              <a:t> der </a:t>
            </a:r>
            <a:r>
              <a:rPr lang="fr-FR" sz="1600" dirty="0" err="1"/>
              <a:t>Unterbringung</a:t>
            </a:r>
            <a:r>
              <a:rPr lang="fr-FR" sz="1600" dirty="0"/>
              <a:t>)</a:t>
            </a:r>
          </a:p>
          <a:p>
            <a:pPr>
              <a:spcAft>
                <a:spcPts val="1200"/>
              </a:spcAft>
            </a:pPr>
            <a:r>
              <a:rPr lang="fr-FR" sz="2000" dirty="0"/>
              <a:t>VD: </a:t>
            </a:r>
            <a:r>
              <a:rPr lang="fr-FR" sz="1600" dirty="0" err="1"/>
              <a:t>Untersuchung</a:t>
            </a:r>
            <a:r>
              <a:rPr lang="fr-FR" sz="1600" dirty="0"/>
              <a:t> </a:t>
            </a:r>
            <a:r>
              <a:rPr lang="fr-FR" sz="1600" dirty="0" err="1"/>
              <a:t>durchgeführt</a:t>
            </a:r>
            <a:r>
              <a:rPr lang="fr-FR" sz="1600" dirty="0"/>
              <a:t>, </a:t>
            </a:r>
            <a:r>
              <a:rPr lang="fr-FR" sz="1600" dirty="0" err="1"/>
              <a:t>Unterbringungsgrund</a:t>
            </a:r>
            <a:r>
              <a:rPr lang="fr-FR" sz="1600" dirty="0"/>
              <a:t>, </a:t>
            </a:r>
            <a:r>
              <a:rPr lang="fr-FR" sz="1600" dirty="0" err="1"/>
              <a:t>Angehörige</a:t>
            </a:r>
            <a:r>
              <a:rPr lang="fr-FR" sz="1600" dirty="0"/>
              <a:t>/</a:t>
            </a:r>
            <a:r>
              <a:rPr lang="fr-FR" sz="1600" dirty="0" err="1"/>
              <a:t>Vertreter</a:t>
            </a:r>
            <a:r>
              <a:rPr lang="fr-FR" sz="1600" dirty="0"/>
              <a:t> </a:t>
            </a:r>
            <a:r>
              <a:rPr lang="fr-FR" sz="1600" dirty="0" err="1"/>
              <a:t>benachrichtigt</a:t>
            </a:r>
            <a:r>
              <a:rPr lang="fr-FR" sz="1600" dirty="0"/>
              <a:t>, </a:t>
            </a:r>
            <a:r>
              <a:rPr lang="fr-FR" sz="1600" dirty="0" err="1"/>
              <a:t>freiwillige</a:t>
            </a:r>
            <a:r>
              <a:rPr lang="fr-FR" sz="1600" dirty="0"/>
              <a:t> Hospitalisation </a:t>
            </a:r>
            <a:r>
              <a:rPr lang="fr-FR" sz="1600" dirty="0" err="1"/>
              <a:t>vorgeschlagen</a:t>
            </a:r>
            <a:endParaRPr lang="fr-FR" sz="1600" dirty="0"/>
          </a:p>
          <a:p>
            <a:pPr>
              <a:spcAft>
                <a:spcPts val="1200"/>
              </a:spcAft>
            </a:pPr>
            <a:r>
              <a:rPr lang="fr-FR" sz="2000" dirty="0"/>
              <a:t>ZH: </a:t>
            </a:r>
            <a:r>
              <a:rPr lang="fr-FR" sz="1600" dirty="0" err="1"/>
              <a:t>Grund</a:t>
            </a:r>
            <a:r>
              <a:rPr lang="fr-FR" sz="1600" dirty="0"/>
              <a:t>, </a:t>
            </a:r>
            <a:r>
              <a:rPr lang="fr-FR" sz="1600" dirty="0" err="1"/>
              <a:t>Befund</a:t>
            </a:r>
            <a:r>
              <a:rPr lang="fr-FR" sz="1600" dirty="0"/>
              <a:t>, </a:t>
            </a:r>
            <a:r>
              <a:rPr lang="fr-FR" sz="1600" dirty="0" err="1"/>
              <a:t>Behandlungsbedarf</a:t>
            </a:r>
            <a:endParaRPr lang="fr-FR" sz="1600" dirty="0"/>
          </a:p>
          <a:p>
            <a:pPr>
              <a:spcAft>
                <a:spcPts val="1200"/>
              </a:spcAft>
            </a:pPr>
            <a:r>
              <a:rPr lang="fr-FR" sz="2000" dirty="0"/>
              <a:t>LU: </a:t>
            </a:r>
            <a:r>
              <a:rPr lang="fr-FR" sz="1600" dirty="0" err="1"/>
              <a:t>Beistandschaft</a:t>
            </a:r>
            <a:r>
              <a:rPr lang="fr-FR" sz="1600" dirty="0"/>
              <a:t>, </a:t>
            </a:r>
            <a:r>
              <a:rPr lang="fr-FR" sz="1600" dirty="0" err="1"/>
              <a:t>Begründung</a:t>
            </a:r>
            <a:r>
              <a:rPr lang="fr-FR" sz="1600" dirty="0"/>
              <a:t> der </a:t>
            </a:r>
            <a:r>
              <a:rPr lang="fr-FR" sz="1600" dirty="0" err="1"/>
              <a:t>Unterbringung</a:t>
            </a:r>
            <a:r>
              <a:rPr lang="fr-FR" sz="1600" dirty="0"/>
              <a:t>, </a:t>
            </a:r>
            <a:r>
              <a:rPr lang="fr-FR" sz="1600" dirty="0" err="1"/>
              <a:t>Rechtsmittelbelehrung</a:t>
            </a:r>
            <a:endParaRPr lang="fr-FR" sz="1600" dirty="0"/>
          </a:p>
          <a:p>
            <a:pPr>
              <a:spcAft>
                <a:spcPts val="1200"/>
              </a:spcAft>
            </a:pPr>
            <a:endParaRPr lang="fr-FR" sz="1600" dirty="0"/>
          </a:p>
          <a:p>
            <a:pPr>
              <a:spcAft>
                <a:spcPts val="1200"/>
              </a:spcAft>
            </a:pPr>
            <a:endParaRPr lang="fr-FR" sz="2400" dirty="0"/>
          </a:p>
          <a:p>
            <a:pPr>
              <a:spcAft>
                <a:spcPts val="1200"/>
              </a:spcAft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088286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377482" y="5308329"/>
            <a:ext cx="20208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buClr>
                <a:srgbClr val="EA81E9"/>
              </a:buClr>
            </a:pPr>
            <a:r>
              <a:rPr lang="de-DE" sz="1600" dirty="0"/>
              <a:t>H. Thomas Johnson</a:t>
            </a:r>
          </a:p>
        </p:txBody>
      </p:sp>
      <p:pic>
        <p:nvPicPr>
          <p:cNvPr id="7" name="Bild 6" descr="Tom_Johnson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8077"/>
            <a:ext cx="3404246" cy="3708703"/>
          </a:xfrm>
          <a:prstGeom prst="rect">
            <a:avLst/>
          </a:prstGeom>
        </p:spPr>
      </p:pic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2671023" y="2557051"/>
            <a:ext cx="6066006" cy="1763980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marL="342900" indent="-342900">
              <a:lnSpc>
                <a:spcPct val="120000"/>
              </a:lnSpc>
              <a:spcAft>
                <a:spcPts val="1800"/>
              </a:spcAft>
              <a:buClr>
                <a:srgbClr val="EA81E9"/>
              </a:buClr>
              <a:buChar char="•"/>
            </a:pPr>
            <a:r>
              <a:rPr lang="de-DE" sz="2400" dirty="0" err="1"/>
              <a:t>What</a:t>
            </a:r>
            <a:r>
              <a:rPr lang="de-DE" sz="2400" dirty="0"/>
              <a:t> </a:t>
            </a:r>
            <a:r>
              <a:rPr lang="de-DE" sz="2400" dirty="0" err="1"/>
              <a:t>you</a:t>
            </a:r>
            <a:r>
              <a:rPr lang="de-DE" sz="2400" dirty="0"/>
              <a:t> </a:t>
            </a:r>
            <a:r>
              <a:rPr lang="de-DE" sz="2400" dirty="0" err="1"/>
              <a:t>measure</a:t>
            </a:r>
            <a:r>
              <a:rPr lang="de-DE" sz="2400" dirty="0"/>
              <a:t> </a:t>
            </a:r>
            <a:r>
              <a:rPr lang="de-DE" sz="2400" dirty="0" err="1"/>
              <a:t>is</a:t>
            </a:r>
            <a:r>
              <a:rPr lang="de-DE" sz="2400" dirty="0"/>
              <a:t> </a:t>
            </a:r>
            <a:r>
              <a:rPr lang="de-DE" sz="2400" dirty="0" err="1"/>
              <a:t>what</a:t>
            </a:r>
            <a:r>
              <a:rPr lang="de-DE" sz="2400" dirty="0"/>
              <a:t> </a:t>
            </a:r>
            <a:r>
              <a:rPr lang="de-DE" sz="2400" dirty="0" err="1"/>
              <a:t>you</a:t>
            </a:r>
            <a:r>
              <a:rPr lang="de-DE" sz="2400" dirty="0"/>
              <a:t> </a:t>
            </a:r>
            <a:r>
              <a:rPr lang="de-DE" sz="2400" dirty="0" err="1"/>
              <a:t>get</a:t>
            </a:r>
            <a:endParaRPr lang="de-DE" sz="2400" dirty="0"/>
          </a:p>
          <a:p>
            <a:pPr marL="342900" indent="-342900">
              <a:lnSpc>
                <a:spcPct val="120000"/>
              </a:lnSpc>
              <a:spcAft>
                <a:spcPts val="1800"/>
              </a:spcAft>
              <a:buClr>
                <a:srgbClr val="EA81E9"/>
              </a:buClr>
              <a:buChar char="•"/>
            </a:pPr>
            <a:r>
              <a:rPr lang="de-DE" sz="2400" dirty="0" err="1"/>
              <a:t>Measure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right</a:t>
            </a:r>
            <a:r>
              <a:rPr lang="de-DE" sz="2400" dirty="0"/>
              <a:t> </a:t>
            </a:r>
            <a:r>
              <a:rPr lang="de-DE" sz="2400" dirty="0" err="1"/>
              <a:t>things</a:t>
            </a:r>
            <a:r>
              <a:rPr lang="de-DE" sz="2400" dirty="0"/>
              <a:t>, </a:t>
            </a:r>
            <a:r>
              <a:rPr lang="de-DE" sz="2400" dirty="0" err="1"/>
              <a:t>and</a:t>
            </a:r>
            <a:r>
              <a:rPr lang="de-DE" sz="2400" dirty="0"/>
              <a:t> </a:t>
            </a:r>
            <a:r>
              <a:rPr lang="de-DE" sz="2400" dirty="0" err="1"/>
              <a:t>measure</a:t>
            </a:r>
            <a:r>
              <a:rPr lang="de-DE" sz="2400" dirty="0"/>
              <a:t> </a:t>
            </a:r>
            <a:r>
              <a:rPr lang="de-DE" sz="2400" dirty="0" err="1"/>
              <a:t>them</a:t>
            </a:r>
            <a:r>
              <a:rPr lang="de-DE" sz="2400" dirty="0"/>
              <a:t> </a:t>
            </a:r>
            <a:r>
              <a:rPr lang="de-DE" sz="2400" dirty="0" err="1"/>
              <a:t>correctly</a:t>
            </a:r>
            <a:endParaRPr lang="de-DE" sz="2400" dirty="0"/>
          </a:p>
          <a:p>
            <a:pPr marL="342900" indent="-342900">
              <a:lnSpc>
                <a:spcPct val="120000"/>
              </a:lnSpc>
              <a:spcAft>
                <a:spcPts val="1800"/>
              </a:spcAft>
              <a:buClr>
                <a:srgbClr val="EA81E9"/>
              </a:buClr>
              <a:buChar char="•"/>
            </a:pPr>
            <a:endParaRPr lang="de-DE" sz="2400" dirty="0"/>
          </a:p>
          <a:p>
            <a:pPr marL="342900" indent="-342900">
              <a:lnSpc>
                <a:spcPct val="120000"/>
              </a:lnSpc>
              <a:spcAft>
                <a:spcPts val="1800"/>
              </a:spcAft>
              <a:buClr>
                <a:srgbClr val="EA81E9"/>
              </a:buClr>
              <a:buChar char="•"/>
            </a:pPr>
            <a:endParaRPr lang="de-DE" sz="2400" dirty="0"/>
          </a:p>
          <a:p>
            <a:pPr marL="342900" indent="-342900">
              <a:lnSpc>
                <a:spcPct val="120000"/>
              </a:lnSpc>
              <a:spcAft>
                <a:spcPts val="1800"/>
              </a:spcAft>
              <a:buClr>
                <a:srgbClr val="EA81E9"/>
              </a:buClr>
              <a:buChar char="•"/>
            </a:pP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845745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379899" y="5595448"/>
            <a:ext cx="11897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/>
              <a:t>The Lean </a:t>
            </a:r>
            <a:r>
              <a:rPr lang="de-DE" sz="1000" dirty="0" err="1"/>
              <a:t>Thinker</a:t>
            </a:r>
            <a:endParaRPr lang="fr-FR" sz="1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545E9D6-106B-C04F-95CB-6CB2258595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93369"/>
            <a:ext cx="3782017" cy="3782017"/>
          </a:xfrm>
          <a:prstGeom prst="rect">
            <a:avLst/>
          </a:prstGeom>
        </p:spPr>
      </p:pic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3564610" y="1742034"/>
            <a:ext cx="5464751" cy="2684685"/>
          </a:xfrm>
          <a:solidFill>
            <a:srgbClr val="FFFFFF">
              <a:alpha val="80000"/>
            </a:srgbClr>
          </a:solidFill>
        </p:spPr>
        <p:txBody>
          <a:bodyPr/>
          <a:lstStyle/>
          <a:p>
            <a:pPr marL="285750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de-DE" sz="2400" dirty="0"/>
              <a:t>Du bekommst, was Du misst, </a:t>
            </a:r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endParaRPr lang="de-DE" sz="2400" dirty="0"/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de-DE" sz="2400" dirty="0"/>
              <a:t>… aber wundere Dich sich nicht, wenn Menschen erfinderisch und destruktiv vorgehen, um das erwartete Ziel zu erreichen</a:t>
            </a:r>
          </a:p>
        </p:txBody>
      </p:sp>
    </p:spTree>
    <p:extLst>
      <p:ext uri="{BB962C8B-B14F-4D97-AF65-F5344CB8AC3E}">
        <p14:creationId xmlns:p14="http://schemas.microsoft.com/office/powerpoint/2010/main" val="3776787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21793" y="274638"/>
            <a:ext cx="7383682" cy="707886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000" b="1" dirty="0">
                <a:solidFill>
                  <a:srgbClr val="7F7F7F"/>
                </a:solidFill>
              </a:rPr>
              <a:t>Absurde Konsequenzen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40535"/>
            <a:ext cx="3886214" cy="3886214"/>
          </a:xfrm>
          <a:prstGeom prst="rect">
            <a:avLst/>
          </a:prstGeom>
        </p:spPr>
      </p:pic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3886214" y="1645253"/>
            <a:ext cx="4788978" cy="3476777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marL="285750" indent="-285750">
              <a:lnSpc>
                <a:spcPct val="120000"/>
              </a:lnSpc>
              <a:buClr>
                <a:srgbClr val="EA81E9"/>
              </a:buClr>
              <a:buFont typeface="Arial"/>
              <a:buChar char="•"/>
            </a:pPr>
            <a:r>
              <a:rPr lang="de-DE" sz="2000" dirty="0" err="1"/>
              <a:t>Frequent</a:t>
            </a:r>
            <a:r>
              <a:rPr lang="de-DE" sz="2000" dirty="0"/>
              <a:t> </a:t>
            </a:r>
            <a:r>
              <a:rPr lang="de-DE" sz="2000" dirty="0" err="1"/>
              <a:t>flyer</a:t>
            </a:r>
            <a:r>
              <a:rPr lang="de-DE" sz="2000" dirty="0"/>
              <a:t> </a:t>
            </a:r>
            <a:r>
              <a:rPr lang="de-DE" sz="2000" dirty="0" err="1"/>
              <a:t>miles</a:t>
            </a:r>
            <a:r>
              <a:rPr lang="de-DE" sz="2000" dirty="0"/>
              <a:t> ➛ absurde Wege um Konto zu optimieren</a:t>
            </a:r>
          </a:p>
          <a:p>
            <a:pPr marL="285750" indent="-285750">
              <a:lnSpc>
                <a:spcPct val="120000"/>
              </a:lnSpc>
              <a:buClr>
                <a:srgbClr val="EA81E9"/>
              </a:buClr>
              <a:buFont typeface="Arial"/>
              <a:buChar char="•"/>
            </a:pPr>
            <a:r>
              <a:rPr lang="it-IT" sz="2000" dirty="0"/>
              <a:t>Impact </a:t>
            </a:r>
            <a:r>
              <a:rPr lang="it-IT" sz="2000" dirty="0" err="1"/>
              <a:t>factor</a:t>
            </a:r>
            <a:r>
              <a:rPr lang="it-IT" sz="2000" dirty="0"/>
              <a:t> </a:t>
            </a:r>
            <a:r>
              <a:rPr lang="de-DE" sz="2000" dirty="0"/>
              <a:t>➛ </a:t>
            </a:r>
            <a:endParaRPr lang="it-IT" sz="2000" dirty="0"/>
          </a:p>
          <a:p>
            <a:pPr marL="285750" indent="-285750">
              <a:lnSpc>
                <a:spcPct val="120000"/>
              </a:lnSpc>
              <a:buClr>
                <a:srgbClr val="EA81E9"/>
              </a:buClr>
              <a:buFont typeface="Arial"/>
              <a:buChar char="•"/>
            </a:pPr>
            <a:r>
              <a:rPr lang="it-IT" sz="2000" dirty="0" err="1"/>
              <a:t>Schulnoten</a:t>
            </a:r>
            <a:r>
              <a:rPr lang="it-IT" sz="2000" dirty="0"/>
              <a:t> </a:t>
            </a:r>
            <a:r>
              <a:rPr lang="de-DE" sz="2000" dirty="0"/>
              <a:t>➛ </a:t>
            </a:r>
          </a:p>
          <a:p>
            <a:pPr marL="285750" indent="-285750">
              <a:lnSpc>
                <a:spcPct val="120000"/>
              </a:lnSpc>
              <a:buClr>
                <a:srgbClr val="EA81E9"/>
              </a:buClr>
              <a:buFont typeface="Arial"/>
              <a:buChar char="•"/>
            </a:pPr>
            <a:r>
              <a:rPr lang="de-DE" sz="2000" dirty="0"/>
              <a:t>Swiss Market Index ➛</a:t>
            </a:r>
          </a:p>
          <a:p>
            <a:pPr marL="285750" indent="-285750">
              <a:lnSpc>
                <a:spcPct val="120000"/>
              </a:lnSpc>
              <a:buClr>
                <a:srgbClr val="EA81E9"/>
              </a:buClr>
              <a:buFont typeface="Arial"/>
              <a:buChar char="•"/>
            </a:pPr>
            <a:r>
              <a:rPr lang="de-DE" sz="2000" dirty="0"/>
              <a:t>Facebook </a:t>
            </a:r>
            <a:r>
              <a:rPr lang="de-DE" sz="2000" dirty="0" err="1"/>
              <a:t>Likes</a:t>
            </a:r>
            <a:r>
              <a:rPr lang="de-DE" sz="2000" dirty="0"/>
              <a:t> ➛</a:t>
            </a:r>
          </a:p>
          <a:p>
            <a:pPr marL="285750" indent="-285750">
              <a:lnSpc>
                <a:spcPct val="120000"/>
              </a:lnSpc>
              <a:buClr>
                <a:srgbClr val="EA81E9"/>
              </a:buClr>
              <a:buFont typeface="Arial"/>
              <a:buChar char="•"/>
            </a:pPr>
            <a:r>
              <a:rPr lang="de-DE" sz="2000" dirty="0"/>
              <a:t>Korrekt durchgeführte </a:t>
            </a:r>
            <a:r>
              <a:rPr lang="de-DE" sz="2000" dirty="0" err="1"/>
              <a:t>Zwangsmassnahmen</a:t>
            </a:r>
            <a:r>
              <a:rPr lang="de-DE" sz="2000" dirty="0"/>
              <a:t> ➛</a:t>
            </a:r>
            <a:endParaRPr lang="it-IT" sz="2000" dirty="0"/>
          </a:p>
          <a:p>
            <a:pPr marL="285750" indent="-285750">
              <a:lnSpc>
                <a:spcPct val="120000"/>
              </a:lnSpc>
              <a:buClr>
                <a:srgbClr val="EA81E9"/>
              </a:buClr>
              <a:buFont typeface="Arial"/>
              <a:buChar char="•"/>
            </a:pPr>
            <a:endParaRPr lang="it-IT" sz="2000" dirty="0"/>
          </a:p>
          <a:p>
            <a:pPr marL="714375" indent="-290513">
              <a:lnSpc>
                <a:spcPct val="120000"/>
              </a:lnSpc>
              <a:buClr>
                <a:srgbClr val="EA81E9"/>
              </a:buClr>
              <a:buFont typeface="Arial"/>
              <a:buChar char="•"/>
            </a:pP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4236177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7886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 err="1">
                <a:solidFill>
                  <a:srgbClr val="7F7F7F"/>
                </a:solidFill>
              </a:rPr>
              <a:t>Diskriminationslernen</a:t>
            </a:r>
            <a:endParaRPr lang="en-US" sz="4000" b="1" dirty="0">
              <a:solidFill>
                <a:srgbClr val="7F7F7F"/>
              </a:solidFill>
            </a:endParaRP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64204"/>
            <a:ext cx="3312593" cy="3312593"/>
          </a:xfrm>
          <a:prstGeom prst="rect">
            <a:avLst/>
          </a:prstGeom>
        </p:spPr>
      </p:pic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28141" y="2225987"/>
            <a:ext cx="6035991" cy="2789028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marL="342900" indent="-342900">
              <a:spcAft>
                <a:spcPts val="3000"/>
              </a:spcAft>
              <a:buClr>
                <a:srgbClr val="EA81E9"/>
              </a:buClr>
              <a:buChar char="•"/>
            </a:pPr>
            <a:r>
              <a:rPr lang="en-US" sz="2400" dirty="0" err="1"/>
              <a:t>Lernen</a:t>
            </a:r>
            <a:r>
              <a:rPr lang="en-US" sz="2400" dirty="0"/>
              <a:t>, </a:t>
            </a:r>
            <a:r>
              <a:rPr lang="en-US" sz="2400" dirty="0" err="1"/>
              <a:t>sich</a:t>
            </a:r>
            <a:r>
              <a:rPr lang="en-US" sz="2400" dirty="0"/>
              <a:t> </a:t>
            </a:r>
            <a:r>
              <a:rPr lang="en-US" sz="2400" dirty="0" err="1"/>
              <a:t>als</a:t>
            </a:r>
            <a:r>
              <a:rPr lang="en-US" sz="2400" dirty="0"/>
              <a:t> </a:t>
            </a:r>
            <a:r>
              <a:rPr lang="en-US" sz="2400" dirty="0" err="1"/>
              <a:t>Antwort</a:t>
            </a:r>
            <a:r>
              <a:rPr lang="en-US" sz="2400" dirty="0"/>
              <a:t> auf </a:t>
            </a:r>
            <a:r>
              <a:rPr lang="en-US" sz="2400" dirty="0" err="1"/>
              <a:t>verschiedene</a:t>
            </a:r>
            <a:r>
              <a:rPr lang="en-US" sz="2400" dirty="0"/>
              <a:t> </a:t>
            </a:r>
            <a:r>
              <a:rPr lang="en-US" sz="2400" dirty="0" err="1"/>
              <a:t>Reize</a:t>
            </a:r>
            <a:r>
              <a:rPr lang="en-US" sz="2400" dirty="0"/>
              <a:t> </a:t>
            </a:r>
            <a:r>
              <a:rPr lang="en-US" sz="2400" dirty="0" err="1"/>
              <a:t>verschieden</a:t>
            </a:r>
            <a:r>
              <a:rPr lang="en-US" sz="2400" dirty="0"/>
              <a:t> </a:t>
            </a:r>
            <a:r>
              <a:rPr lang="en-US" sz="2400" dirty="0" err="1"/>
              <a:t>zu</a:t>
            </a:r>
            <a:r>
              <a:rPr lang="en-US" sz="2400" dirty="0"/>
              <a:t> </a:t>
            </a:r>
            <a:r>
              <a:rPr lang="en-US" sz="2400" dirty="0" err="1"/>
              <a:t>verhalten</a:t>
            </a:r>
            <a:endParaRPr lang="en-US" sz="2400" dirty="0"/>
          </a:p>
          <a:p>
            <a:pPr marL="342900" indent="-342900">
              <a:spcAft>
                <a:spcPts val="3000"/>
              </a:spcAft>
              <a:buClr>
                <a:srgbClr val="EA81E9"/>
              </a:buClr>
              <a:buChar char="•"/>
            </a:pPr>
            <a:r>
              <a:rPr lang="en-US" sz="2400" dirty="0" err="1"/>
              <a:t>Verstärkung</a:t>
            </a:r>
            <a:r>
              <a:rPr lang="en-US" sz="2400" dirty="0"/>
              <a:t> </a:t>
            </a:r>
            <a:r>
              <a:rPr lang="en-US" sz="2400" dirty="0" err="1"/>
              <a:t>einer</a:t>
            </a:r>
            <a:r>
              <a:rPr lang="en-US" sz="2400" dirty="0"/>
              <a:t> </a:t>
            </a:r>
            <a:r>
              <a:rPr lang="en-US" sz="2400" dirty="0" err="1"/>
              <a:t>Antwort</a:t>
            </a:r>
            <a:r>
              <a:rPr lang="en-US" sz="2400" dirty="0"/>
              <a:t> in </a:t>
            </a:r>
            <a:r>
              <a:rPr lang="en-US" sz="2400" dirty="0" err="1"/>
              <a:t>Anwesenheit</a:t>
            </a:r>
            <a:r>
              <a:rPr lang="en-US" sz="2400" dirty="0"/>
              <a:t> </a:t>
            </a:r>
            <a:r>
              <a:rPr lang="en-US" sz="2400" dirty="0" err="1"/>
              <a:t>eines</a:t>
            </a:r>
            <a:r>
              <a:rPr lang="en-US" sz="2400" dirty="0"/>
              <a:t> Stimulus, </a:t>
            </a:r>
            <a:r>
              <a:rPr lang="en-US" sz="2400" dirty="0" err="1"/>
              <a:t>aber</a:t>
            </a:r>
            <a:r>
              <a:rPr lang="en-US" sz="2400" dirty="0"/>
              <a:t> </a:t>
            </a:r>
            <a:r>
              <a:rPr lang="en-US" sz="2400" dirty="0" err="1"/>
              <a:t>nicht</a:t>
            </a:r>
            <a:r>
              <a:rPr lang="en-US" sz="2400" dirty="0"/>
              <a:t> </a:t>
            </a:r>
            <a:r>
              <a:rPr lang="en-US" sz="2400" dirty="0" err="1"/>
              <a:t>eines</a:t>
            </a:r>
            <a:r>
              <a:rPr lang="en-US" sz="2400" dirty="0"/>
              <a:t> </a:t>
            </a:r>
            <a:r>
              <a:rPr lang="en-US" sz="2400" dirty="0" err="1"/>
              <a:t>anderen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25052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3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2869276" y="421829"/>
            <a:ext cx="3405449" cy="70788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 err="1">
                <a:solidFill>
                  <a:srgbClr val="7F7F7F"/>
                </a:solidFill>
              </a:rPr>
              <a:t>Reizkontrolle</a:t>
            </a:r>
            <a:endParaRPr lang="fr-FR" sz="4000" b="1" dirty="0">
              <a:solidFill>
                <a:srgbClr val="7F7F7F"/>
              </a:solidFill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72613"/>
            <a:ext cx="3642102" cy="3642102"/>
          </a:xfrm>
          <a:prstGeom prst="rect">
            <a:avLst/>
          </a:prstGeom>
        </p:spPr>
      </p:pic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3456122" y="2119937"/>
            <a:ext cx="5302815" cy="2947454"/>
          </a:xfrm>
          <a:prstGeom prst="rect">
            <a:avLst/>
          </a:prstGeom>
          <a:solidFill>
            <a:schemeClr val="bg1">
              <a:alpha val="80000"/>
            </a:schemeClr>
          </a:solidFill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1" hangingPunct="1">
              <a:spcBef>
                <a:spcPts val="600"/>
              </a:spcBef>
              <a:buClr>
                <a:srgbClr val="EA81E9"/>
              </a:buClr>
              <a:buFont typeface="Arial"/>
              <a:buChar char="•"/>
              <a:defRPr>
                <a:solidFill>
                  <a:srgbClr val="404040"/>
                </a:solidFill>
              </a:defRPr>
            </a:lvl1pPr>
            <a:lvl2pPr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</a:defRPr>
            </a:lvl2pPr>
            <a:lvl3pPr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</a:defRPr>
            </a:lvl3pPr>
            <a:lvl4pPr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</a:defRPr>
            </a:lvl4pPr>
            <a:lvl5pPr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</a:defRPr>
            </a:lvl5pPr>
            <a:lvl6pPr indent="22860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</a:defRPr>
            </a:lvl6pPr>
            <a:lvl7pPr indent="2743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</a:defRPr>
            </a:lvl7pPr>
            <a:lvl8pPr indent="32004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</a:defRPr>
            </a:lvl8pPr>
            <a:lvl9pPr indent="36576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</a:defRPr>
            </a:lvl9pPr>
          </a:lstStyle>
          <a:p>
            <a:pPr>
              <a:lnSpc>
                <a:spcPct val="120000"/>
              </a:lnSpc>
              <a:spcAft>
                <a:spcPts val="1800"/>
              </a:spcAft>
            </a:pPr>
            <a:r>
              <a:rPr lang="en-US" dirty="0" err="1"/>
              <a:t>Bestimmtes</a:t>
            </a:r>
            <a:r>
              <a:rPr lang="en-US" dirty="0"/>
              <a:t> </a:t>
            </a:r>
            <a:r>
              <a:rPr lang="en-US" dirty="0" err="1"/>
              <a:t>Verhalten</a:t>
            </a:r>
            <a:r>
              <a:rPr lang="en-US" dirty="0"/>
              <a:t> </a:t>
            </a:r>
            <a:r>
              <a:rPr lang="en-US" dirty="0" err="1"/>
              <a:t>tritt</a:t>
            </a:r>
            <a:r>
              <a:rPr lang="en-US" dirty="0"/>
              <a:t> </a:t>
            </a:r>
            <a:r>
              <a:rPr lang="en-US" dirty="0" err="1"/>
              <a:t>eher</a:t>
            </a:r>
            <a:r>
              <a:rPr lang="en-US" dirty="0"/>
              <a:t> in </a:t>
            </a:r>
            <a:r>
              <a:rPr lang="en-US" dirty="0" err="1"/>
              <a:t>Gegenwart</a:t>
            </a:r>
            <a:r>
              <a:rPr lang="en-US" dirty="0"/>
              <a:t> </a:t>
            </a:r>
            <a:r>
              <a:rPr lang="en-US" dirty="0" err="1"/>
              <a:t>eines</a:t>
            </a:r>
            <a:r>
              <a:rPr lang="en-US" dirty="0"/>
              <a:t> </a:t>
            </a:r>
            <a:r>
              <a:rPr lang="en-US" dirty="0" err="1"/>
              <a:t>bestimmten</a:t>
            </a:r>
            <a:r>
              <a:rPr lang="en-US" dirty="0"/>
              <a:t> </a:t>
            </a:r>
            <a:r>
              <a:rPr lang="en-US" dirty="0" err="1"/>
              <a:t>Reizes</a:t>
            </a:r>
            <a:r>
              <a:rPr lang="en-US" dirty="0"/>
              <a:t> auf und </a:t>
            </a:r>
            <a:r>
              <a:rPr lang="en-US" dirty="0" err="1"/>
              <a:t>nicht</a:t>
            </a:r>
            <a:r>
              <a:rPr lang="en-US" dirty="0"/>
              <a:t> in </a:t>
            </a:r>
            <a:r>
              <a:rPr lang="en-US" dirty="0" err="1"/>
              <a:t>Gegenwart</a:t>
            </a:r>
            <a:r>
              <a:rPr lang="en-US" dirty="0"/>
              <a:t> </a:t>
            </a:r>
            <a:r>
              <a:rPr lang="en-US" dirty="0" err="1"/>
              <a:t>anderer</a:t>
            </a:r>
            <a:r>
              <a:rPr lang="en-US" dirty="0"/>
              <a:t> </a:t>
            </a:r>
          </a:p>
          <a:p>
            <a:pPr>
              <a:lnSpc>
                <a:spcPct val="120000"/>
              </a:lnSpc>
              <a:spcAft>
                <a:spcPts val="1800"/>
              </a:spcAft>
            </a:pPr>
            <a:r>
              <a:rPr lang="en-US" dirty="0"/>
              <a:t>Grad der </a:t>
            </a:r>
            <a:r>
              <a:rPr lang="en-US" dirty="0" err="1"/>
              <a:t>Korrelation</a:t>
            </a:r>
            <a:r>
              <a:rPr lang="en-US" dirty="0"/>
              <a:t> </a:t>
            </a:r>
            <a:r>
              <a:rPr lang="en-US" dirty="0" err="1"/>
              <a:t>zwischen</a:t>
            </a:r>
            <a:r>
              <a:rPr lang="en-US" dirty="0"/>
              <a:t> </a:t>
            </a:r>
            <a:r>
              <a:rPr lang="en-US" dirty="0" err="1"/>
              <a:t>Reiz</a:t>
            </a:r>
            <a:r>
              <a:rPr lang="en-US" dirty="0"/>
              <a:t> und </a:t>
            </a:r>
            <a:r>
              <a:rPr lang="en-US" dirty="0" err="1"/>
              <a:t>nachfolgender</a:t>
            </a:r>
            <a:r>
              <a:rPr lang="en-US" dirty="0"/>
              <a:t> </a:t>
            </a:r>
            <a:r>
              <a:rPr lang="en-US" dirty="0" err="1"/>
              <a:t>Reaktion</a:t>
            </a:r>
            <a:endParaRPr lang="en-US" dirty="0"/>
          </a:p>
          <a:p>
            <a:pPr>
              <a:lnSpc>
                <a:spcPct val="120000"/>
              </a:lnSpc>
              <a:spcAft>
                <a:spcPts val="18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773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7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7886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rgbClr val="7F7F7F"/>
                </a:solidFill>
              </a:rPr>
              <a:t>Chaining / </a:t>
            </a:r>
            <a:r>
              <a:rPr lang="en-US" sz="4000" b="1" dirty="0" err="1">
                <a:solidFill>
                  <a:srgbClr val="7F7F7F"/>
                </a:solidFill>
              </a:rPr>
              <a:t>Verketten</a:t>
            </a:r>
            <a:endParaRPr lang="en-US" sz="4000" b="1" dirty="0">
              <a:solidFill>
                <a:srgbClr val="7F7F7F"/>
              </a:solidFill>
            </a:endParaRP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02203"/>
            <a:ext cx="4202044" cy="4202044"/>
          </a:xfrm>
          <a:prstGeom prst="rect">
            <a:avLst/>
          </a:prstGeom>
        </p:spPr>
      </p:pic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05572" y="1795024"/>
            <a:ext cx="4781227" cy="3416402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marL="342900" indent="-342900">
              <a:buClr>
                <a:srgbClr val="EA81E9"/>
              </a:buClr>
              <a:buChar char="•"/>
            </a:pPr>
            <a:r>
              <a:rPr lang="en-US" sz="2400" dirty="0"/>
              <a:t>Muss in </a:t>
            </a:r>
            <a:r>
              <a:rPr lang="en-US" sz="2400" dirty="0" err="1"/>
              <a:t>einem</a:t>
            </a:r>
            <a:r>
              <a:rPr lang="en-US" sz="2400" dirty="0"/>
              <a:t> </a:t>
            </a:r>
            <a:r>
              <a:rPr lang="en-US" sz="2400" dirty="0" err="1"/>
              <a:t>allgemeinen</a:t>
            </a:r>
            <a:r>
              <a:rPr lang="en-US" sz="2400" dirty="0"/>
              <a:t> </a:t>
            </a:r>
            <a:r>
              <a:rPr lang="en-US" sz="2400" dirty="0" err="1"/>
              <a:t>schrittweisen</a:t>
            </a:r>
            <a:r>
              <a:rPr lang="en-US" sz="2400" dirty="0"/>
              <a:t> Format </a:t>
            </a:r>
            <a:r>
              <a:rPr lang="en-US" sz="2400" dirty="0" err="1"/>
              <a:t>erfolgen</a:t>
            </a:r>
            <a:endParaRPr lang="en-US" sz="2400" dirty="0"/>
          </a:p>
          <a:p>
            <a:pPr marL="536575" indent="-182563">
              <a:buClr>
                <a:srgbClr val="EA81E9"/>
              </a:buClr>
              <a:buChar char="•"/>
            </a:pPr>
            <a:r>
              <a:rPr lang="en-US" sz="1800" dirty="0" err="1"/>
              <a:t>z.B</a:t>
            </a:r>
            <a:r>
              <a:rPr lang="en-US" sz="1800" dirty="0"/>
              <a:t>. </a:t>
            </a:r>
            <a:r>
              <a:rPr lang="en-US" sz="1800" dirty="0" err="1"/>
              <a:t>ein</a:t>
            </a:r>
            <a:r>
              <a:rPr lang="en-US" sz="1800" dirty="0"/>
              <a:t> Sandwich </a:t>
            </a:r>
            <a:r>
              <a:rPr lang="en-US" sz="1800" dirty="0" err="1"/>
              <a:t>machen</a:t>
            </a:r>
            <a:endParaRPr lang="en-US" sz="2400" dirty="0"/>
          </a:p>
          <a:p>
            <a:pPr marL="342900" indent="-342900">
              <a:buClr>
                <a:srgbClr val="EA81E9"/>
              </a:buClr>
              <a:buChar char="•"/>
            </a:pPr>
            <a:r>
              <a:rPr lang="en-US" sz="2400" dirty="0" err="1"/>
              <a:t>Jede</a:t>
            </a:r>
            <a:r>
              <a:rPr lang="en-US" sz="2400" dirty="0"/>
              <a:t> </a:t>
            </a:r>
            <a:r>
              <a:rPr lang="en-US" sz="2400" dirty="0" err="1"/>
              <a:t>Antwort</a:t>
            </a:r>
            <a:r>
              <a:rPr lang="en-US" sz="2400" dirty="0"/>
              <a:t> </a:t>
            </a:r>
            <a:r>
              <a:rPr lang="en-US" sz="2400" dirty="0" err="1"/>
              <a:t>dient</a:t>
            </a:r>
            <a:r>
              <a:rPr lang="en-US" sz="2400" dirty="0"/>
              <a:t> </a:t>
            </a:r>
            <a:r>
              <a:rPr lang="en-US" sz="2400" dirty="0" err="1"/>
              <a:t>einer</a:t>
            </a:r>
            <a:r>
              <a:rPr lang="en-US" sz="2400" dirty="0"/>
              <a:t> </a:t>
            </a:r>
            <a:r>
              <a:rPr lang="en-US" sz="2400" dirty="0" err="1"/>
              <a:t>doppelten</a:t>
            </a:r>
            <a:r>
              <a:rPr lang="en-US" sz="2400" dirty="0"/>
              <a:t> </a:t>
            </a:r>
            <a:r>
              <a:rPr lang="en-US" sz="2400" dirty="0" err="1"/>
              <a:t>Funktion</a:t>
            </a:r>
            <a:endParaRPr lang="en-US" sz="2400" dirty="0"/>
          </a:p>
          <a:p>
            <a:pPr marL="536575" indent="-182563">
              <a:buClr>
                <a:srgbClr val="EA81E9"/>
              </a:buClr>
              <a:buChar char="•"/>
            </a:pPr>
            <a:r>
              <a:rPr lang="en-US" sz="2000" dirty="0"/>
              <a:t>Signal </a:t>
            </a:r>
            <a:r>
              <a:rPr lang="en-US" sz="2000" dirty="0" err="1"/>
              <a:t>für</a:t>
            </a:r>
            <a:r>
              <a:rPr lang="en-US" sz="2000" dirty="0"/>
              <a:t> </a:t>
            </a:r>
            <a:r>
              <a:rPr lang="en-US" sz="2000" dirty="0" err="1"/>
              <a:t>nächste</a:t>
            </a:r>
            <a:r>
              <a:rPr lang="en-US" sz="2000" dirty="0"/>
              <a:t> </a:t>
            </a:r>
            <a:r>
              <a:rPr lang="en-US" sz="2000" dirty="0" err="1"/>
              <a:t>Antwort</a:t>
            </a:r>
            <a:endParaRPr lang="en-US" sz="2000" dirty="0"/>
          </a:p>
          <a:p>
            <a:pPr marL="536575" indent="-182563">
              <a:buClr>
                <a:srgbClr val="EA81E9"/>
              </a:buClr>
              <a:buChar char="•"/>
            </a:pPr>
            <a:r>
              <a:rPr lang="en-US" sz="2000" dirty="0" err="1"/>
              <a:t>Verstärkung</a:t>
            </a:r>
            <a:r>
              <a:rPr lang="en-US" sz="2000" dirty="0"/>
              <a:t> </a:t>
            </a:r>
            <a:r>
              <a:rPr lang="en-US" sz="2000" dirty="0" err="1"/>
              <a:t>für</a:t>
            </a:r>
            <a:r>
              <a:rPr lang="en-US" sz="2000" dirty="0"/>
              <a:t> den </a:t>
            </a:r>
            <a:r>
              <a:rPr lang="en-US" sz="2000" dirty="0" err="1"/>
              <a:t>Abschluss</a:t>
            </a:r>
            <a:r>
              <a:rPr lang="en-US" sz="2000" dirty="0"/>
              <a:t> der </a:t>
            </a:r>
            <a:r>
              <a:rPr lang="en-US" sz="2000" dirty="0" err="1"/>
              <a:t>vorherigen</a:t>
            </a:r>
            <a:r>
              <a:rPr lang="en-US" sz="2000" dirty="0"/>
              <a:t> </a:t>
            </a:r>
            <a:r>
              <a:rPr lang="en-US" sz="2000" dirty="0" err="1"/>
              <a:t>Antwort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34870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77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4400" b="1" dirty="0" err="1">
                <a:solidFill>
                  <a:schemeClr val="bg1">
                    <a:lumMod val="50000"/>
                  </a:schemeClr>
                </a:solidFill>
              </a:rPr>
              <a:t>Take</a:t>
            </a:r>
            <a:r>
              <a:rPr lang="fr-FR" sz="4400" b="1" dirty="0">
                <a:solidFill>
                  <a:schemeClr val="bg1">
                    <a:lumMod val="50000"/>
                  </a:schemeClr>
                </a:solidFill>
              </a:rPr>
              <a:t> home 1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43945AC-3757-1F4D-8D6A-F45B1DF104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98613"/>
            <a:ext cx="3489180" cy="3489180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24384" y="1881930"/>
            <a:ext cx="5602639" cy="3035379"/>
          </a:xfrm>
          <a:solidFill>
            <a:srgbClr val="FFFFFF">
              <a:alpha val="80000"/>
            </a:srgbClr>
          </a:solidFill>
        </p:spPr>
        <p:txBody>
          <a:bodyPr/>
          <a:lstStyle/>
          <a:p>
            <a:pPr marL="457200" indent="-457200"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2000" b="1" dirty="0" err="1"/>
              <a:t>Verhindern</a:t>
            </a:r>
            <a:r>
              <a:rPr lang="fr-FR" sz="2000" dirty="0"/>
              <a:t> </a:t>
            </a:r>
            <a:r>
              <a:rPr lang="fr-FR" sz="2000" dirty="0" err="1"/>
              <a:t>von</a:t>
            </a:r>
            <a:r>
              <a:rPr lang="fr-FR" sz="2000" dirty="0"/>
              <a:t> </a:t>
            </a:r>
            <a:r>
              <a:rPr lang="fr-FR" sz="2000" dirty="0" err="1"/>
              <a:t>Zwangsmassnahmen</a:t>
            </a:r>
            <a:r>
              <a:rPr lang="fr-FR" sz="2000" dirty="0"/>
              <a:t> </a:t>
            </a:r>
            <a:r>
              <a:rPr lang="fr-FR" sz="2000" dirty="0" err="1"/>
              <a:t>von</a:t>
            </a:r>
            <a:r>
              <a:rPr lang="fr-FR" sz="2000" dirty="0"/>
              <a:t> </a:t>
            </a:r>
            <a:r>
              <a:rPr lang="fr-FR" sz="2000" dirty="0" err="1"/>
              <a:t>Gesetzes</a:t>
            </a:r>
            <a:r>
              <a:rPr lang="fr-FR" sz="2000" dirty="0"/>
              <a:t> </a:t>
            </a:r>
            <a:r>
              <a:rPr lang="fr-FR" sz="2000" dirty="0" err="1"/>
              <a:t>wegen</a:t>
            </a:r>
            <a:r>
              <a:rPr lang="fr-FR" sz="2000" dirty="0"/>
              <a:t> </a:t>
            </a:r>
            <a:r>
              <a:rPr lang="fr-FR" sz="2000" dirty="0" err="1"/>
              <a:t>Priorität</a:t>
            </a:r>
            <a:endParaRPr lang="fr-FR" sz="2000" dirty="0"/>
          </a:p>
          <a:p>
            <a:pPr marL="457200" indent="-457200"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2000" dirty="0" err="1"/>
              <a:t>Protokollierung</a:t>
            </a:r>
            <a:r>
              <a:rPr lang="fr-FR" sz="2000" dirty="0"/>
              <a:t> </a:t>
            </a:r>
            <a:r>
              <a:rPr lang="fr-FR" sz="2000" dirty="0" err="1"/>
              <a:t>betrifft</a:t>
            </a:r>
            <a:r>
              <a:rPr lang="fr-FR" sz="2000" dirty="0"/>
              <a:t> </a:t>
            </a:r>
            <a:r>
              <a:rPr lang="fr-FR" sz="2000" dirty="0" err="1"/>
              <a:t>ausschliesslich</a:t>
            </a:r>
            <a:r>
              <a:rPr lang="fr-FR" sz="2000" dirty="0"/>
              <a:t> </a:t>
            </a:r>
            <a:r>
              <a:rPr lang="fr-FR" sz="2000" b="1" dirty="0" err="1"/>
              <a:t>Durchführung</a:t>
            </a:r>
            <a:r>
              <a:rPr lang="fr-FR" sz="2000" b="1" dirty="0"/>
              <a:t> </a:t>
            </a:r>
            <a:r>
              <a:rPr lang="fr-FR" sz="2000" dirty="0" err="1"/>
              <a:t>Zwangsmassnahmen</a:t>
            </a:r>
            <a:endParaRPr lang="fr-FR" sz="2000" dirty="0"/>
          </a:p>
          <a:p>
            <a:pPr marL="457200" indent="-457200"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2000" dirty="0" err="1"/>
              <a:t>Messen</a:t>
            </a:r>
            <a:r>
              <a:rPr lang="fr-FR" sz="2000" dirty="0"/>
              <a:t> </a:t>
            </a:r>
            <a:r>
              <a:rPr lang="fr-FR" sz="2000" dirty="0" err="1"/>
              <a:t>motiviert</a:t>
            </a:r>
            <a:r>
              <a:rPr lang="fr-FR" sz="2000" dirty="0"/>
              <a:t> </a:t>
            </a:r>
            <a:r>
              <a:rPr lang="fr-FR" sz="2000" dirty="0" err="1"/>
              <a:t>das</a:t>
            </a:r>
            <a:r>
              <a:rPr lang="fr-FR" sz="2000" dirty="0"/>
              <a:t> </a:t>
            </a:r>
            <a:r>
              <a:rPr lang="fr-FR" sz="2000" dirty="0" err="1"/>
              <a:t>gemessene</a:t>
            </a:r>
            <a:r>
              <a:rPr lang="fr-FR" sz="2000" dirty="0"/>
              <a:t> </a:t>
            </a:r>
            <a:r>
              <a:rPr lang="fr-FR" sz="2000" dirty="0" err="1"/>
              <a:t>Verhalten</a:t>
            </a:r>
            <a:endParaRPr lang="fr-FR" sz="2000" dirty="0"/>
          </a:p>
          <a:p>
            <a:pPr marL="457200" indent="-457200"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2000" dirty="0"/>
              <a:t>To do: </a:t>
            </a:r>
            <a:r>
              <a:rPr lang="fr-FR" sz="2000" dirty="0" err="1"/>
              <a:t>Protokollierung</a:t>
            </a:r>
            <a:r>
              <a:rPr lang="fr-FR" sz="2000" dirty="0"/>
              <a:t> der </a:t>
            </a:r>
            <a:r>
              <a:rPr lang="fr-FR" sz="2000" dirty="0" err="1"/>
              <a:t>Verhinderung</a:t>
            </a:r>
            <a:r>
              <a:rPr lang="fr-FR" sz="2000" dirty="0"/>
              <a:t> </a:t>
            </a:r>
            <a:r>
              <a:rPr lang="fr-FR" sz="2000" dirty="0" err="1"/>
              <a:t>von</a:t>
            </a:r>
            <a:r>
              <a:rPr lang="fr-FR" sz="2000" dirty="0"/>
              <a:t> </a:t>
            </a:r>
            <a:r>
              <a:rPr lang="fr-FR" sz="2000" dirty="0" err="1"/>
              <a:t>Zwangsmassnahme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579385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902807" y="213617"/>
            <a:ext cx="7383682" cy="14465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400" b="1" dirty="0" err="1">
                <a:solidFill>
                  <a:srgbClr val="7F7F7F"/>
                </a:solidFill>
              </a:rPr>
              <a:t>Zeitgenössische</a:t>
            </a:r>
            <a:r>
              <a:rPr lang="fr-FR" sz="4400" b="1" dirty="0">
                <a:solidFill>
                  <a:srgbClr val="7F7F7F"/>
                </a:solidFill>
              </a:rPr>
              <a:t> </a:t>
            </a:r>
            <a:r>
              <a:rPr lang="fr-FR" sz="4400" b="1" dirty="0" err="1">
                <a:solidFill>
                  <a:srgbClr val="7F7F7F"/>
                </a:solidFill>
              </a:rPr>
              <a:t>Dialektik</a:t>
            </a:r>
            <a:r>
              <a:rPr lang="fr-FR" sz="4400" b="1" dirty="0">
                <a:solidFill>
                  <a:srgbClr val="7F7F7F"/>
                </a:solidFill>
              </a:rPr>
              <a:t> der Psychiatrie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545681" y="4538151"/>
            <a:ext cx="8229600" cy="974769"/>
          </a:xfrm>
        </p:spPr>
        <p:txBody>
          <a:bodyPr/>
          <a:lstStyle/>
          <a:p>
            <a:pPr marL="457200" indent="-457200">
              <a:spcAft>
                <a:spcPts val="600"/>
              </a:spcAft>
              <a:buClr>
                <a:srgbClr val="FF6FCF"/>
              </a:buClr>
              <a:buFont typeface="Arial"/>
              <a:buChar char="•"/>
            </a:pPr>
            <a:r>
              <a:rPr lang="fr-FR" sz="1800" dirty="0" err="1"/>
              <a:t>Meist</a:t>
            </a:r>
            <a:r>
              <a:rPr lang="fr-FR" sz="1800" dirty="0"/>
              <a:t> </a:t>
            </a:r>
            <a:r>
              <a:rPr lang="fr-FR" sz="1800" dirty="0" err="1"/>
              <a:t>auf</a:t>
            </a:r>
            <a:r>
              <a:rPr lang="fr-FR" sz="1800" dirty="0"/>
              <a:t> </a:t>
            </a:r>
            <a:r>
              <a:rPr lang="fr-FR" sz="1800" dirty="0" err="1"/>
              <a:t>Diskussion</a:t>
            </a:r>
            <a:r>
              <a:rPr lang="fr-FR" sz="1800" dirty="0"/>
              <a:t> </a:t>
            </a:r>
            <a:r>
              <a:rPr lang="fr-FR" sz="1800" dirty="0" err="1"/>
              <a:t>über</a:t>
            </a:r>
            <a:r>
              <a:rPr lang="fr-FR" sz="1800" dirty="0"/>
              <a:t> </a:t>
            </a:r>
            <a:r>
              <a:rPr lang="fr-FR" sz="1800" dirty="0" err="1"/>
              <a:t>Verteilung</a:t>
            </a:r>
            <a:r>
              <a:rPr lang="fr-FR" sz="1800" dirty="0"/>
              <a:t> </a:t>
            </a:r>
            <a:r>
              <a:rPr lang="fr-FR" sz="1800" dirty="0" err="1"/>
              <a:t>Ressourcen</a:t>
            </a:r>
            <a:r>
              <a:rPr lang="fr-FR" sz="1800" dirty="0"/>
              <a:t> </a:t>
            </a:r>
            <a:r>
              <a:rPr lang="fr-FR" sz="1800" dirty="0" err="1"/>
              <a:t>beschränkt</a:t>
            </a:r>
            <a:endParaRPr lang="fr-FR" sz="1800" dirty="0"/>
          </a:p>
          <a:p>
            <a:pPr marL="457200" indent="-457200">
              <a:spcAft>
                <a:spcPts val="600"/>
              </a:spcAft>
              <a:buClr>
                <a:srgbClr val="FF6FCF"/>
              </a:buClr>
              <a:buFont typeface="Arial"/>
              <a:buChar char="•"/>
            </a:pPr>
            <a:r>
              <a:rPr lang="fr-FR" sz="1800" dirty="0"/>
              <a:t>➛ </a:t>
            </a:r>
            <a:r>
              <a:rPr lang="fr-FR" sz="1800" dirty="0" err="1"/>
              <a:t>Ressourcenkämpfe</a:t>
            </a:r>
            <a:r>
              <a:rPr lang="fr-FR" sz="1800" dirty="0"/>
              <a:t> </a:t>
            </a:r>
            <a:r>
              <a:rPr lang="fr-FR" sz="1800" dirty="0" err="1"/>
              <a:t>statt</a:t>
            </a:r>
            <a:r>
              <a:rPr lang="fr-FR" sz="1800" dirty="0"/>
              <a:t> </a:t>
            </a:r>
            <a:r>
              <a:rPr lang="fr-FR" sz="1800" dirty="0" err="1"/>
              <a:t>Diskussionen</a:t>
            </a:r>
            <a:r>
              <a:rPr lang="fr-FR" sz="1800" dirty="0"/>
              <a:t> </a:t>
            </a:r>
            <a:r>
              <a:rPr lang="fr-FR" sz="1800" dirty="0" err="1"/>
              <a:t>über</a:t>
            </a:r>
            <a:r>
              <a:rPr lang="fr-FR" sz="1800" dirty="0"/>
              <a:t> </a:t>
            </a:r>
            <a:r>
              <a:rPr lang="fr-FR" sz="1800" dirty="0" err="1"/>
              <a:t>gesellschaftliche</a:t>
            </a:r>
            <a:r>
              <a:rPr lang="fr-FR" sz="1800" dirty="0"/>
              <a:t> </a:t>
            </a:r>
            <a:r>
              <a:rPr lang="fr-FR" sz="1800" dirty="0" err="1"/>
              <a:t>Visionen</a:t>
            </a:r>
            <a:endParaRPr lang="fr-FR" sz="1800" dirty="0"/>
          </a:p>
        </p:txBody>
      </p:sp>
      <p:grpSp>
        <p:nvGrpSpPr>
          <p:cNvPr id="13" name="Gruppierung 12"/>
          <p:cNvGrpSpPr/>
          <p:nvPr/>
        </p:nvGrpSpPr>
        <p:grpSpPr>
          <a:xfrm>
            <a:off x="1472193" y="2121343"/>
            <a:ext cx="6271218" cy="1760829"/>
            <a:chOff x="1472193" y="2121343"/>
            <a:chExt cx="6271218" cy="1760829"/>
          </a:xfrm>
        </p:grpSpPr>
        <p:pic>
          <p:nvPicPr>
            <p:cNvPr id="3" name="Bild 2"/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72771" y="2134019"/>
              <a:ext cx="1443753" cy="1443753"/>
            </a:xfrm>
            <a:prstGeom prst="roundRect">
              <a:avLst/>
            </a:prstGeom>
          </p:spPr>
        </p:pic>
        <p:pic>
          <p:nvPicPr>
            <p:cNvPr id="6" name="Bild 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4307" y="2121343"/>
              <a:ext cx="1469104" cy="1469104"/>
            </a:xfrm>
            <a:prstGeom prst="roundRect">
              <a:avLst/>
            </a:prstGeom>
          </p:spPr>
        </p:pic>
        <p:sp>
          <p:nvSpPr>
            <p:cNvPr id="7" name="Rechteck 6"/>
            <p:cNvSpPr/>
            <p:nvPr/>
          </p:nvSpPr>
          <p:spPr>
            <a:xfrm>
              <a:off x="3142692" y="2625063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/>
                <a:t>⇋</a:t>
              </a:r>
            </a:p>
          </p:txBody>
        </p:sp>
        <p:sp>
          <p:nvSpPr>
            <p:cNvPr id="8" name="Rechteck 7"/>
            <p:cNvSpPr/>
            <p:nvPr/>
          </p:nvSpPr>
          <p:spPr>
            <a:xfrm>
              <a:off x="5554161" y="2625063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/>
                <a:t>⇋</a:t>
              </a:r>
            </a:p>
          </p:txBody>
        </p:sp>
        <p:grpSp>
          <p:nvGrpSpPr>
            <p:cNvPr id="12" name="Gruppierung 11"/>
            <p:cNvGrpSpPr/>
            <p:nvPr/>
          </p:nvGrpSpPr>
          <p:grpSpPr>
            <a:xfrm>
              <a:off x="1472193" y="2133696"/>
              <a:ext cx="1444398" cy="1748476"/>
              <a:chOff x="1472193" y="2133696"/>
              <a:chExt cx="1444398" cy="1748476"/>
            </a:xfrm>
          </p:grpSpPr>
          <p:pic>
            <p:nvPicPr>
              <p:cNvPr id="2" name="Bild 1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artisticPhotocopy trans="8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72193" y="2133696"/>
                <a:ext cx="1444398" cy="1444398"/>
              </a:xfrm>
              <a:prstGeom prst="roundRect">
                <a:avLst/>
              </a:prstGeom>
              <a:ln>
                <a:solidFill>
                  <a:srgbClr val="7F7F7F"/>
                </a:solidFill>
              </a:ln>
            </p:spPr>
          </p:pic>
          <p:sp>
            <p:nvSpPr>
              <p:cNvPr id="9" name="Rechteck 8"/>
              <p:cNvSpPr/>
              <p:nvPr/>
            </p:nvSpPr>
            <p:spPr>
              <a:xfrm>
                <a:off x="1862411" y="3574395"/>
                <a:ext cx="66396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400" dirty="0" err="1"/>
                  <a:t>Klinik</a:t>
                </a:r>
                <a:r>
                  <a:rPr lang="fr-FR" sz="1400" dirty="0"/>
                  <a:t> </a:t>
                </a:r>
              </a:p>
            </p:txBody>
          </p:sp>
        </p:grpSp>
        <p:sp>
          <p:nvSpPr>
            <p:cNvPr id="10" name="Rechteck 9"/>
            <p:cNvSpPr/>
            <p:nvPr/>
          </p:nvSpPr>
          <p:spPr>
            <a:xfrm>
              <a:off x="3974930" y="3574395"/>
              <a:ext cx="123944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1400" dirty="0" err="1"/>
                <a:t>Ambulatorien</a:t>
              </a:r>
              <a:endParaRPr lang="fr-FR" sz="1400" dirty="0"/>
            </a:p>
          </p:txBody>
        </p:sp>
        <p:sp>
          <p:nvSpPr>
            <p:cNvPr id="11" name="Rechteck 10"/>
            <p:cNvSpPr/>
            <p:nvPr/>
          </p:nvSpPr>
          <p:spPr>
            <a:xfrm>
              <a:off x="6548636" y="3574395"/>
              <a:ext cx="92044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1400" dirty="0" err="1"/>
                <a:t>Outreach</a:t>
              </a:r>
              <a:endParaRPr lang="fr-FR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59911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1EB3E283-DE41-1B4A-82AA-1D8DE6DD261C}"/>
              </a:ext>
            </a:extLst>
          </p:cNvPr>
          <p:cNvSpPr/>
          <p:nvPr/>
        </p:nvSpPr>
        <p:spPr>
          <a:xfrm>
            <a:off x="478562" y="195077"/>
            <a:ext cx="8079917" cy="931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fr-CH" sz="4400" b="1" dirty="0" err="1">
                <a:solidFill>
                  <a:schemeClr val="bg1">
                    <a:lumMod val="50000"/>
                  </a:schemeClr>
                </a:solidFill>
              </a:rPr>
              <a:t>Funktion</a:t>
            </a:r>
            <a:r>
              <a:rPr lang="fr-CH" sz="4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CH" sz="4400" b="1" dirty="0" err="1">
                <a:solidFill>
                  <a:schemeClr val="bg1">
                    <a:lumMod val="50000"/>
                  </a:schemeClr>
                </a:solidFill>
              </a:rPr>
              <a:t>Spital</a:t>
            </a:r>
            <a:endParaRPr lang="fr-CH" sz="4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CC36683-19F3-2D42-B5DD-0EEE170167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56582"/>
            <a:ext cx="3254829" cy="3254829"/>
          </a:xfrm>
          <a:prstGeom prst="rect">
            <a:avLst/>
          </a:prstGeom>
        </p:spPr>
      </p:pic>
      <p:sp>
        <p:nvSpPr>
          <p:cNvPr id="5" name="Textplatzhalter 2">
            <a:extLst>
              <a:ext uri="{FF2B5EF4-FFF2-40B4-BE49-F238E27FC236}">
                <a16:creationId xmlns:a16="http://schemas.microsoft.com/office/drawing/2014/main" id="{3B8E7CF1-D295-C046-92C2-C1B896A77C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4786" y="2032411"/>
            <a:ext cx="4912043" cy="2903169"/>
          </a:xfrm>
          <a:solidFill>
            <a:srgbClr val="FFFFFF">
              <a:alpha val="80000"/>
            </a:srgbClr>
          </a:solidFill>
        </p:spPr>
        <p:txBody>
          <a:bodyPr>
            <a:noAutofit/>
          </a:bodyPr>
          <a:lstStyle/>
          <a:p>
            <a:pPr marL="285750" indent="-285750">
              <a:lnSpc>
                <a:spcPct val="150000"/>
              </a:lnSpc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CH" sz="1600" dirty="0"/>
              <a:t>24-stündige </a:t>
            </a:r>
            <a:r>
              <a:rPr lang="fr-CH" sz="1600" dirty="0" err="1"/>
              <a:t>medizinische</a:t>
            </a:r>
            <a:r>
              <a:rPr lang="fr-CH" sz="1600" dirty="0"/>
              <a:t>/</a:t>
            </a:r>
            <a:r>
              <a:rPr lang="fr-CH" sz="1600" dirty="0" err="1"/>
              <a:t>pflegerische</a:t>
            </a:r>
            <a:r>
              <a:rPr lang="fr-CH" sz="1600" dirty="0"/>
              <a:t> </a:t>
            </a:r>
            <a:r>
              <a:rPr lang="fr-CH" sz="1600" dirty="0" err="1"/>
              <a:t>Überwachung</a:t>
            </a:r>
            <a:r>
              <a:rPr lang="fr-CH" sz="1600" dirty="0"/>
              <a:t> mit </a:t>
            </a:r>
            <a:r>
              <a:rPr lang="fr-CH" sz="1600" dirty="0" err="1"/>
              <a:t>sofortiger</a:t>
            </a:r>
            <a:r>
              <a:rPr lang="fr-CH" sz="1600" dirty="0"/>
              <a:t> </a:t>
            </a:r>
            <a:r>
              <a:rPr lang="fr-CH" sz="1600" dirty="0" err="1"/>
              <a:t>Interventionsmöglichkeit</a:t>
            </a:r>
            <a:endParaRPr lang="fr-CH" sz="1600" dirty="0"/>
          </a:p>
          <a:p>
            <a:pPr marL="285750" indent="-285750">
              <a:lnSpc>
                <a:spcPct val="150000"/>
              </a:lnSpc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CH" sz="1600" dirty="0" err="1"/>
              <a:t>Häufige</a:t>
            </a:r>
            <a:r>
              <a:rPr lang="fr-CH" sz="1600" dirty="0"/>
              <a:t> </a:t>
            </a:r>
            <a:r>
              <a:rPr lang="fr-CH" sz="1600" dirty="0" err="1"/>
              <a:t>und</a:t>
            </a:r>
            <a:r>
              <a:rPr lang="fr-CH" sz="1600" dirty="0"/>
              <a:t>/</a:t>
            </a:r>
            <a:r>
              <a:rPr lang="fr-CH" sz="1600" dirty="0" err="1"/>
              <a:t>oder</a:t>
            </a:r>
            <a:r>
              <a:rPr lang="fr-CH" sz="1600" dirty="0"/>
              <a:t> </a:t>
            </a:r>
            <a:r>
              <a:rPr lang="fr-CH" sz="1600" dirty="0" err="1"/>
              <a:t>schnelle</a:t>
            </a:r>
            <a:r>
              <a:rPr lang="fr-CH" sz="1600" dirty="0"/>
              <a:t> </a:t>
            </a:r>
            <a:r>
              <a:rPr lang="fr-CH" sz="1600" dirty="0" err="1"/>
              <a:t>Mobilisierung</a:t>
            </a:r>
            <a:r>
              <a:rPr lang="fr-CH" sz="1600" dirty="0"/>
              <a:t> </a:t>
            </a:r>
            <a:r>
              <a:rPr lang="fr-CH" sz="1600" dirty="0" err="1"/>
              <a:t>von</a:t>
            </a:r>
            <a:r>
              <a:rPr lang="fr-CH" sz="1600" dirty="0"/>
              <a:t> </a:t>
            </a:r>
            <a:r>
              <a:rPr lang="fr-CH" sz="1600" dirty="0" err="1"/>
              <a:t>Ärzten</a:t>
            </a:r>
            <a:r>
              <a:rPr lang="fr-CH" sz="1600" dirty="0"/>
              <a:t>/</a:t>
            </a:r>
            <a:r>
              <a:rPr lang="fr-CH" sz="1600" dirty="0" err="1"/>
              <a:t>Pflegpersonal</a:t>
            </a:r>
            <a:r>
              <a:rPr lang="fr-CH" sz="1600" dirty="0"/>
              <a:t>, die </a:t>
            </a:r>
            <a:r>
              <a:rPr lang="fr-CH" sz="1600" dirty="0" err="1"/>
              <a:t>ausserhalb</a:t>
            </a:r>
            <a:r>
              <a:rPr lang="fr-CH" sz="1600" dirty="0"/>
              <a:t> des </a:t>
            </a:r>
            <a:r>
              <a:rPr lang="fr-CH" sz="1600" dirty="0" err="1"/>
              <a:t>Krankenhauses</a:t>
            </a:r>
            <a:r>
              <a:rPr lang="fr-CH" sz="1600" dirty="0"/>
              <a:t> </a:t>
            </a:r>
            <a:r>
              <a:rPr lang="fr-CH" sz="1600" dirty="0" err="1"/>
              <a:t>nicht</a:t>
            </a:r>
            <a:r>
              <a:rPr lang="fr-CH" sz="1600" dirty="0"/>
              <a:t> </a:t>
            </a:r>
            <a:r>
              <a:rPr lang="fr-CH" sz="1600" dirty="0" err="1"/>
              <a:t>möglich</a:t>
            </a:r>
            <a:r>
              <a:rPr lang="fr-CH" sz="1600" dirty="0"/>
              <a:t> </a:t>
            </a:r>
            <a:r>
              <a:rPr lang="fr-CH" sz="1600" dirty="0" err="1"/>
              <a:t>ist</a:t>
            </a:r>
            <a:endParaRPr lang="fr-CH" sz="1600" dirty="0"/>
          </a:p>
          <a:p>
            <a:pPr marL="1028700" lvl="1">
              <a:lnSpc>
                <a:spcPct val="150000"/>
              </a:lnSpc>
              <a:buClr>
                <a:srgbClr val="FF6AD8"/>
              </a:buClr>
              <a:buFont typeface="Arial" panose="020B0604020202020204" pitchFamily="34" charset="0"/>
              <a:buChar char="•"/>
            </a:pPr>
            <a:r>
              <a:rPr lang="fr-CH" sz="1600" dirty="0"/>
              <a:t>Tag </a:t>
            </a:r>
            <a:r>
              <a:rPr lang="fr-CH" sz="1600" dirty="0" err="1"/>
              <a:t>und</a:t>
            </a:r>
            <a:r>
              <a:rPr lang="fr-CH" sz="1600" dirty="0"/>
              <a:t> </a:t>
            </a:r>
            <a:r>
              <a:rPr lang="fr-CH" sz="1600" dirty="0" err="1"/>
              <a:t>Nacht</a:t>
            </a:r>
            <a:endParaRPr lang="fr-CH" sz="1600" dirty="0"/>
          </a:p>
        </p:txBody>
      </p:sp>
    </p:spTree>
    <p:extLst>
      <p:ext uri="{BB962C8B-B14F-4D97-AF65-F5344CB8AC3E}">
        <p14:creationId xmlns:p14="http://schemas.microsoft.com/office/powerpoint/2010/main" val="408577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5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637" y="199986"/>
            <a:ext cx="8229600" cy="707886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000" b="1" dirty="0">
                <a:solidFill>
                  <a:srgbClr val="7F7F7F"/>
                </a:solidFill>
              </a:rPr>
              <a:t>ZGB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642FA9C-590F-6F4E-8A48-8695764792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58612"/>
            <a:ext cx="4510437" cy="4510437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98563" y="1711717"/>
            <a:ext cx="5005953" cy="3204225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r>
              <a:rPr lang="fr-FR" sz="1800" b="1" dirty="0"/>
              <a:t>Art. 426</a:t>
            </a:r>
          </a:p>
          <a:p>
            <a:r>
              <a:rPr lang="fr-FR" sz="1200" dirty="0"/>
              <a:t>1 </a:t>
            </a:r>
            <a:r>
              <a:rPr lang="fr-FR" sz="1200" dirty="0" err="1"/>
              <a:t>Eine</a:t>
            </a:r>
            <a:r>
              <a:rPr lang="fr-FR" sz="1200" dirty="0"/>
              <a:t> Person, die an </a:t>
            </a:r>
            <a:r>
              <a:rPr lang="fr-FR" sz="1200" dirty="0" err="1"/>
              <a:t>einer</a:t>
            </a:r>
            <a:r>
              <a:rPr lang="fr-FR" sz="1200" dirty="0"/>
              <a:t> </a:t>
            </a:r>
            <a:r>
              <a:rPr lang="fr-FR" sz="1200" dirty="0" err="1"/>
              <a:t>psychischen</a:t>
            </a:r>
            <a:r>
              <a:rPr lang="fr-FR" sz="1200" dirty="0"/>
              <a:t> </a:t>
            </a:r>
            <a:r>
              <a:rPr lang="fr-FR" sz="1200" dirty="0" err="1"/>
              <a:t>Störung</a:t>
            </a:r>
            <a:r>
              <a:rPr lang="fr-FR" sz="1200" dirty="0"/>
              <a:t> </a:t>
            </a:r>
            <a:r>
              <a:rPr lang="fr-FR" sz="1200" dirty="0" err="1"/>
              <a:t>oder</a:t>
            </a:r>
            <a:r>
              <a:rPr lang="fr-FR" sz="1200" dirty="0"/>
              <a:t> an </a:t>
            </a:r>
            <a:r>
              <a:rPr lang="fr-FR" sz="1200" dirty="0" err="1"/>
              <a:t>geistiger</a:t>
            </a:r>
            <a:r>
              <a:rPr lang="fr-FR" sz="1200" dirty="0"/>
              <a:t> </a:t>
            </a:r>
            <a:r>
              <a:rPr lang="fr-FR" sz="1200" dirty="0" err="1"/>
              <a:t>Behinderung</a:t>
            </a:r>
            <a:r>
              <a:rPr lang="fr-FR" sz="1200" dirty="0"/>
              <a:t> </a:t>
            </a:r>
            <a:r>
              <a:rPr lang="fr-FR" sz="1200" dirty="0" err="1"/>
              <a:t>leidet</a:t>
            </a:r>
            <a:r>
              <a:rPr lang="fr-FR" sz="1200" dirty="0"/>
              <a:t> </a:t>
            </a:r>
            <a:r>
              <a:rPr lang="fr-FR" sz="1200" dirty="0" err="1"/>
              <a:t>oder</a:t>
            </a:r>
            <a:r>
              <a:rPr lang="fr-FR" sz="1200" dirty="0"/>
              <a:t> </a:t>
            </a:r>
            <a:r>
              <a:rPr lang="fr-FR" sz="1200" dirty="0" err="1"/>
              <a:t>schwer</a:t>
            </a:r>
            <a:r>
              <a:rPr lang="fr-FR" sz="1200" dirty="0"/>
              <a:t> </a:t>
            </a:r>
            <a:r>
              <a:rPr lang="fr-FR" sz="1200" dirty="0" err="1"/>
              <a:t>verwahrlost</a:t>
            </a:r>
            <a:r>
              <a:rPr lang="fr-FR" sz="1200" dirty="0"/>
              <a:t> </a:t>
            </a:r>
            <a:r>
              <a:rPr lang="fr-FR" sz="1200" dirty="0" err="1"/>
              <a:t>ist</a:t>
            </a:r>
            <a:r>
              <a:rPr lang="fr-FR" sz="1200" dirty="0"/>
              <a:t>, </a:t>
            </a:r>
            <a:r>
              <a:rPr lang="fr-FR" sz="1200" dirty="0" err="1"/>
              <a:t>darf</a:t>
            </a:r>
            <a:r>
              <a:rPr lang="fr-FR" sz="1200" dirty="0"/>
              <a:t> in </a:t>
            </a:r>
            <a:r>
              <a:rPr lang="fr-FR" sz="1200" dirty="0" err="1"/>
              <a:t>einer</a:t>
            </a:r>
            <a:r>
              <a:rPr lang="fr-FR" sz="1200" dirty="0"/>
              <a:t> </a:t>
            </a:r>
            <a:r>
              <a:rPr lang="fr-FR" sz="1200" dirty="0" err="1"/>
              <a:t>geeigneten</a:t>
            </a:r>
            <a:r>
              <a:rPr lang="fr-FR" sz="1200" dirty="0"/>
              <a:t> </a:t>
            </a:r>
            <a:r>
              <a:rPr lang="fr-FR" sz="1200" dirty="0" err="1"/>
              <a:t>Einrichtung</a:t>
            </a:r>
            <a:r>
              <a:rPr lang="fr-FR" sz="1200" dirty="0"/>
              <a:t> </a:t>
            </a:r>
            <a:r>
              <a:rPr lang="fr-FR" sz="1200" dirty="0" err="1"/>
              <a:t>untergebracht</a:t>
            </a:r>
            <a:r>
              <a:rPr lang="fr-FR" sz="1200" dirty="0"/>
              <a:t> </a:t>
            </a:r>
            <a:r>
              <a:rPr lang="fr-FR" sz="1200" dirty="0" err="1"/>
              <a:t>werden</a:t>
            </a:r>
            <a:r>
              <a:rPr lang="fr-FR" sz="1200" dirty="0"/>
              <a:t>, </a:t>
            </a:r>
          </a:p>
          <a:p>
            <a:r>
              <a:rPr lang="fr-FR" sz="3200" b="1" dirty="0" err="1"/>
              <a:t>wenn</a:t>
            </a:r>
            <a:r>
              <a:rPr lang="fr-FR" sz="3200" b="1" dirty="0"/>
              <a:t> die </a:t>
            </a:r>
            <a:r>
              <a:rPr lang="fr-FR" sz="3200" b="1" dirty="0" err="1"/>
              <a:t>nötige</a:t>
            </a:r>
            <a:r>
              <a:rPr lang="fr-FR" sz="3200" b="1" dirty="0"/>
              <a:t> </a:t>
            </a:r>
            <a:r>
              <a:rPr lang="fr-FR" sz="3200" b="1" dirty="0" err="1"/>
              <a:t>Behandlung</a:t>
            </a:r>
            <a:r>
              <a:rPr lang="fr-FR" sz="3200" b="1" dirty="0"/>
              <a:t> </a:t>
            </a:r>
            <a:r>
              <a:rPr lang="fr-FR" sz="3200" b="1" dirty="0" err="1"/>
              <a:t>oder</a:t>
            </a:r>
            <a:r>
              <a:rPr lang="fr-FR" sz="3200" b="1" dirty="0"/>
              <a:t> </a:t>
            </a:r>
            <a:r>
              <a:rPr lang="fr-FR" sz="3200" b="1" dirty="0" err="1"/>
              <a:t>Betreuung</a:t>
            </a:r>
            <a:r>
              <a:rPr lang="fr-FR" sz="3200" b="1" dirty="0"/>
              <a:t> </a:t>
            </a:r>
            <a:r>
              <a:rPr lang="fr-FR" sz="3200" b="1" dirty="0" err="1"/>
              <a:t>nicht</a:t>
            </a:r>
            <a:r>
              <a:rPr lang="fr-FR" sz="3200" b="1" dirty="0"/>
              <a:t> </a:t>
            </a:r>
            <a:r>
              <a:rPr lang="fr-FR" sz="3200" b="1" dirty="0" err="1"/>
              <a:t>anders</a:t>
            </a:r>
            <a:r>
              <a:rPr lang="fr-FR" sz="3200" b="1" dirty="0"/>
              <a:t> </a:t>
            </a:r>
            <a:r>
              <a:rPr lang="fr-FR" sz="3200" b="1" dirty="0" err="1"/>
              <a:t>erfolgen</a:t>
            </a:r>
            <a:r>
              <a:rPr lang="fr-FR" sz="3200" b="1" dirty="0"/>
              <a:t> </a:t>
            </a:r>
            <a:r>
              <a:rPr lang="fr-FR" sz="3200" b="1" dirty="0" err="1"/>
              <a:t>kann</a:t>
            </a:r>
            <a:endParaRPr lang="fr-FR" sz="1800" dirty="0"/>
          </a:p>
          <a:p>
            <a:endParaRPr lang="fr-FR" sz="1800" dirty="0"/>
          </a:p>
          <a:p>
            <a:endParaRPr lang="fr-FR" sz="1800" dirty="0"/>
          </a:p>
          <a:p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1998999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90853" y="274638"/>
            <a:ext cx="2762295" cy="769441"/>
          </a:xfrm>
          <a:noFill/>
          <a:ln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400" b="1" dirty="0">
                <a:solidFill>
                  <a:srgbClr val="7F7F7F"/>
                </a:solidFill>
              </a:rPr>
              <a:t>Dispositif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711444" y="1481464"/>
            <a:ext cx="5934634" cy="3530959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fr-CH" sz="1800" dirty="0"/>
              <a:t>« …</a:t>
            </a:r>
            <a:r>
              <a:rPr lang="fr-CH" sz="1800" dirty="0" err="1"/>
              <a:t>heterogenes</a:t>
            </a:r>
            <a:r>
              <a:rPr lang="fr-CH" sz="1800" dirty="0"/>
              <a:t> Ensemble, </a:t>
            </a:r>
            <a:r>
              <a:rPr lang="fr-CH" sz="1800" dirty="0" err="1"/>
              <a:t>das</a:t>
            </a:r>
            <a:r>
              <a:rPr lang="fr-CH" sz="1800" dirty="0"/>
              <a:t> </a:t>
            </a:r>
            <a:r>
              <a:rPr lang="fr-CH" sz="1800" dirty="0" err="1"/>
              <a:t>Diskurse</a:t>
            </a:r>
            <a:r>
              <a:rPr lang="fr-CH" sz="1800" dirty="0"/>
              <a:t>, </a:t>
            </a:r>
            <a:r>
              <a:rPr lang="fr-CH" sz="1800" dirty="0" err="1"/>
              <a:t>Institutionen</a:t>
            </a:r>
            <a:r>
              <a:rPr lang="fr-CH" sz="1800" dirty="0"/>
              <a:t>, </a:t>
            </a:r>
            <a:r>
              <a:rPr lang="fr-CH" sz="1800" dirty="0" err="1"/>
              <a:t>architekturale</a:t>
            </a:r>
            <a:r>
              <a:rPr lang="fr-CH" sz="1800" dirty="0"/>
              <a:t> </a:t>
            </a:r>
            <a:r>
              <a:rPr lang="fr-CH" sz="1800" dirty="0" err="1"/>
              <a:t>Einrichtungen</a:t>
            </a:r>
            <a:r>
              <a:rPr lang="fr-CH" sz="1800" dirty="0"/>
              <a:t>, </a:t>
            </a:r>
            <a:r>
              <a:rPr lang="fr-CH" sz="1800" dirty="0" err="1"/>
              <a:t>reglementierende</a:t>
            </a:r>
            <a:r>
              <a:rPr lang="fr-CH" sz="1800" dirty="0"/>
              <a:t> </a:t>
            </a:r>
            <a:r>
              <a:rPr lang="fr-CH" sz="1800" dirty="0" err="1"/>
              <a:t>Entscheidungen</a:t>
            </a:r>
            <a:r>
              <a:rPr lang="fr-CH" sz="1800" dirty="0"/>
              <a:t>, </a:t>
            </a:r>
            <a:r>
              <a:rPr lang="fr-CH" sz="1800" dirty="0" err="1"/>
              <a:t>Gesetze</a:t>
            </a:r>
            <a:r>
              <a:rPr lang="fr-CH" sz="1800" dirty="0"/>
              <a:t>, administrative </a:t>
            </a:r>
            <a:r>
              <a:rPr lang="fr-CH" sz="1800" dirty="0" err="1"/>
              <a:t>Maßnahmen</a:t>
            </a:r>
            <a:r>
              <a:rPr lang="fr-CH" sz="1800" dirty="0"/>
              <a:t>, </a:t>
            </a:r>
            <a:r>
              <a:rPr lang="fr-CH" sz="1800" dirty="0" err="1"/>
              <a:t>wissenschaftliche</a:t>
            </a:r>
            <a:r>
              <a:rPr lang="fr-CH" sz="1800" dirty="0"/>
              <a:t> </a:t>
            </a:r>
            <a:r>
              <a:rPr lang="fr-CH" sz="1800" dirty="0" err="1"/>
              <a:t>Aussagen</a:t>
            </a:r>
            <a:r>
              <a:rPr lang="fr-CH" sz="1800" dirty="0"/>
              <a:t>, </a:t>
            </a:r>
            <a:r>
              <a:rPr lang="fr-CH" sz="1800" dirty="0" err="1"/>
              <a:t>philosophische</a:t>
            </a:r>
            <a:r>
              <a:rPr lang="fr-CH" sz="1800" dirty="0"/>
              <a:t>, </a:t>
            </a:r>
            <a:r>
              <a:rPr lang="fr-CH" sz="1800" dirty="0" err="1"/>
              <a:t>moralische</a:t>
            </a:r>
            <a:r>
              <a:rPr lang="fr-CH" sz="1800" dirty="0"/>
              <a:t> </a:t>
            </a:r>
            <a:r>
              <a:rPr lang="fr-CH" sz="1800" dirty="0" err="1"/>
              <a:t>oder</a:t>
            </a:r>
            <a:r>
              <a:rPr lang="fr-CH" sz="1800" dirty="0"/>
              <a:t> </a:t>
            </a:r>
            <a:r>
              <a:rPr lang="fr-CH" sz="1800" dirty="0" err="1"/>
              <a:t>philanthropische</a:t>
            </a:r>
            <a:r>
              <a:rPr lang="fr-CH" sz="1800" dirty="0"/>
              <a:t> </a:t>
            </a:r>
            <a:r>
              <a:rPr lang="fr-CH" sz="1800" dirty="0" err="1"/>
              <a:t>Lehrsätze</a:t>
            </a:r>
            <a:r>
              <a:rPr lang="fr-CH" sz="1800" dirty="0"/>
              <a:t>, </a:t>
            </a:r>
            <a:r>
              <a:rPr lang="fr-CH" sz="1800" dirty="0" err="1"/>
              <a:t>kurz</a:t>
            </a:r>
            <a:r>
              <a:rPr lang="fr-CH" sz="1800" dirty="0"/>
              <a:t>: </a:t>
            </a:r>
            <a:r>
              <a:rPr lang="fr-CH" sz="1800" dirty="0" err="1"/>
              <a:t>Gesagtes</a:t>
            </a:r>
            <a:r>
              <a:rPr lang="fr-CH" sz="1800" dirty="0"/>
              <a:t> </a:t>
            </a:r>
            <a:r>
              <a:rPr lang="fr-CH" sz="1800" dirty="0" err="1"/>
              <a:t>ebenso</a:t>
            </a:r>
            <a:r>
              <a:rPr lang="fr-CH" sz="1800" dirty="0"/>
              <a:t> </a:t>
            </a:r>
            <a:r>
              <a:rPr lang="fr-CH" sz="1800" dirty="0" err="1"/>
              <a:t>wohl</a:t>
            </a:r>
            <a:r>
              <a:rPr lang="fr-CH" sz="1800" dirty="0"/>
              <a:t> </a:t>
            </a:r>
            <a:r>
              <a:rPr lang="fr-CH" sz="1800" dirty="0" err="1"/>
              <a:t>wie</a:t>
            </a:r>
            <a:r>
              <a:rPr lang="fr-CH" sz="1800" dirty="0"/>
              <a:t> </a:t>
            </a:r>
            <a:r>
              <a:rPr lang="fr-CH" sz="1800" dirty="0" err="1"/>
              <a:t>Ungesagtes</a:t>
            </a:r>
            <a:r>
              <a:rPr lang="fr-CH" sz="1800" dirty="0"/>
              <a:t> </a:t>
            </a:r>
            <a:r>
              <a:rPr lang="fr-CH" sz="1800" dirty="0" err="1"/>
              <a:t>umfasst</a:t>
            </a:r>
            <a:r>
              <a:rPr lang="fr-CH" sz="1800" dirty="0"/>
              <a:t>… </a:t>
            </a:r>
            <a:r>
              <a:rPr lang="fr-CH" sz="1800" dirty="0" err="1"/>
              <a:t>Das</a:t>
            </a:r>
            <a:r>
              <a:rPr lang="fr-CH" sz="1800" dirty="0"/>
              <a:t> </a:t>
            </a:r>
            <a:r>
              <a:rPr lang="fr-CH" sz="1800" dirty="0" err="1"/>
              <a:t>Dispositiv</a:t>
            </a:r>
            <a:r>
              <a:rPr lang="fr-CH" sz="1800" dirty="0"/>
              <a:t> </a:t>
            </a:r>
            <a:r>
              <a:rPr lang="fr-CH" sz="1800" dirty="0" err="1"/>
              <a:t>selbst</a:t>
            </a:r>
            <a:r>
              <a:rPr lang="fr-CH" sz="1800" dirty="0"/>
              <a:t> </a:t>
            </a:r>
            <a:r>
              <a:rPr lang="fr-CH" sz="1800" dirty="0" err="1"/>
              <a:t>ist</a:t>
            </a:r>
            <a:r>
              <a:rPr lang="fr-CH" sz="1800" dirty="0"/>
              <a:t> </a:t>
            </a:r>
            <a:r>
              <a:rPr lang="fr-CH" sz="1800" dirty="0" err="1"/>
              <a:t>das</a:t>
            </a:r>
            <a:r>
              <a:rPr lang="fr-CH" sz="1800" dirty="0"/>
              <a:t> </a:t>
            </a:r>
            <a:r>
              <a:rPr lang="fr-CH" sz="1800" dirty="0" err="1"/>
              <a:t>Netz</a:t>
            </a:r>
            <a:r>
              <a:rPr lang="fr-CH" sz="1800" dirty="0"/>
              <a:t>, </a:t>
            </a:r>
            <a:r>
              <a:rPr lang="fr-CH" sz="1800" dirty="0" err="1"/>
              <a:t>das</a:t>
            </a:r>
            <a:r>
              <a:rPr lang="fr-CH" sz="1800" dirty="0"/>
              <a:t> </a:t>
            </a:r>
            <a:r>
              <a:rPr lang="fr-CH" sz="1800" dirty="0" err="1"/>
              <a:t>zwischen</a:t>
            </a:r>
            <a:r>
              <a:rPr lang="fr-CH" sz="1800" dirty="0"/>
              <a:t> </a:t>
            </a:r>
            <a:r>
              <a:rPr lang="fr-CH" sz="1800" dirty="0" err="1"/>
              <a:t>diesen</a:t>
            </a:r>
            <a:r>
              <a:rPr lang="fr-CH" sz="1800" dirty="0"/>
              <a:t> </a:t>
            </a:r>
            <a:r>
              <a:rPr lang="fr-CH" sz="1800" dirty="0" err="1"/>
              <a:t>Elementen</a:t>
            </a:r>
            <a:r>
              <a:rPr lang="fr-CH" sz="1800" dirty="0"/>
              <a:t> </a:t>
            </a:r>
            <a:r>
              <a:rPr lang="fr-CH" sz="1800" dirty="0" err="1"/>
              <a:t>geknüpft</a:t>
            </a:r>
            <a:r>
              <a:rPr lang="fr-CH" sz="1800" dirty="0"/>
              <a:t> </a:t>
            </a:r>
            <a:r>
              <a:rPr lang="fr-CH" sz="1800" dirty="0" err="1"/>
              <a:t>werden</a:t>
            </a:r>
            <a:r>
              <a:rPr lang="fr-CH" sz="1800" dirty="0"/>
              <a:t> </a:t>
            </a:r>
            <a:r>
              <a:rPr lang="fr-CH" sz="1800" dirty="0" err="1"/>
              <a:t>kann</a:t>
            </a:r>
            <a:r>
              <a:rPr lang="fr-CH" sz="1800" dirty="0"/>
              <a:t> »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AE0BF33-557A-D141-A13A-53CD5ABA1285}"/>
              </a:ext>
            </a:extLst>
          </p:cNvPr>
          <p:cNvSpPr txBox="1"/>
          <p:nvPr/>
        </p:nvSpPr>
        <p:spPr>
          <a:xfrm>
            <a:off x="794450" y="5139080"/>
            <a:ext cx="986807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Michel Foucault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9614734-556E-E242-9B60-BE65A8D114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15156"/>
            <a:ext cx="2575709" cy="366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758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/>
          <p:cNvSpPr>
            <a:spLocks noGrp="1" noChangeArrowheads="1"/>
          </p:cNvSpPr>
          <p:nvPr>
            <p:ph type="title"/>
          </p:nvPr>
        </p:nvSpPr>
        <p:spPr>
          <a:xfrm>
            <a:off x="1814678" y="274638"/>
            <a:ext cx="5514651" cy="707886"/>
          </a:xfrm>
          <a:noFill/>
          <a:ln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000" b="1" dirty="0" err="1">
                <a:solidFill>
                  <a:srgbClr val="7F7F7F"/>
                </a:solidFill>
              </a:rPr>
              <a:t>Diskursive</a:t>
            </a:r>
            <a:r>
              <a:rPr lang="fr-CH" sz="4000" b="1" dirty="0">
                <a:solidFill>
                  <a:srgbClr val="7F7F7F"/>
                </a:solidFill>
              </a:rPr>
              <a:t>  </a:t>
            </a:r>
            <a:r>
              <a:rPr lang="fr-CH" sz="4000" b="1" dirty="0" err="1">
                <a:solidFill>
                  <a:srgbClr val="7F7F7F"/>
                </a:solidFill>
              </a:rPr>
              <a:t>Schichten</a:t>
            </a:r>
            <a:endParaRPr lang="fr-CH" sz="4000" b="1" dirty="0">
              <a:solidFill>
                <a:srgbClr val="7F7F7F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9AEA4DF-E004-2048-B690-99F90E847A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7359" y="1469571"/>
            <a:ext cx="6509288" cy="371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204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feld 18">
            <a:extLst>
              <a:ext uri="{FF2B5EF4-FFF2-40B4-BE49-F238E27FC236}">
                <a16:creationId xmlns:a16="http://schemas.microsoft.com/office/drawing/2014/main" id="{E17B819D-71DB-6E46-BC1D-1FC7ED53D35C}"/>
              </a:ext>
            </a:extLst>
          </p:cNvPr>
          <p:cNvSpPr txBox="1"/>
          <p:nvPr/>
        </p:nvSpPr>
        <p:spPr>
          <a:xfrm>
            <a:off x="2618415" y="129917"/>
            <a:ext cx="4644859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fr-FR" sz="3200" b="1" dirty="0">
                <a:solidFill>
                  <a:schemeClr val="bg1">
                    <a:lumMod val="50000"/>
                  </a:schemeClr>
                </a:solidFill>
              </a:rPr>
              <a:t>3 </a:t>
            </a:r>
            <a:r>
              <a:rPr lang="fr-FR" sz="3200" b="1" dirty="0" err="1">
                <a:solidFill>
                  <a:schemeClr val="bg1">
                    <a:lumMod val="50000"/>
                  </a:schemeClr>
                </a:solidFill>
              </a:rPr>
              <a:t>medizinische</a:t>
            </a:r>
            <a:r>
              <a:rPr lang="fr-FR" sz="32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3200" b="1" dirty="0" err="1">
                <a:solidFill>
                  <a:schemeClr val="bg1">
                    <a:lumMod val="50000"/>
                  </a:schemeClr>
                </a:solidFill>
              </a:rPr>
              <a:t>Modelle</a:t>
            </a:r>
            <a:endParaRPr lang="fr-FR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F93203E3-A269-FE4E-A05A-0FDDA3E42B46}"/>
              </a:ext>
            </a:extLst>
          </p:cNvPr>
          <p:cNvGrpSpPr/>
          <p:nvPr/>
        </p:nvGrpSpPr>
        <p:grpSpPr>
          <a:xfrm>
            <a:off x="956007" y="1179345"/>
            <a:ext cx="1693332" cy="1639329"/>
            <a:chOff x="956007" y="1179345"/>
            <a:chExt cx="1693332" cy="1639329"/>
          </a:xfrm>
        </p:grpSpPr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5267C260-B33B-A642-B696-7AF409EF47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6007" y="1548675"/>
              <a:ext cx="1693332" cy="1269999"/>
            </a:xfrm>
            <a:prstGeom prst="roundRect">
              <a:avLst/>
            </a:prstGeom>
          </p:spPr>
        </p:pic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95F1CB10-52E7-DA40-8F00-53BDBA0423C8}"/>
                </a:ext>
              </a:extLst>
            </p:cNvPr>
            <p:cNvSpPr txBox="1"/>
            <p:nvPr/>
          </p:nvSpPr>
          <p:spPr>
            <a:xfrm>
              <a:off x="980655" y="1179345"/>
              <a:ext cx="1644039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1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Lepra-Kolonie</a:t>
              </a:r>
              <a:endParaRPr kumimoji="0" lang="fr-FR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Textfeld 21">
            <a:extLst>
              <a:ext uri="{FF2B5EF4-FFF2-40B4-BE49-F238E27FC236}">
                <a16:creationId xmlns:a16="http://schemas.microsoft.com/office/drawing/2014/main" id="{4EF5DBF8-894D-7C45-8011-9E104F5640D9}"/>
              </a:ext>
            </a:extLst>
          </p:cNvPr>
          <p:cNvSpPr txBox="1"/>
          <p:nvPr/>
        </p:nvSpPr>
        <p:spPr>
          <a:xfrm>
            <a:off x="920540" y="2940601"/>
            <a:ext cx="1764263" cy="1384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fr-FR" sz="1400" dirty="0" err="1">
                <a:solidFill>
                  <a:srgbClr val="000000"/>
                </a:solidFill>
              </a:rPr>
              <a:t>Ausserhalb</a:t>
            </a:r>
            <a:r>
              <a:rPr lang="fr-FR" sz="1400" dirty="0">
                <a:solidFill>
                  <a:srgbClr val="000000"/>
                </a:solidFill>
              </a:rPr>
              <a:t> der </a:t>
            </a:r>
            <a:r>
              <a:rPr lang="fr-FR" sz="1400" dirty="0" err="1">
                <a:solidFill>
                  <a:srgbClr val="000000"/>
                </a:solidFill>
              </a:rPr>
              <a:t>Stadt</a:t>
            </a:r>
            <a:endParaRPr lang="fr-FR" sz="1400" dirty="0">
              <a:solidFill>
                <a:srgbClr val="000000"/>
              </a:solidFill>
            </a:endParaRPr>
          </a:p>
          <a:p>
            <a:pPr algn="ctr" rtl="0" latinLnBrk="1" hangingPunct="0"/>
            <a:endParaRPr kumimoji="0" lang="fr-FR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algn="ctr" rtl="0" latinLnBrk="1" hangingPunct="0"/>
            <a:r>
              <a:rPr lang="fr-FR" sz="1400" dirty="0" err="1">
                <a:solidFill>
                  <a:srgbClr val="000000"/>
                </a:solidFill>
              </a:rPr>
              <a:t>Endgültige</a:t>
            </a:r>
            <a:r>
              <a:rPr lang="fr-FR" sz="1400" dirty="0">
                <a:solidFill>
                  <a:srgbClr val="000000"/>
                </a:solidFill>
              </a:rPr>
              <a:t> </a:t>
            </a:r>
            <a:r>
              <a:rPr lang="fr-FR" sz="1400" dirty="0" err="1">
                <a:solidFill>
                  <a:srgbClr val="000000"/>
                </a:solidFill>
              </a:rPr>
              <a:t>Trennung</a:t>
            </a:r>
            <a:endParaRPr lang="fr-FR" sz="1400" dirty="0">
              <a:solidFill>
                <a:srgbClr val="000000"/>
              </a:solidFill>
            </a:endParaRPr>
          </a:p>
          <a:p>
            <a:pPr algn="ctr" rtl="0" latinLnBrk="1" hangingPunct="0"/>
            <a:r>
              <a:rPr lang="fr-FR" sz="1400" dirty="0" err="1">
                <a:solidFill>
                  <a:srgbClr val="000000"/>
                </a:solidFill>
              </a:rPr>
              <a:t>Infizierte</a:t>
            </a:r>
            <a:r>
              <a:rPr lang="fr-FR" sz="1400" dirty="0">
                <a:solidFill>
                  <a:srgbClr val="000000"/>
                </a:solidFill>
              </a:rPr>
              <a:t> </a:t>
            </a:r>
            <a:r>
              <a:rPr lang="fr-FR" sz="1400" dirty="0" err="1">
                <a:solidFill>
                  <a:srgbClr val="000000"/>
                </a:solidFill>
              </a:rPr>
              <a:t>und</a:t>
            </a:r>
            <a:r>
              <a:rPr lang="fr-FR" sz="1400" dirty="0">
                <a:solidFill>
                  <a:srgbClr val="000000"/>
                </a:solidFill>
              </a:rPr>
              <a:t> Bürger</a:t>
            </a:r>
          </a:p>
          <a:p>
            <a:pPr algn="ctr" rtl="0" latinLnBrk="1" hangingPunct="0"/>
            <a:r>
              <a:rPr lang="fr-FR" sz="1400" i="1" dirty="0" err="1">
                <a:solidFill>
                  <a:srgbClr val="000000"/>
                </a:solidFill>
              </a:rPr>
              <a:t>Unheilbar</a:t>
            </a:r>
            <a:r>
              <a:rPr lang="fr-FR" sz="1400" dirty="0">
                <a:solidFill>
                  <a:srgbClr val="000000"/>
                </a:solidFill>
              </a:rPr>
              <a:t> </a:t>
            </a:r>
            <a:r>
              <a:rPr lang="fr-FR" sz="1400" dirty="0" err="1">
                <a:solidFill>
                  <a:srgbClr val="000000"/>
                </a:solidFill>
              </a:rPr>
              <a:t>Kranke</a:t>
            </a:r>
            <a:endParaRPr lang="fr-FR" sz="1400" dirty="0">
              <a:solidFill>
                <a:srgbClr val="000000"/>
              </a:solidFill>
            </a:endParaRPr>
          </a:p>
          <a:p>
            <a:pPr algn="ctr" rtl="0" latinLnBrk="1" hangingPunct="0"/>
            <a:endParaRPr kumimoji="0" lang="fr-FR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C8FF69B1-2D01-B14D-B7FE-5B32C6B612F0}"/>
              </a:ext>
            </a:extLst>
          </p:cNvPr>
          <p:cNvSpPr txBox="1"/>
          <p:nvPr/>
        </p:nvSpPr>
        <p:spPr>
          <a:xfrm>
            <a:off x="938973" y="5000178"/>
            <a:ext cx="1727395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fr-FR" sz="1400" dirty="0" err="1">
                <a:solidFill>
                  <a:srgbClr val="000000"/>
                </a:solidFill>
              </a:rPr>
              <a:t>Psychiatrisches</a:t>
            </a:r>
            <a:r>
              <a:rPr lang="fr-FR" sz="1400" dirty="0">
                <a:solidFill>
                  <a:srgbClr val="000000"/>
                </a:solidFill>
              </a:rPr>
              <a:t> </a:t>
            </a:r>
            <a:r>
              <a:rPr lang="fr-FR" sz="1400" dirty="0" err="1">
                <a:solidFill>
                  <a:srgbClr val="000000"/>
                </a:solidFill>
              </a:rPr>
              <a:t>Asyl</a:t>
            </a:r>
            <a:endParaRPr kumimoji="0" lang="fr-FR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" name="Gerade Verbindung 28">
            <a:extLst>
              <a:ext uri="{FF2B5EF4-FFF2-40B4-BE49-F238E27FC236}">
                <a16:creationId xmlns:a16="http://schemas.microsoft.com/office/drawing/2014/main" id="{80EAD73A-7DB3-984B-882E-2A6CB65A66EE}"/>
              </a:ext>
            </a:extLst>
          </p:cNvPr>
          <p:cNvCxnSpPr>
            <a:stCxn id="22" idx="2"/>
            <a:endCxn id="23" idx="0"/>
          </p:cNvCxnSpPr>
          <p:nvPr/>
        </p:nvCxnSpPr>
        <p:spPr>
          <a:xfrm flipH="1">
            <a:off x="1802671" y="4325594"/>
            <a:ext cx="1" cy="674584"/>
          </a:xfrm>
          <a:prstGeom prst="line">
            <a:avLst/>
          </a:prstGeom>
          <a:noFill/>
          <a:ln w="25400" cap="flat">
            <a:solidFill>
              <a:schemeClr val="bg1">
                <a:lumMod val="50000"/>
              </a:schemeClr>
            </a:solidFill>
            <a:prstDash val="solid"/>
            <a:bevel/>
            <a:tailEnd type="stealth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13D1EA15-CCBD-B54F-8A63-5375078DD5B3}"/>
              </a:ext>
            </a:extLst>
          </p:cNvPr>
          <p:cNvGrpSpPr/>
          <p:nvPr/>
        </p:nvGrpSpPr>
        <p:grpSpPr>
          <a:xfrm>
            <a:off x="3821197" y="1191741"/>
            <a:ext cx="1693333" cy="1626933"/>
            <a:chOff x="3821197" y="1191741"/>
            <a:chExt cx="1693333" cy="1626933"/>
          </a:xfrm>
        </p:grpSpPr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CB166B1D-522D-4C48-9877-53B4D54FA9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21197" y="1548675"/>
              <a:ext cx="1693333" cy="1269999"/>
            </a:xfrm>
            <a:prstGeom prst="roundRect">
              <a:avLst/>
            </a:prstGeom>
          </p:spPr>
        </p:pic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8434F152-302E-9A4A-8BB1-DB13F05E22D0}"/>
                </a:ext>
              </a:extLst>
            </p:cNvPr>
            <p:cNvSpPr txBox="1"/>
            <p:nvPr/>
          </p:nvSpPr>
          <p:spPr>
            <a:xfrm>
              <a:off x="3986909" y="1191741"/>
              <a:ext cx="1361909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Sanatorium</a:t>
              </a:r>
            </a:p>
          </p:txBody>
        </p:sp>
      </p:grpSp>
      <p:sp>
        <p:nvSpPr>
          <p:cNvPr id="32" name="Textfeld 31">
            <a:extLst>
              <a:ext uri="{FF2B5EF4-FFF2-40B4-BE49-F238E27FC236}">
                <a16:creationId xmlns:a16="http://schemas.microsoft.com/office/drawing/2014/main" id="{8110B97E-08E8-1647-88C6-7A95CD510863}"/>
              </a:ext>
            </a:extLst>
          </p:cNvPr>
          <p:cNvSpPr txBox="1"/>
          <p:nvPr/>
        </p:nvSpPr>
        <p:spPr>
          <a:xfrm>
            <a:off x="3518401" y="2940601"/>
            <a:ext cx="2298925" cy="1384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fr-FR" sz="1400" dirty="0">
                <a:solidFill>
                  <a:srgbClr val="000000"/>
                </a:solidFill>
              </a:rPr>
              <a:t>Isolation </a:t>
            </a:r>
            <a:r>
              <a:rPr lang="fr-FR" sz="1400" dirty="0" err="1">
                <a:solidFill>
                  <a:srgbClr val="000000"/>
                </a:solidFill>
              </a:rPr>
              <a:t>von</a:t>
            </a:r>
            <a:r>
              <a:rPr lang="fr-FR" sz="1400" dirty="0">
                <a:solidFill>
                  <a:srgbClr val="000000"/>
                </a:solidFill>
              </a:rPr>
              <a:t> den </a:t>
            </a:r>
            <a:r>
              <a:rPr lang="fr-FR" sz="1400" dirty="0" err="1">
                <a:solidFill>
                  <a:srgbClr val="000000"/>
                </a:solidFill>
              </a:rPr>
              <a:t>Miasmen</a:t>
            </a:r>
            <a:r>
              <a:rPr lang="fr-FR" sz="1400" dirty="0">
                <a:solidFill>
                  <a:srgbClr val="000000"/>
                </a:solidFill>
              </a:rPr>
              <a:t> der </a:t>
            </a:r>
            <a:r>
              <a:rPr lang="fr-FR" sz="1400" dirty="0" err="1">
                <a:solidFill>
                  <a:srgbClr val="000000"/>
                </a:solidFill>
              </a:rPr>
              <a:t>Stadt</a:t>
            </a:r>
            <a:endParaRPr lang="fr-FR" sz="1400" dirty="0">
              <a:solidFill>
                <a:srgbClr val="000000"/>
              </a:solidFill>
            </a:endParaRPr>
          </a:p>
          <a:p>
            <a:pPr algn="ctr" rtl="0" latinLnBrk="1" hangingPunct="0"/>
            <a:endParaRPr lang="fr-FR" sz="1400" dirty="0">
              <a:solidFill>
                <a:srgbClr val="000000"/>
              </a:solidFill>
            </a:endParaRPr>
          </a:p>
          <a:p>
            <a:pPr algn="ctr" rtl="0" latinLnBrk="1" hangingPunct="0"/>
            <a:r>
              <a:rPr lang="fr-FR" sz="1400" dirty="0">
                <a:solidFill>
                  <a:srgbClr val="000000"/>
                </a:solidFill>
              </a:rPr>
              <a:t>Bis </a:t>
            </a:r>
            <a:r>
              <a:rPr lang="fr-FR" sz="1400" dirty="0" err="1">
                <a:solidFill>
                  <a:srgbClr val="000000"/>
                </a:solidFill>
              </a:rPr>
              <a:t>zur</a:t>
            </a:r>
            <a:r>
              <a:rPr lang="fr-FR" sz="1400" dirty="0">
                <a:solidFill>
                  <a:srgbClr val="000000"/>
                </a:solidFill>
              </a:rPr>
              <a:t> </a:t>
            </a:r>
            <a:r>
              <a:rPr lang="fr-FR" sz="1400" dirty="0" err="1">
                <a:solidFill>
                  <a:srgbClr val="000000"/>
                </a:solidFill>
              </a:rPr>
              <a:t>Heilung</a:t>
            </a:r>
            <a:endParaRPr lang="fr-FR" sz="1400" dirty="0">
              <a:solidFill>
                <a:srgbClr val="000000"/>
              </a:solidFill>
            </a:endParaRPr>
          </a:p>
          <a:p>
            <a:pPr algn="ctr" rtl="0" latinLnBrk="1" hangingPunct="0"/>
            <a:r>
              <a:rPr lang="fr-FR" sz="1400" dirty="0">
                <a:solidFill>
                  <a:srgbClr val="000000"/>
                </a:solidFill>
              </a:rPr>
              <a:t>Bis </a:t>
            </a:r>
            <a:r>
              <a:rPr lang="fr-FR" sz="1400" dirty="0" err="1">
                <a:solidFill>
                  <a:srgbClr val="000000"/>
                </a:solidFill>
              </a:rPr>
              <a:t>zur</a:t>
            </a:r>
            <a:r>
              <a:rPr lang="fr-FR" sz="1400" dirty="0">
                <a:solidFill>
                  <a:srgbClr val="000000"/>
                </a:solidFill>
              </a:rPr>
              <a:t> </a:t>
            </a:r>
            <a:r>
              <a:rPr lang="fr-FR" sz="1400" dirty="0" err="1">
                <a:solidFill>
                  <a:srgbClr val="000000"/>
                </a:solidFill>
              </a:rPr>
              <a:t>Eliminierung</a:t>
            </a:r>
            <a:r>
              <a:rPr lang="fr-FR" sz="1400" dirty="0">
                <a:solidFill>
                  <a:srgbClr val="000000"/>
                </a:solidFill>
              </a:rPr>
              <a:t> des </a:t>
            </a:r>
          </a:p>
          <a:p>
            <a:pPr algn="ctr" rtl="0" latinLnBrk="1" hangingPunct="0"/>
            <a:r>
              <a:rPr lang="fr-FR" sz="1400" dirty="0" err="1">
                <a:solidFill>
                  <a:srgbClr val="000000"/>
                </a:solidFill>
              </a:rPr>
              <a:t>Krankheitserreger</a:t>
            </a:r>
            <a:r>
              <a:rPr lang="fr-FR" sz="14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C71B90F0-063F-B14C-91F7-30B8E36BAB06}"/>
              </a:ext>
            </a:extLst>
          </p:cNvPr>
          <p:cNvSpPr txBox="1"/>
          <p:nvPr/>
        </p:nvSpPr>
        <p:spPr>
          <a:xfrm>
            <a:off x="3790541" y="5000177"/>
            <a:ext cx="1754645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fr-FR" sz="1400" dirty="0" err="1">
                <a:solidFill>
                  <a:srgbClr val="000000"/>
                </a:solidFill>
              </a:rPr>
              <a:t>Psychiatrische</a:t>
            </a:r>
            <a:r>
              <a:rPr lang="fr-FR" sz="1400" dirty="0">
                <a:solidFill>
                  <a:srgbClr val="000000"/>
                </a:solidFill>
              </a:rPr>
              <a:t> </a:t>
            </a:r>
            <a:r>
              <a:rPr lang="fr-FR" sz="1400" dirty="0" err="1">
                <a:solidFill>
                  <a:srgbClr val="000000"/>
                </a:solidFill>
              </a:rPr>
              <a:t>Klinik</a:t>
            </a:r>
            <a:endParaRPr kumimoji="0" lang="fr-FR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" name="Gerade Verbindung 34">
            <a:extLst>
              <a:ext uri="{FF2B5EF4-FFF2-40B4-BE49-F238E27FC236}">
                <a16:creationId xmlns:a16="http://schemas.microsoft.com/office/drawing/2014/main" id="{F4657CC4-0825-CD4D-953F-F633DC27487B}"/>
              </a:ext>
            </a:extLst>
          </p:cNvPr>
          <p:cNvCxnSpPr>
            <a:stCxn id="32" idx="2"/>
            <a:endCxn id="33" idx="0"/>
          </p:cNvCxnSpPr>
          <p:nvPr/>
        </p:nvCxnSpPr>
        <p:spPr>
          <a:xfrm>
            <a:off x="4667864" y="4325594"/>
            <a:ext cx="0" cy="674583"/>
          </a:xfrm>
          <a:prstGeom prst="line">
            <a:avLst/>
          </a:prstGeom>
          <a:noFill/>
          <a:ln w="25400" cap="flat">
            <a:solidFill>
              <a:schemeClr val="bg1">
                <a:lumMod val="50000"/>
              </a:schemeClr>
            </a:solidFill>
            <a:prstDash val="solid"/>
            <a:bevel/>
            <a:tailEnd type="stealth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09D9A27C-2946-6D4B-8554-5FBA1B32608D}"/>
              </a:ext>
            </a:extLst>
          </p:cNvPr>
          <p:cNvGrpSpPr/>
          <p:nvPr/>
        </p:nvGrpSpPr>
        <p:grpSpPr>
          <a:xfrm>
            <a:off x="6686388" y="1179345"/>
            <a:ext cx="1676804" cy="1626933"/>
            <a:chOff x="6686388" y="1179345"/>
            <a:chExt cx="1676804" cy="1626933"/>
          </a:xfrm>
        </p:grpSpPr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9701A979-0C4F-834F-A825-62ADAC42BA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 trans="7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86388" y="1548675"/>
              <a:ext cx="1676804" cy="1257603"/>
            </a:xfrm>
            <a:prstGeom prst="roundRect">
              <a:avLst/>
            </a:prstGeom>
          </p:spPr>
        </p:pic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56B72E59-3D34-C346-88B0-F40905CCDCDD}"/>
                </a:ext>
              </a:extLst>
            </p:cNvPr>
            <p:cNvSpPr txBox="1"/>
            <p:nvPr/>
          </p:nvSpPr>
          <p:spPr>
            <a:xfrm>
              <a:off x="7023371" y="1179345"/>
              <a:ext cx="1002837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Life first</a:t>
              </a:r>
            </a:p>
          </p:txBody>
        </p:sp>
      </p:grpSp>
      <p:sp>
        <p:nvSpPr>
          <p:cNvPr id="38" name="Textfeld 37">
            <a:extLst>
              <a:ext uri="{FF2B5EF4-FFF2-40B4-BE49-F238E27FC236}">
                <a16:creationId xmlns:a16="http://schemas.microsoft.com/office/drawing/2014/main" id="{A6E6AFD4-3139-5044-9478-42DEFCC1F905}"/>
              </a:ext>
            </a:extLst>
          </p:cNvPr>
          <p:cNvSpPr txBox="1"/>
          <p:nvPr/>
        </p:nvSpPr>
        <p:spPr>
          <a:xfrm>
            <a:off x="6375326" y="2940601"/>
            <a:ext cx="2298925" cy="16004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fr-FR" sz="1400" dirty="0">
                <a:solidFill>
                  <a:srgbClr val="000000"/>
                </a:solidFill>
              </a:rPr>
              <a:t>Im </a:t>
            </a:r>
            <a:r>
              <a:rPr lang="fr-FR" sz="1400" dirty="0" err="1">
                <a:solidFill>
                  <a:srgbClr val="000000"/>
                </a:solidFill>
              </a:rPr>
              <a:t>Lebensumfeld</a:t>
            </a:r>
            <a:endParaRPr lang="fr-FR" sz="1400" dirty="0">
              <a:solidFill>
                <a:srgbClr val="000000"/>
              </a:solidFill>
            </a:endParaRPr>
          </a:p>
          <a:p>
            <a:pPr algn="ctr" rtl="0" latinLnBrk="1" hangingPunct="0"/>
            <a:endParaRPr lang="fr-FR" sz="1400" dirty="0">
              <a:solidFill>
                <a:srgbClr val="000000"/>
              </a:solidFill>
            </a:endParaRPr>
          </a:p>
          <a:p>
            <a:pPr algn="ctr" rtl="0" latinLnBrk="1" hangingPunct="0"/>
            <a:r>
              <a:rPr lang="fr-FR" sz="1400" dirty="0" err="1">
                <a:solidFill>
                  <a:srgbClr val="000000"/>
                </a:solidFill>
              </a:rPr>
              <a:t>Berücksichtigung</a:t>
            </a:r>
            <a:endParaRPr lang="fr-FR" sz="1400" dirty="0">
              <a:solidFill>
                <a:srgbClr val="000000"/>
              </a:solidFill>
            </a:endParaRPr>
          </a:p>
          <a:p>
            <a:pPr algn="ctr" rtl="0" latinLnBrk="1" hangingPunct="0"/>
            <a:r>
              <a:rPr lang="fr-FR" sz="1400" dirty="0" err="1">
                <a:solidFill>
                  <a:srgbClr val="000000"/>
                </a:solidFill>
              </a:rPr>
              <a:t>sozialer</a:t>
            </a:r>
            <a:r>
              <a:rPr lang="fr-FR" sz="1400" dirty="0">
                <a:solidFill>
                  <a:srgbClr val="000000"/>
                </a:solidFill>
              </a:rPr>
              <a:t> </a:t>
            </a:r>
            <a:r>
              <a:rPr lang="fr-FR" sz="1400" dirty="0" err="1">
                <a:solidFill>
                  <a:srgbClr val="000000"/>
                </a:solidFill>
              </a:rPr>
              <a:t>Determinanten</a:t>
            </a:r>
            <a:endParaRPr lang="fr-FR" sz="1400" dirty="0">
              <a:solidFill>
                <a:srgbClr val="000000"/>
              </a:solidFill>
            </a:endParaRPr>
          </a:p>
          <a:p>
            <a:pPr algn="ctr" rtl="0" latinLnBrk="1" hangingPunct="0"/>
            <a:r>
              <a:rPr lang="fr-FR" sz="1400" dirty="0">
                <a:solidFill>
                  <a:srgbClr val="000000"/>
                </a:solidFill>
              </a:rPr>
              <a:t>Bürger-</a:t>
            </a:r>
            <a:r>
              <a:rPr lang="fr-FR" sz="1400" dirty="0" err="1">
                <a:solidFill>
                  <a:srgbClr val="000000"/>
                </a:solidFill>
              </a:rPr>
              <a:t>Klient</a:t>
            </a:r>
            <a:r>
              <a:rPr lang="fr-FR" sz="1400" dirty="0">
                <a:solidFill>
                  <a:srgbClr val="000000"/>
                </a:solidFill>
              </a:rPr>
              <a:t>-Patient</a:t>
            </a:r>
          </a:p>
          <a:p>
            <a:pPr marR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fr-FR" sz="1400" dirty="0">
              <a:solidFill>
                <a:srgbClr val="000000"/>
              </a:solidFill>
            </a:endParaRPr>
          </a:p>
          <a:p>
            <a:pPr algn="ctr" rtl="0" latinLnBrk="1" hangingPunct="0"/>
            <a:r>
              <a:rPr lang="fr-FR" sz="1400" dirty="0" err="1">
                <a:solidFill>
                  <a:srgbClr val="000000"/>
                </a:solidFill>
              </a:rPr>
              <a:t>Recovery</a:t>
            </a:r>
            <a:endParaRPr lang="fr-FR" sz="1400" dirty="0">
              <a:solidFill>
                <a:srgbClr val="000000"/>
              </a:solidFill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98052861-8F75-D548-8033-89A11482734B}"/>
              </a:ext>
            </a:extLst>
          </p:cNvPr>
          <p:cNvSpPr txBox="1"/>
          <p:nvPr/>
        </p:nvSpPr>
        <p:spPr>
          <a:xfrm>
            <a:off x="6726268" y="5000176"/>
            <a:ext cx="1613581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fr-FR" sz="1400" dirty="0">
                <a:solidFill>
                  <a:srgbClr val="000000"/>
                </a:solidFill>
              </a:rPr>
              <a:t>In-vivo-Intervention</a:t>
            </a:r>
            <a:endParaRPr kumimoji="0" lang="fr-FR" sz="14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" name="Gerade Verbindung 40">
            <a:extLst>
              <a:ext uri="{FF2B5EF4-FFF2-40B4-BE49-F238E27FC236}">
                <a16:creationId xmlns:a16="http://schemas.microsoft.com/office/drawing/2014/main" id="{137C0635-1C70-3C4C-8142-E9394E7FCA8C}"/>
              </a:ext>
            </a:extLst>
          </p:cNvPr>
          <p:cNvCxnSpPr>
            <a:stCxn id="38" idx="2"/>
            <a:endCxn id="39" idx="0"/>
          </p:cNvCxnSpPr>
          <p:nvPr/>
        </p:nvCxnSpPr>
        <p:spPr>
          <a:xfrm>
            <a:off x="7524789" y="4541037"/>
            <a:ext cx="8270" cy="459139"/>
          </a:xfrm>
          <a:prstGeom prst="line">
            <a:avLst/>
          </a:prstGeom>
          <a:noFill/>
          <a:ln w="25400" cap="flat">
            <a:solidFill>
              <a:schemeClr val="bg1">
                <a:lumMod val="50000"/>
              </a:schemeClr>
            </a:solidFill>
            <a:prstDash val="solid"/>
            <a:bevel/>
            <a:tailEnd type="stealth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5" name="Textfeld 44">
            <a:extLst>
              <a:ext uri="{FF2B5EF4-FFF2-40B4-BE49-F238E27FC236}">
                <a16:creationId xmlns:a16="http://schemas.microsoft.com/office/drawing/2014/main" id="{D2AADF5E-604B-524B-A4B3-C5709B664B29}"/>
              </a:ext>
            </a:extLst>
          </p:cNvPr>
          <p:cNvSpPr txBox="1"/>
          <p:nvPr/>
        </p:nvSpPr>
        <p:spPr>
          <a:xfrm>
            <a:off x="435951" y="5682456"/>
            <a:ext cx="1366719" cy="1692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5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Foucault. </a:t>
            </a:r>
            <a:r>
              <a:rPr kumimoji="0" lang="de-DE" sz="5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Histoire</a:t>
            </a:r>
            <a:r>
              <a:rPr kumimoji="0" lang="de-DE" sz="5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de la </a:t>
            </a:r>
            <a:r>
              <a:rPr kumimoji="0" lang="de-DE" sz="5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folie</a:t>
            </a:r>
            <a:r>
              <a:rPr kumimoji="0" lang="de-DE" sz="5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à </a:t>
            </a:r>
            <a:r>
              <a:rPr kumimoji="0" lang="de-DE" sz="5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l‘âge</a:t>
            </a:r>
            <a:r>
              <a:rPr kumimoji="0" lang="de-DE" sz="5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5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classique</a:t>
            </a:r>
            <a:endParaRPr kumimoji="0" lang="de-DE" sz="5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6080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32" grpId="0"/>
      <p:bldP spid="33" grpId="0"/>
      <p:bldP spid="38" grpId="0"/>
      <p:bldP spid="3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12FB62-925D-C447-AE16-1D914B669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40680"/>
            <a:ext cx="7886700" cy="709580"/>
          </a:xfrm>
        </p:spPr>
        <p:txBody>
          <a:bodyPr/>
          <a:lstStyle/>
          <a:p>
            <a:r>
              <a:rPr lang="de-DE" sz="4000" dirty="0" err="1"/>
              <a:t>Medikalisierung</a:t>
            </a:r>
            <a:endParaRPr lang="de-DE" sz="40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0090DA8-4B1D-B046-BDFB-CB66A4FD85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01270"/>
            <a:ext cx="4087905" cy="4087905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4245420-B7E9-1344-BD1D-B51A1F28B9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92823" y="1398493"/>
            <a:ext cx="5906620" cy="3693457"/>
          </a:xfrm>
          <a:solidFill>
            <a:srgbClr val="FFFFFF">
              <a:alpha val="81000"/>
            </a:srgbClr>
          </a:solidFill>
        </p:spPr>
        <p:txBody>
          <a:bodyPr/>
          <a:lstStyle/>
          <a:p>
            <a:pPr marL="268288" indent="-260350">
              <a:buClr>
                <a:srgbClr val="9FD0AB"/>
              </a:buClr>
            </a:pPr>
            <a:r>
              <a:rPr lang="de-DE" sz="1600" dirty="0"/>
              <a:t>Prozess, durch den nichtmedizinische Probleme als medizinische Probleme definiert und behandelt werden</a:t>
            </a:r>
          </a:p>
          <a:p>
            <a:pPr marL="268288" indent="-260350">
              <a:buClr>
                <a:srgbClr val="9FD0AB"/>
              </a:buClr>
            </a:pPr>
            <a:r>
              <a:rPr lang="de-DE" sz="1600" dirty="0"/>
              <a:t>Mittel zur "</a:t>
            </a:r>
            <a:r>
              <a:rPr lang="de-DE" sz="1600" dirty="0" err="1"/>
              <a:t>Entmoralisierung</a:t>
            </a:r>
            <a:r>
              <a:rPr lang="de-DE" sz="1600" dirty="0"/>
              <a:t>" (?)</a:t>
            </a:r>
          </a:p>
          <a:p>
            <a:pPr>
              <a:buClr>
                <a:srgbClr val="9FD0AB"/>
              </a:buClr>
            </a:pPr>
            <a:r>
              <a:rPr lang="de-DE" sz="1600" dirty="0"/>
              <a:t>Phänomen wird aus der „moralischen Sphäre“ und jeder anderen Debatte über Richtig oder Falsch ausgeklammert</a:t>
            </a:r>
          </a:p>
          <a:p>
            <a:pPr marL="268288" indent="-260350">
              <a:buClr>
                <a:srgbClr val="9FD0AB"/>
              </a:buClr>
            </a:pPr>
            <a:r>
              <a:rPr lang="de-DE" sz="1600" dirty="0"/>
              <a:t>Durch das Etikett "Krankheit" wird das Phänomen intrinsisch schlecht</a:t>
            </a:r>
          </a:p>
          <a:p>
            <a:pPr marL="536575" indent="-223838">
              <a:buClr>
                <a:srgbClr val="9FD0AB"/>
              </a:buClr>
            </a:pPr>
            <a:r>
              <a:rPr lang="de-DE" sz="1600" dirty="0"/>
              <a:t>Wird notwendigerweise behandelt (geheilt) werden müssen</a:t>
            </a:r>
          </a:p>
          <a:p>
            <a:pPr>
              <a:buClr>
                <a:srgbClr val="9FD0AB"/>
              </a:buClr>
            </a:pPr>
            <a:endParaRPr lang="de-DE" sz="16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A760F2E-1AD9-9E41-8B75-3BA680F969A6}"/>
              </a:ext>
            </a:extLst>
          </p:cNvPr>
          <p:cNvSpPr txBox="1"/>
          <p:nvPr/>
        </p:nvSpPr>
        <p:spPr>
          <a:xfrm>
            <a:off x="448235" y="5540185"/>
            <a:ext cx="935510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Moscrop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, 2011</a:t>
            </a:r>
          </a:p>
        </p:txBody>
      </p:sp>
    </p:spTree>
    <p:extLst>
      <p:ext uri="{BB962C8B-B14F-4D97-AF65-F5344CB8AC3E}">
        <p14:creationId xmlns:p14="http://schemas.microsoft.com/office/powerpoint/2010/main" val="7766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12FB62-925D-C447-AE16-1D914B669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40680"/>
            <a:ext cx="7886700" cy="709580"/>
          </a:xfrm>
        </p:spPr>
        <p:txBody>
          <a:bodyPr/>
          <a:lstStyle/>
          <a:p>
            <a:r>
              <a:rPr lang="de-DE" sz="4000" dirty="0" err="1"/>
              <a:t>Medikalisierung</a:t>
            </a:r>
            <a:endParaRPr lang="de-DE" sz="40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A760F2E-1AD9-9E41-8B75-3BA680F969A6}"/>
              </a:ext>
            </a:extLst>
          </p:cNvPr>
          <p:cNvSpPr txBox="1"/>
          <p:nvPr/>
        </p:nvSpPr>
        <p:spPr>
          <a:xfrm>
            <a:off x="448235" y="5540185"/>
            <a:ext cx="935510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Moscrop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, 2011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E47B446-A4AF-0247-95C1-23448641E5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6422"/>
            <a:ext cx="3790962" cy="3790962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4245420-B7E9-1344-BD1D-B51A1F28B9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9627" y="1653561"/>
            <a:ext cx="5594888" cy="3316684"/>
          </a:xfrm>
          <a:solidFill>
            <a:srgbClr val="FFFFFF">
              <a:alpha val="81000"/>
            </a:srgbClr>
          </a:solidFill>
        </p:spPr>
        <p:txBody>
          <a:bodyPr/>
          <a:lstStyle/>
          <a:p>
            <a:pPr marL="268288" indent="-260350">
              <a:buClr>
                <a:srgbClr val="9FD0AB"/>
              </a:buClr>
            </a:pPr>
            <a:r>
              <a:rPr lang="de-DE" sz="1800" dirty="0"/>
              <a:t>Richtet die Aufmerksamkeit auf das </a:t>
            </a:r>
            <a:r>
              <a:rPr lang="de-DE" sz="1800" b="1" dirty="0"/>
              <a:t>Individuum</a:t>
            </a:r>
          </a:p>
          <a:p>
            <a:pPr marL="268288" indent="-260350">
              <a:buClr>
                <a:srgbClr val="9FD0AB"/>
              </a:buClr>
            </a:pPr>
            <a:r>
              <a:rPr lang="de-DE" sz="1800" dirty="0"/>
              <a:t>Löst das Problem aus seinem politischen, rechtlichen, beruflichen und sozialen Kontext heraus</a:t>
            </a:r>
          </a:p>
          <a:p>
            <a:pPr marL="268288" indent="-260350">
              <a:buClr>
                <a:srgbClr val="9FD0AB"/>
              </a:buClr>
            </a:pPr>
            <a:r>
              <a:rPr lang="de-DE" sz="1800" dirty="0"/>
              <a:t>Entlässt somit Politiker, Gesetzgeber, Arbeitgeber und andere Mitglieder der Gesellschaft aus der Verantwortung</a:t>
            </a:r>
          </a:p>
        </p:txBody>
      </p:sp>
    </p:spTree>
    <p:extLst>
      <p:ext uri="{BB962C8B-B14F-4D97-AF65-F5344CB8AC3E}">
        <p14:creationId xmlns:p14="http://schemas.microsoft.com/office/powerpoint/2010/main" val="2144554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12FB62-925D-C447-AE16-1D914B669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40680"/>
            <a:ext cx="7886700" cy="709580"/>
          </a:xfrm>
        </p:spPr>
        <p:txBody>
          <a:bodyPr/>
          <a:lstStyle/>
          <a:p>
            <a:r>
              <a:rPr lang="de-DE" sz="4000" dirty="0" err="1"/>
              <a:t>Medikalisierung</a:t>
            </a:r>
            <a:endParaRPr lang="de-DE" sz="40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A760F2E-1AD9-9E41-8B75-3BA680F969A6}"/>
              </a:ext>
            </a:extLst>
          </p:cNvPr>
          <p:cNvSpPr txBox="1"/>
          <p:nvPr/>
        </p:nvSpPr>
        <p:spPr>
          <a:xfrm>
            <a:off x="448235" y="5540185"/>
            <a:ext cx="935510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Moscrop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, 2011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9FE827B-ACEF-E246-8EDF-8EF58578CA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91930"/>
            <a:ext cx="3294846" cy="3294846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4245420-B7E9-1344-BD1D-B51A1F28B9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8610" y="1869760"/>
            <a:ext cx="5906620" cy="2939186"/>
          </a:xfrm>
          <a:solidFill>
            <a:srgbClr val="FFFFFF">
              <a:alpha val="81000"/>
            </a:srgbClr>
          </a:solidFill>
        </p:spPr>
        <p:txBody>
          <a:bodyPr/>
          <a:lstStyle/>
          <a:p>
            <a:pPr marL="268288" indent="-260350">
              <a:buClr>
                <a:srgbClr val="9FD0AB"/>
              </a:buClr>
            </a:pPr>
            <a:r>
              <a:rPr lang="de-DE" sz="2000" dirty="0"/>
              <a:t>Verwandelt eine moralische Frage, über die man hätte diskutieren können, in eine Krankheit, die ausgerottet werden muss</a:t>
            </a:r>
          </a:p>
          <a:p>
            <a:pPr marL="268288" indent="-260350">
              <a:buClr>
                <a:srgbClr val="9FD0AB"/>
              </a:buClr>
            </a:pPr>
            <a:r>
              <a:rPr lang="de-DE" sz="2000" dirty="0"/>
              <a:t>Führt zu einer Aushöhlung der sozialen Verantwortung und der demokratischer Prinzipien</a:t>
            </a:r>
          </a:p>
        </p:txBody>
      </p:sp>
    </p:spTree>
    <p:extLst>
      <p:ext uri="{BB962C8B-B14F-4D97-AF65-F5344CB8AC3E}">
        <p14:creationId xmlns:p14="http://schemas.microsoft.com/office/powerpoint/2010/main" val="22193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2427424" y="274638"/>
            <a:ext cx="4289155" cy="830997"/>
          </a:xfrm>
          <a:noFill/>
          <a:ln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800" b="1" dirty="0">
                <a:solidFill>
                  <a:srgbClr val="7F7F7F"/>
                </a:solidFill>
              </a:rPr>
              <a:t>Macht/Wissen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C6A6F61-9CF1-E643-B669-A16DE04CF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31413"/>
            <a:ext cx="3688597" cy="3688597"/>
          </a:xfrm>
          <a:prstGeom prst="rect">
            <a:avLst/>
          </a:prstGeom>
        </p:spPr>
      </p:pic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3332134" y="1873682"/>
            <a:ext cx="5680129" cy="3204058"/>
          </a:xfrm>
          <a:solidFill>
            <a:srgbClr val="FFFFFF">
              <a:alpha val="80000"/>
            </a:srgbClr>
          </a:solidFill>
        </p:spPr>
        <p:txBody>
          <a:bodyPr/>
          <a:lstStyle/>
          <a:p>
            <a:pPr marL="457200" indent="-457200">
              <a:spcAft>
                <a:spcPts val="1200"/>
              </a:spcAft>
              <a:buClr>
                <a:srgbClr val="EA81E9"/>
              </a:buClr>
              <a:buChar char="•"/>
            </a:pPr>
            <a:r>
              <a:rPr lang="fr-CH" sz="2000" dirty="0"/>
              <a:t>Dominantes Merkmal moderner Gesellschaften: Entwicklung bürokratische Überwachung der Bevölkerung </a:t>
            </a:r>
          </a:p>
          <a:p>
            <a:pPr marL="457200" indent="-457200">
              <a:spcAft>
                <a:spcPts val="1200"/>
              </a:spcAft>
              <a:buClr>
                <a:srgbClr val="EA81E9"/>
              </a:buClr>
              <a:buChar char="•"/>
            </a:pPr>
            <a:r>
              <a:rPr lang="fr-CH" sz="2000" dirty="0"/>
              <a:t>Entwicklung von Berufsgruppen, welche </a:t>
            </a:r>
            <a:r>
              <a:rPr lang="mr-IN" sz="2000" dirty="0"/>
              <a:t>…</a:t>
            </a:r>
            <a:endParaRPr lang="fr-CH" sz="2000" dirty="0"/>
          </a:p>
          <a:p>
            <a:pPr marL="457200" indent="-457200">
              <a:spcAft>
                <a:spcPts val="1200"/>
              </a:spcAft>
              <a:buClr>
                <a:srgbClr val="EA81E9"/>
              </a:buClr>
              <a:buChar char="•"/>
            </a:pPr>
            <a:r>
              <a:rPr lang="fr-CH" sz="2000" dirty="0"/>
              <a:t>behaupten, Menschen zu verstehen (Wissen)</a:t>
            </a:r>
          </a:p>
          <a:p>
            <a:pPr marL="457200" indent="-457200">
              <a:spcAft>
                <a:spcPts val="1200"/>
              </a:spcAft>
              <a:buClr>
                <a:srgbClr val="EA81E9"/>
              </a:buClr>
              <a:buChar char="•"/>
            </a:pPr>
            <a:r>
              <a:rPr lang="fr-CH" sz="2000" dirty="0"/>
              <a:t>gutes Verhalten verschreiben (Macht)</a:t>
            </a:r>
          </a:p>
        </p:txBody>
      </p:sp>
    </p:spTree>
    <p:extLst>
      <p:ext uri="{BB962C8B-B14F-4D97-AF65-F5344CB8AC3E}">
        <p14:creationId xmlns:p14="http://schemas.microsoft.com/office/powerpoint/2010/main" val="823000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9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9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 build="p" bldLvl="5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138084" y="274638"/>
            <a:ext cx="6867836" cy="954107"/>
          </a:xfrm>
          <a:noFill/>
          <a:ln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2800" b="1" dirty="0">
                <a:solidFill>
                  <a:srgbClr val="7F7F7F"/>
                </a:solidFill>
              </a:rPr>
              <a:t>Zwei Organisationsprinzipien der </a:t>
            </a:r>
            <a:br>
              <a:rPr lang="fr-CH" sz="2800" b="1" dirty="0">
                <a:solidFill>
                  <a:srgbClr val="7F7F7F"/>
                </a:solidFill>
              </a:rPr>
            </a:br>
            <a:r>
              <a:rPr lang="fr-CH" sz="2800" b="1" dirty="0">
                <a:solidFill>
                  <a:srgbClr val="7F7F7F"/>
                </a:solidFill>
              </a:rPr>
              <a:t>modernen Disziplin und Selbstdisziplin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7AE3155-063B-3F44-ADF0-D29D827463F3}"/>
              </a:ext>
            </a:extLst>
          </p:cNvPr>
          <p:cNvGrpSpPr/>
          <p:nvPr/>
        </p:nvGrpSpPr>
        <p:grpSpPr>
          <a:xfrm>
            <a:off x="1360773" y="1954798"/>
            <a:ext cx="2259308" cy="2966516"/>
            <a:chOff x="1360773" y="1954798"/>
            <a:chExt cx="2259308" cy="2966516"/>
          </a:xfrm>
        </p:grpSpPr>
        <p:sp>
          <p:nvSpPr>
            <p:cNvPr id="2" name="Textfeld 1"/>
            <p:cNvSpPr txBox="1"/>
            <p:nvPr/>
          </p:nvSpPr>
          <p:spPr>
            <a:xfrm>
              <a:off x="1840249" y="4521204"/>
              <a:ext cx="13003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2000" b="1" dirty="0"/>
                <a:t>Der Blick</a:t>
              </a:r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F16226A6-6975-F54B-96B2-E743B350F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0773" y="1954798"/>
              <a:ext cx="2259308" cy="2259308"/>
            </a:xfrm>
            <a:prstGeom prst="roundRect">
              <a:avLst/>
            </a:prstGeom>
          </p:spPr>
        </p:pic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AB4BB1F4-6FDB-6F4F-A812-28C79A7E950A}"/>
              </a:ext>
            </a:extLst>
          </p:cNvPr>
          <p:cNvGrpSpPr/>
          <p:nvPr/>
        </p:nvGrpSpPr>
        <p:grpSpPr>
          <a:xfrm>
            <a:off x="5433261" y="1954798"/>
            <a:ext cx="2262158" cy="3255327"/>
            <a:chOff x="5433261" y="1954798"/>
            <a:chExt cx="2262158" cy="3255327"/>
          </a:xfrm>
        </p:grpSpPr>
        <p:sp>
          <p:nvSpPr>
            <p:cNvPr id="5" name="Textfeld 4"/>
            <p:cNvSpPr txBox="1"/>
            <p:nvPr/>
          </p:nvSpPr>
          <p:spPr>
            <a:xfrm>
              <a:off x="5433261" y="4502239"/>
              <a:ext cx="22621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sz="2000" b="1" dirty="0"/>
                <a:t>Das Bekenntnis / </a:t>
              </a:r>
            </a:p>
            <a:p>
              <a:pPr algn="ctr"/>
              <a:r>
                <a:rPr lang="fr-CH" sz="2000" b="1" dirty="0"/>
                <a:t>Geständnis</a:t>
              </a:r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C563D681-1421-B54B-91AE-5279CD12D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3261" y="1954798"/>
              <a:ext cx="2259308" cy="2259308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6641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2718371" y="274638"/>
            <a:ext cx="3707265" cy="830997"/>
          </a:xfrm>
          <a:noFill/>
          <a:ln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800" b="1" dirty="0">
                <a:solidFill>
                  <a:srgbClr val="7F7F7F"/>
                </a:solidFill>
              </a:rPr>
              <a:t>Panoptikum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561204A-06FE-0E42-AF86-F405FC357B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1" y="1485857"/>
            <a:ext cx="3627034" cy="3627034"/>
          </a:xfrm>
          <a:prstGeom prst="rect">
            <a:avLst/>
          </a:prstGeom>
        </p:spPr>
      </p:pic>
      <p:sp>
        <p:nvSpPr>
          <p:cNvPr id="29701" name="Rectangle 5"/>
          <p:cNvSpPr>
            <a:spLocks noGrp="1" noRot="1" noChangeArrowheads="1"/>
          </p:cNvSpPr>
          <p:nvPr>
            <p:ph idx="1"/>
          </p:nvPr>
        </p:nvSpPr>
        <p:spPr>
          <a:xfrm>
            <a:off x="3099662" y="1621991"/>
            <a:ext cx="5548393" cy="3354765"/>
          </a:xfrm>
          <a:solidFill>
            <a:srgbClr val="FFFFFF">
              <a:alpha val="80000"/>
            </a:srgbClr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C566AB"/>
              </a:buClr>
              <a:buChar char="•"/>
            </a:pPr>
            <a:r>
              <a:rPr lang="fr-CH" sz="1800" dirty="0"/>
              <a:t>Ideales Gefängnismodell</a:t>
            </a:r>
          </a:p>
          <a:p>
            <a:pPr marL="285750" indent="-285750">
              <a:spcAft>
                <a:spcPts val="600"/>
              </a:spcAft>
              <a:buClr>
                <a:srgbClr val="C566AB"/>
              </a:buClr>
              <a:buChar char="•"/>
            </a:pPr>
            <a:r>
              <a:rPr lang="fr-CH" sz="1800" dirty="0"/>
              <a:t>Zentrales Beobachtungsturm</a:t>
            </a:r>
          </a:p>
          <a:p>
            <a:pPr marL="285750" indent="-285750">
              <a:spcAft>
                <a:spcPts val="600"/>
              </a:spcAft>
              <a:buClr>
                <a:srgbClr val="C566AB"/>
              </a:buClr>
              <a:buChar char="•"/>
            </a:pPr>
            <a:r>
              <a:rPr lang="fr-CH" sz="1800" dirty="0"/>
              <a:t>Wächter können sehen, von Häftlingen aber nicht gesehen werden</a:t>
            </a:r>
          </a:p>
          <a:p>
            <a:pPr marL="285750" indent="-285750">
              <a:spcAft>
                <a:spcPts val="600"/>
              </a:spcAft>
              <a:buClr>
                <a:srgbClr val="C566AB"/>
              </a:buClr>
              <a:buChar char="•"/>
            </a:pPr>
            <a:r>
              <a:rPr lang="fr-CH" sz="1800" dirty="0"/>
              <a:t>➛ Insassen: Gefühl der Beobachtung (Gestaltung der Wahrnehmung)</a:t>
            </a:r>
          </a:p>
          <a:p>
            <a:pPr marL="285750" indent="-285750">
              <a:spcAft>
                <a:spcPts val="600"/>
              </a:spcAft>
              <a:buClr>
                <a:srgbClr val="C566AB"/>
              </a:buClr>
              <a:buChar char="•"/>
            </a:pPr>
            <a:r>
              <a:rPr lang="fr-CH" sz="1800" dirty="0"/>
              <a:t>Der Blick in die Abwesenheit eines sehenden Subjekts</a:t>
            </a:r>
          </a:p>
          <a:p>
            <a:pPr marL="285750" indent="-285750">
              <a:spcAft>
                <a:spcPts val="600"/>
              </a:spcAft>
              <a:buClr>
                <a:srgbClr val="C566AB"/>
              </a:buClr>
              <a:buChar char="•"/>
            </a:pPr>
            <a:r>
              <a:rPr lang="fr-CH" sz="1800" dirty="0"/>
              <a:t>➛ Selbstreguliertes Verhalten</a:t>
            </a:r>
          </a:p>
        </p:txBody>
      </p:sp>
    </p:spTree>
    <p:extLst>
      <p:ext uri="{BB962C8B-B14F-4D97-AF65-F5344CB8AC3E}">
        <p14:creationId xmlns:p14="http://schemas.microsoft.com/office/powerpoint/2010/main" val="4108544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70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7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7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7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7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7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 uiExpand="1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4375" y="274638"/>
            <a:ext cx="7035249" cy="923330"/>
          </a:xfrm>
          <a:noFill/>
          <a:ln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5400" b="1" noProof="0">
                <a:solidFill>
                  <a:srgbClr val="7F7F7F"/>
                </a:solidFill>
              </a:rPr>
              <a:t>Claude Levy-Strauss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6341" y="1735368"/>
            <a:ext cx="2980902" cy="3417520"/>
          </a:xfrm>
          <a:prstGeom prst="rect">
            <a:avLst/>
          </a:prstGeom>
          <a:ln>
            <a:solidFill>
              <a:srgbClr val="7F7F7F"/>
            </a:solidFill>
          </a:ln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328" y="1735368"/>
            <a:ext cx="2319464" cy="3417520"/>
          </a:xfrm>
          <a:prstGeom prst="rect">
            <a:avLst/>
          </a:prstGeom>
          <a:ln>
            <a:solidFill>
              <a:srgbClr val="7F7F7F"/>
            </a:solidFill>
          </a:ln>
        </p:spPr>
      </p:pic>
    </p:spTree>
    <p:extLst>
      <p:ext uri="{BB962C8B-B14F-4D97-AF65-F5344CB8AC3E}">
        <p14:creationId xmlns:p14="http://schemas.microsoft.com/office/powerpoint/2010/main" val="3880984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119655"/>
            <a:ext cx="8229600" cy="1261884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000" b="1" dirty="0">
                <a:solidFill>
                  <a:srgbClr val="7F7F7F"/>
                </a:solidFill>
              </a:rPr>
              <a:t>Art. 183 </a:t>
            </a:r>
            <a:r>
              <a:rPr lang="fr-FR" sz="4000" b="1" dirty="0" err="1">
                <a:solidFill>
                  <a:srgbClr val="7F7F7F"/>
                </a:solidFill>
              </a:rPr>
              <a:t>StGB</a:t>
            </a:r>
            <a:br>
              <a:rPr lang="fr-FR" sz="4000" b="1" dirty="0">
                <a:solidFill>
                  <a:srgbClr val="7F7F7F"/>
                </a:solidFill>
              </a:rPr>
            </a:br>
            <a:r>
              <a:rPr lang="fr-FR" b="1" dirty="0" err="1">
                <a:solidFill>
                  <a:srgbClr val="7F7F7F"/>
                </a:solidFill>
              </a:rPr>
              <a:t>Freiheitsberaubung</a:t>
            </a:r>
            <a:r>
              <a:rPr lang="fr-FR" b="1" dirty="0">
                <a:solidFill>
                  <a:srgbClr val="7F7F7F"/>
                </a:solidFill>
              </a:rPr>
              <a:t> </a:t>
            </a:r>
            <a:r>
              <a:rPr lang="fr-FR" b="1" dirty="0" err="1">
                <a:solidFill>
                  <a:srgbClr val="7F7F7F"/>
                </a:solidFill>
              </a:rPr>
              <a:t>und</a:t>
            </a:r>
            <a:r>
              <a:rPr lang="fr-FR" b="1" dirty="0">
                <a:solidFill>
                  <a:srgbClr val="7F7F7F"/>
                </a:solidFill>
              </a:rPr>
              <a:t> </a:t>
            </a:r>
            <a:r>
              <a:rPr lang="fr-FR" b="1" dirty="0" err="1">
                <a:solidFill>
                  <a:srgbClr val="7F7F7F"/>
                </a:solidFill>
              </a:rPr>
              <a:t>Entführung</a:t>
            </a:r>
            <a:endParaRPr lang="fr-FR" b="1" dirty="0">
              <a:solidFill>
                <a:srgbClr val="7F7F7F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D96256E-3FE3-C74E-B811-68F7411FBD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23515"/>
            <a:ext cx="3782017" cy="3782017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63132" y="1974862"/>
            <a:ext cx="5478650" cy="3279321"/>
          </a:xfrm>
          <a:solidFill>
            <a:srgbClr val="FFFFFF">
              <a:alpha val="80000"/>
            </a:srgbClr>
          </a:solidFill>
        </p:spPr>
        <p:txBody>
          <a:bodyPr/>
          <a:lstStyle/>
          <a:p>
            <a:pPr marL="514350" indent="-514350">
              <a:buAutoNum type="arabicPeriod"/>
            </a:pPr>
            <a:r>
              <a:rPr lang="fr-FR" sz="2400" dirty="0" err="1"/>
              <a:t>Wer</a:t>
            </a:r>
            <a:r>
              <a:rPr lang="fr-FR" sz="2400" dirty="0"/>
              <a:t> </a:t>
            </a:r>
            <a:r>
              <a:rPr lang="fr-FR" sz="2400" dirty="0" err="1"/>
              <a:t>jemanden</a:t>
            </a:r>
            <a:r>
              <a:rPr lang="fr-FR" sz="2400" dirty="0"/>
              <a:t> </a:t>
            </a:r>
            <a:r>
              <a:rPr lang="fr-FR" sz="2400" dirty="0" err="1"/>
              <a:t>unrechtmässig</a:t>
            </a:r>
            <a:r>
              <a:rPr lang="fr-FR" sz="2400" dirty="0"/>
              <a:t> </a:t>
            </a:r>
            <a:r>
              <a:rPr lang="fr-FR" sz="2400" dirty="0" err="1"/>
              <a:t>festnimmt</a:t>
            </a:r>
            <a:r>
              <a:rPr lang="fr-FR" sz="2400" dirty="0"/>
              <a:t> </a:t>
            </a:r>
            <a:r>
              <a:rPr lang="fr-FR" sz="2400" dirty="0" err="1"/>
              <a:t>oder</a:t>
            </a:r>
            <a:r>
              <a:rPr lang="fr-FR" sz="2400" dirty="0"/>
              <a:t> </a:t>
            </a:r>
            <a:r>
              <a:rPr lang="fr-FR" sz="2400" dirty="0" err="1"/>
              <a:t>gefangen</a:t>
            </a:r>
            <a:r>
              <a:rPr lang="fr-FR" sz="2400" dirty="0"/>
              <a:t> </a:t>
            </a:r>
            <a:r>
              <a:rPr lang="fr-FR" sz="2400" dirty="0" err="1"/>
              <a:t>hält</a:t>
            </a:r>
            <a:r>
              <a:rPr lang="fr-FR" sz="2400" dirty="0"/>
              <a:t> </a:t>
            </a:r>
            <a:r>
              <a:rPr lang="fr-FR" sz="2400" dirty="0" err="1"/>
              <a:t>oder</a:t>
            </a:r>
            <a:r>
              <a:rPr lang="fr-FR" sz="2400" dirty="0"/>
              <a:t> </a:t>
            </a:r>
            <a:r>
              <a:rPr lang="fr-FR" sz="2400" dirty="0" err="1"/>
              <a:t>jemandem</a:t>
            </a:r>
            <a:r>
              <a:rPr lang="fr-FR" sz="2400" dirty="0"/>
              <a:t> in </a:t>
            </a:r>
            <a:r>
              <a:rPr lang="fr-FR" sz="2400" dirty="0" err="1"/>
              <a:t>anderer</a:t>
            </a:r>
            <a:r>
              <a:rPr lang="fr-FR" sz="2400" dirty="0"/>
              <a:t> Weise </a:t>
            </a:r>
            <a:r>
              <a:rPr lang="fr-FR" sz="2400" dirty="0" err="1"/>
              <a:t>unrechtmässig</a:t>
            </a:r>
            <a:r>
              <a:rPr lang="fr-FR" sz="2400" dirty="0"/>
              <a:t> die </a:t>
            </a:r>
            <a:r>
              <a:rPr lang="fr-FR" sz="2400" dirty="0" err="1"/>
              <a:t>Freiheit</a:t>
            </a:r>
            <a:r>
              <a:rPr lang="fr-FR" sz="2400" dirty="0"/>
              <a:t> </a:t>
            </a:r>
            <a:r>
              <a:rPr lang="fr-FR" sz="2400" dirty="0" err="1"/>
              <a:t>entzieht</a:t>
            </a:r>
            <a:r>
              <a:rPr lang="fr-FR" sz="2400" dirty="0"/>
              <a:t>,</a:t>
            </a:r>
          </a:p>
          <a:p>
            <a:pPr marL="514350" indent="-514350">
              <a:buAutoNum type="arabicPeriod"/>
            </a:pPr>
            <a:endParaRPr lang="fr-FR" sz="2400" dirty="0"/>
          </a:p>
          <a:p>
            <a:pPr marL="444500" lvl="1" indent="12700"/>
            <a:r>
              <a:rPr lang="mr-IN" sz="2400" dirty="0"/>
              <a:t>…</a:t>
            </a:r>
            <a:r>
              <a:rPr lang="fr-CH" sz="2400" dirty="0"/>
              <a:t> </a:t>
            </a:r>
            <a:r>
              <a:rPr lang="de-DE" sz="2400" dirty="0"/>
              <a:t>wird mit Freiheitsstrafe bis zu fünf Jahren oder Geldstrafe bestraft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29209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2007" y="274638"/>
            <a:ext cx="7520007" cy="646331"/>
          </a:xfrm>
          <a:noFill/>
          <a:ln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b="1" noProof="0" dirty="0" err="1">
                <a:solidFill>
                  <a:srgbClr val="7F7F7F"/>
                </a:solidFill>
              </a:rPr>
              <a:t>Anthropoemische</a:t>
            </a:r>
            <a:r>
              <a:rPr lang="fr-FR" b="1" noProof="0" dirty="0">
                <a:solidFill>
                  <a:srgbClr val="7F7F7F"/>
                </a:solidFill>
              </a:rPr>
              <a:t> </a:t>
            </a:r>
            <a:r>
              <a:rPr lang="fr-FR" b="1" noProof="0" dirty="0" err="1">
                <a:solidFill>
                  <a:srgbClr val="7F7F7F"/>
                </a:solidFill>
              </a:rPr>
              <a:t>Gesellschaften</a:t>
            </a:r>
            <a:endParaRPr lang="fr-FR" b="1" noProof="0" dirty="0">
              <a:solidFill>
                <a:srgbClr val="7F7F7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53137" y="5896888"/>
            <a:ext cx="8229600" cy="5259387"/>
          </a:xfrm>
        </p:spPr>
        <p:txBody>
          <a:bodyPr/>
          <a:lstStyle/>
          <a:p>
            <a:r>
              <a:rPr lang="fr-FR" noProof="0"/>
              <a:t> 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692919"/>
            <a:ext cx="3533614" cy="35336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hteck 4"/>
          <p:cNvSpPr/>
          <p:nvPr/>
        </p:nvSpPr>
        <p:spPr>
          <a:xfrm>
            <a:off x="3239145" y="1837807"/>
            <a:ext cx="5423591" cy="3243837"/>
          </a:xfrm>
          <a:prstGeom prst="rect">
            <a:avLst/>
          </a:prstGeom>
          <a:solidFill>
            <a:srgbClr val="FFFFFF">
              <a:alpha val="77000"/>
            </a:srgbClr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1800"/>
              </a:spcAft>
              <a:buClr>
                <a:srgbClr val="FF6FCF"/>
              </a:buClr>
              <a:buFont typeface="Arial"/>
              <a:buChar char="•"/>
            </a:pPr>
            <a:r>
              <a:rPr lang="fr-CH" sz="2000" dirty="0" err="1"/>
              <a:t>Anthropoemie</a:t>
            </a:r>
            <a:r>
              <a:rPr lang="fr-CH" sz="2000" dirty="0"/>
              <a:t>: </a:t>
            </a:r>
            <a:r>
              <a:rPr lang="fr-CH" sz="2000" dirty="0" err="1"/>
              <a:t>von</a:t>
            </a:r>
            <a:r>
              <a:rPr lang="fr-CH" sz="2000" dirty="0"/>
              <a:t> </a:t>
            </a:r>
            <a:r>
              <a:rPr lang="fr-CH" sz="2000" dirty="0" err="1"/>
              <a:t>griechisch</a:t>
            </a:r>
            <a:r>
              <a:rPr lang="fr-CH" sz="2000" dirty="0"/>
              <a:t> </a:t>
            </a:r>
            <a:r>
              <a:rPr lang="fr-CH" sz="2000" dirty="0" err="1"/>
              <a:t>émein</a:t>
            </a:r>
            <a:r>
              <a:rPr lang="fr-CH" sz="2000" dirty="0"/>
              <a:t>, </a:t>
            </a:r>
            <a:r>
              <a:rPr lang="fr-CH" sz="2000" dirty="0" err="1"/>
              <a:t>erbrechen</a:t>
            </a:r>
            <a:r>
              <a:rPr lang="fr-CH" sz="2000" dirty="0"/>
              <a:t> </a:t>
            </a:r>
          </a:p>
          <a:p>
            <a:pPr marL="342900" indent="-342900">
              <a:lnSpc>
                <a:spcPct val="120000"/>
              </a:lnSpc>
              <a:spcAft>
                <a:spcPts val="1800"/>
              </a:spcAft>
              <a:buClr>
                <a:srgbClr val="FF6FCF"/>
              </a:buClr>
              <a:buFont typeface="Arial"/>
              <a:buChar char="•"/>
            </a:pPr>
            <a:r>
              <a:rPr lang="fr-CH" sz="2000" dirty="0"/>
              <a:t>" ... </a:t>
            </a:r>
            <a:r>
              <a:rPr lang="fr-CH" sz="2000" dirty="0" err="1"/>
              <a:t>diese</a:t>
            </a:r>
            <a:r>
              <a:rPr lang="fr-CH" sz="2000" dirty="0"/>
              <a:t> </a:t>
            </a:r>
            <a:r>
              <a:rPr lang="fr-CH" sz="2000" dirty="0" err="1"/>
              <a:t>furchterregenden</a:t>
            </a:r>
            <a:r>
              <a:rPr lang="fr-CH" sz="2000" dirty="0"/>
              <a:t> </a:t>
            </a:r>
            <a:r>
              <a:rPr lang="fr-CH" sz="2000" dirty="0" err="1"/>
              <a:t>Wesen</a:t>
            </a:r>
            <a:r>
              <a:rPr lang="fr-CH" sz="2000" dirty="0"/>
              <a:t> </a:t>
            </a:r>
            <a:r>
              <a:rPr lang="fr-CH" sz="2000" dirty="0" err="1"/>
              <a:t>aus</a:t>
            </a:r>
            <a:r>
              <a:rPr lang="fr-CH" sz="2000" dirty="0"/>
              <a:t> </a:t>
            </a:r>
            <a:r>
              <a:rPr lang="fr-CH" sz="2000" dirty="0" err="1"/>
              <a:t>dem</a:t>
            </a:r>
            <a:r>
              <a:rPr lang="fr-CH" sz="2000" dirty="0"/>
              <a:t> </a:t>
            </a:r>
            <a:r>
              <a:rPr lang="fr-CH" sz="2000" dirty="0" err="1"/>
              <a:t>Gesellschaftskörper</a:t>
            </a:r>
            <a:r>
              <a:rPr lang="fr-CH" sz="2000" dirty="0"/>
              <a:t> </a:t>
            </a:r>
            <a:r>
              <a:rPr lang="fr-CH" sz="2000" dirty="0" err="1"/>
              <a:t>vertreiben</a:t>
            </a:r>
            <a:r>
              <a:rPr lang="fr-CH" sz="2000" dirty="0"/>
              <a:t>, </a:t>
            </a:r>
            <a:r>
              <a:rPr lang="fr-CH" sz="2000" dirty="0" err="1"/>
              <a:t>indem</a:t>
            </a:r>
            <a:r>
              <a:rPr lang="fr-CH" sz="2000" dirty="0"/>
              <a:t> </a:t>
            </a:r>
            <a:r>
              <a:rPr lang="fr-CH" sz="2000" dirty="0" err="1"/>
              <a:t>sie</a:t>
            </a:r>
            <a:r>
              <a:rPr lang="fr-CH" sz="2000" dirty="0"/>
              <a:t> </a:t>
            </a:r>
            <a:r>
              <a:rPr lang="fr-CH" sz="2000" dirty="0" err="1"/>
              <a:t>vorübergehend</a:t>
            </a:r>
            <a:r>
              <a:rPr lang="fr-CH" sz="2000" dirty="0"/>
              <a:t> </a:t>
            </a:r>
            <a:r>
              <a:rPr lang="fr-CH" sz="2000" dirty="0" err="1"/>
              <a:t>oder</a:t>
            </a:r>
            <a:r>
              <a:rPr lang="fr-CH" sz="2000" dirty="0"/>
              <a:t> </a:t>
            </a:r>
            <a:r>
              <a:rPr lang="fr-CH" sz="2000" dirty="0" err="1"/>
              <a:t>dauerhaft</a:t>
            </a:r>
            <a:r>
              <a:rPr lang="fr-CH" sz="2000" dirty="0"/>
              <a:t> </a:t>
            </a:r>
            <a:r>
              <a:rPr lang="fr-CH" sz="2000" dirty="0" err="1"/>
              <a:t>isoliert</a:t>
            </a:r>
            <a:r>
              <a:rPr lang="fr-CH" sz="2000" dirty="0"/>
              <a:t>, </a:t>
            </a:r>
            <a:r>
              <a:rPr lang="fr-CH" sz="2000" dirty="0" err="1"/>
              <a:t>ohne</a:t>
            </a:r>
            <a:r>
              <a:rPr lang="fr-CH" sz="2000" dirty="0"/>
              <a:t> </a:t>
            </a:r>
            <a:r>
              <a:rPr lang="fr-CH" sz="2000" dirty="0" err="1"/>
              <a:t>Kontakt</a:t>
            </a:r>
            <a:r>
              <a:rPr lang="fr-CH" sz="2000" dirty="0"/>
              <a:t> </a:t>
            </a:r>
            <a:r>
              <a:rPr lang="fr-CH" sz="2000" dirty="0" err="1"/>
              <a:t>zur</a:t>
            </a:r>
            <a:r>
              <a:rPr lang="fr-CH" sz="2000" dirty="0"/>
              <a:t> </a:t>
            </a:r>
            <a:r>
              <a:rPr lang="fr-CH" sz="2000" dirty="0" err="1"/>
              <a:t>Menschheit</a:t>
            </a:r>
            <a:r>
              <a:rPr lang="fr-CH" sz="2000" dirty="0"/>
              <a:t>, in </a:t>
            </a:r>
            <a:r>
              <a:rPr lang="fr-CH" sz="2000" dirty="0" err="1"/>
              <a:t>dafür</a:t>
            </a:r>
            <a:r>
              <a:rPr lang="fr-CH" sz="2000" dirty="0"/>
              <a:t> </a:t>
            </a:r>
            <a:r>
              <a:rPr lang="fr-CH" sz="2000" dirty="0" err="1"/>
              <a:t>vorgesehenen</a:t>
            </a:r>
            <a:r>
              <a:rPr lang="fr-CH" sz="2000" dirty="0"/>
              <a:t> </a:t>
            </a:r>
            <a:r>
              <a:rPr lang="fr-CH" sz="2000" dirty="0" err="1"/>
              <a:t>Einrichtungen</a:t>
            </a:r>
            <a:r>
              <a:rPr lang="fr-CH" sz="2000" dirty="0"/>
              <a:t> </a:t>
            </a:r>
            <a:r>
              <a:rPr lang="fr-CH" sz="2000" dirty="0" err="1"/>
              <a:t>gehalten</a:t>
            </a:r>
            <a:r>
              <a:rPr lang="fr-CH" sz="2000" dirty="0"/>
              <a:t> </a:t>
            </a:r>
            <a:r>
              <a:rPr lang="fr-CH" sz="2000" dirty="0" err="1"/>
              <a:t>werden</a:t>
            </a:r>
            <a:r>
              <a:rPr lang="fr-CH" sz="2000" dirty="0"/>
              <a:t>."</a:t>
            </a:r>
          </a:p>
        </p:txBody>
      </p:sp>
    </p:spTree>
    <p:extLst>
      <p:ext uri="{BB962C8B-B14F-4D97-AF65-F5344CB8AC3E}">
        <p14:creationId xmlns:p14="http://schemas.microsoft.com/office/powerpoint/2010/main" val="2267527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5507" y="274638"/>
            <a:ext cx="7192995" cy="707886"/>
          </a:xfrm>
          <a:noFill/>
          <a:ln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000" b="1" dirty="0">
                <a:solidFill>
                  <a:srgbClr val="7F7F7F"/>
                </a:solidFill>
              </a:rPr>
              <a:t>Anthropophage Gesellschaft</a:t>
            </a:r>
            <a:endParaRPr lang="fr-FR" sz="4000" b="1" noProof="0" dirty="0">
              <a:solidFill>
                <a:srgbClr val="7F7F7F"/>
              </a:solidFill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20312"/>
            <a:ext cx="3415666" cy="3415666"/>
          </a:xfrm>
          <a:prstGeom prst="rect">
            <a:avLst/>
          </a:prstGeom>
          <a:ln>
            <a:noFill/>
          </a:ln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116648" y="2199323"/>
            <a:ext cx="5748383" cy="2468368"/>
          </a:xfrm>
          <a:solidFill>
            <a:srgbClr val="FFFFFF">
              <a:alpha val="81000"/>
            </a:srgbClr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1800"/>
              </a:spcAft>
              <a:buClr>
                <a:srgbClr val="FF6FCF"/>
              </a:buClr>
              <a:buChar char="•"/>
            </a:pPr>
            <a:r>
              <a:rPr lang="fr-FR" sz="2400" dirty="0"/>
              <a:t>Absorption </a:t>
            </a:r>
            <a:r>
              <a:rPr lang="fr-FR" sz="2400" dirty="0" err="1"/>
              <a:t>von</a:t>
            </a:r>
            <a:r>
              <a:rPr lang="fr-FR" sz="2400" dirty="0"/>
              <a:t> </a:t>
            </a:r>
            <a:r>
              <a:rPr lang="fr-FR" sz="2400" dirty="0" err="1"/>
              <a:t>Individuen</a:t>
            </a:r>
            <a:r>
              <a:rPr lang="fr-FR" sz="2400" dirty="0"/>
              <a:t>, die </a:t>
            </a:r>
            <a:r>
              <a:rPr lang="fr-FR" sz="2400" dirty="0" err="1"/>
              <a:t>über</a:t>
            </a:r>
            <a:r>
              <a:rPr lang="fr-FR" sz="2400" dirty="0"/>
              <a:t> </a:t>
            </a:r>
            <a:r>
              <a:rPr lang="fr-FR" sz="2400" dirty="0" err="1"/>
              <a:t>furchterregende</a:t>
            </a:r>
            <a:r>
              <a:rPr lang="fr-FR" sz="2400" dirty="0"/>
              <a:t> </a:t>
            </a:r>
            <a:r>
              <a:rPr lang="fr-FR" sz="2400" dirty="0" err="1"/>
              <a:t>Kräfte</a:t>
            </a:r>
            <a:r>
              <a:rPr lang="fr-FR" sz="2400" dirty="0"/>
              <a:t> </a:t>
            </a:r>
            <a:r>
              <a:rPr lang="fr-FR" sz="2400" dirty="0" err="1"/>
              <a:t>verfügen</a:t>
            </a:r>
            <a:r>
              <a:rPr lang="fr-FR" sz="2400" dirty="0"/>
              <a:t> ...</a:t>
            </a:r>
          </a:p>
          <a:p>
            <a:pPr marL="457200" indent="-457200">
              <a:lnSpc>
                <a:spcPct val="120000"/>
              </a:lnSpc>
              <a:spcAft>
                <a:spcPts val="1800"/>
              </a:spcAft>
              <a:buClr>
                <a:srgbClr val="FF6FCF"/>
              </a:buClr>
              <a:buFont typeface="+mj-lt"/>
              <a:buAutoNum type="arabicPeriod"/>
            </a:pPr>
            <a:r>
              <a:rPr lang="fr-FR" sz="2400" dirty="0"/>
              <a:t>Um </a:t>
            </a:r>
            <a:r>
              <a:rPr lang="fr-FR" sz="2400" dirty="0" err="1"/>
              <a:t>diese</a:t>
            </a:r>
            <a:r>
              <a:rPr lang="fr-FR" sz="2400" dirty="0"/>
              <a:t> </a:t>
            </a:r>
            <a:r>
              <a:rPr lang="fr-FR" sz="2400" dirty="0" err="1"/>
              <a:t>zu</a:t>
            </a:r>
            <a:r>
              <a:rPr lang="fr-FR" sz="2400" dirty="0"/>
              <a:t> </a:t>
            </a:r>
            <a:r>
              <a:rPr lang="fr-FR" sz="2400" dirty="0" err="1"/>
              <a:t>neutralisieren</a:t>
            </a:r>
            <a:endParaRPr lang="fr-FR" sz="2400" dirty="0"/>
          </a:p>
          <a:p>
            <a:pPr marL="457200" indent="-457200">
              <a:lnSpc>
                <a:spcPct val="120000"/>
              </a:lnSpc>
              <a:spcAft>
                <a:spcPts val="1800"/>
              </a:spcAft>
              <a:buClr>
                <a:srgbClr val="FF6FCF"/>
              </a:buClr>
              <a:buFont typeface="+mj-lt"/>
              <a:buAutoNum type="arabicPeriod"/>
            </a:pPr>
            <a:r>
              <a:rPr lang="fr-FR" sz="2400" dirty="0"/>
              <a:t>Um </a:t>
            </a:r>
            <a:r>
              <a:rPr lang="fr-FR" sz="2400" dirty="0" err="1"/>
              <a:t>sie</a:t>
            </a:r>
            <a:r>
              <a:rPr lang="fr-FR" sz="2400" dirty="0"/>
              <a:t> </a:t>
            </a:r>
            <a:r>
              <a:rPr lang="fr-FR" sz="2400" dirty="0" err="1"/>
              <a:t>zu</a:t>
            </a:r>
            <a:r>
              <a:rPr lang="fr-FR" sz="2400" dirty="0"/>
              <a:t> </a:t>
            </a:r>
            <a:r>
              <a:rPr lang="fr-FR" sz="2400" dirty="0" err="1"/>
              <a:t>nutzen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3216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73481" y="274638"/>
            <a:ext cx="6797054" cy="830997"/>
          </a:xfrm>
          <a:noFill/>
          <a:ln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800" b="1" dirty="0">
                <a:solidFill>
                  <a:srgbClr val="7F7F7F"/>
                </a:solidFill>
              </a:rPr>
              <a:t>3 </a:t>
            </a:r>
            <a:r>
              <a:rPr lang="fr-FR" sz="4800" b="1" dirty="0" err="1">
                <a:solidFill>
                  <a:srgbClr val="7F7F7F"/>
                </a:solidFill>
              </a:rPr>
              <a:t>Gesellschaftsformen</a:t>
            </a:r>
            <a:endParaRPr lang="fr-FR" sz="4800" b="1" noProof="0" dirty="0">
              <a:solidFill>
                <a:srgbClr val="7F7F7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90491" y="1647294"/>
            <a:ext cx="8229600" cy="3345652"/>
          </a:xfrm>
        </p:spPr>
        <p:txBody>
          <a:bodyPr/>
          <a:lstStyle/>
          <a:p>
            <a:pPr marL="514350" indent="-514350">
              <a:spcAft>
                <a:spcPts val="1800"/>
              </a:spcAft>
              <a:buClr>
                <a:srgbClr val="FF6FCF"/>
              </a:buClr>
              <a:buFont typeface="+mj-lt"/>
              <a:buAutoNum type="arabicPeriod"/>
            </a:pPr>
            <a:r>
              <a:rPr lang="fr-FR" noProof="0" dirty="0" err="1"/>
              <a:t>Anthropoemische</a:t>
            </a:r>
            <a:endParaRPr lang="fr-FR" noProof="0" dirty="0"/>
          </a:p>
          <a:p>
            <a:pPr marL="514350" indent="-514350">
              <a:spcAft>
                <a:spcPts val="1800"/>
              </a:spcAft>
              <a:buClr>
                <a:srgbClr val="FF6FCF"/>
              </a:buClr>
              <a:buFont typeface="+mj-lt"/>
              <a:buAutoNum type="arabicPeriod"/>
            </a:pPr>
            <a:r>
              <a:rPr lang="fr-FR" dirty="0" err="1"/>
              <a:t>Anthropophagisch</a:t>
            </a:r>
            <a:r>
              <a:rPr lang="fr-FR" dirty="0"/>
              <a:t> </a:t>
            </a:r>
            <a:r>
              <a:rPr lang="fr-FR" dirty="0" err="1"/>
              <a:t>verkapselnde</a:t>
            </a:r>
            <a:endParaRPr lang="fr-FR" noProof="0" dirty="0"/>
          </a:p>
          <a:p>
            <a:pPr marL="715963" lvl="1" indent="-350838">
              <a:spcAft>
                <a:spcPts val="1800"/>
              </a:spcAft>
              <a:buClr>
                <a:srgbClr val="FF6FCF"/>
              </a:buClr>
              <a:buFont typeface="Arial"/>
              <a:buChar char="•"/>
            </a:pPr>
            <a:r>
              <a:rPr lang="fr-FR" sz="2000" dirty="0" err="1"/>
              <a:t>um</a:t>
            </a:r>
            <a:r>
              <a:rPr lang="fr-FR" sz="2000" dirty="0"/>
              <a:t> </a:t>
            </a:r>
            <a:r>
              <a:rPr lang="fr-FR" sz="2000" dirty="0" err="1"/>
              <a:t>zu</a:t>
            </a:r>
            <a:r>
              <a:rPr lang="fr-FR" sz="2000" dirty="0"/>
              <a:t> </a:t>
            </a:r>
            <a:r>
              <a:rPr lang="fr-FR" sz="2000" dirty="0" err="1"/>
              <a:t>neutralisieren</a:t>
            </a:r>
            <a:endParaRPr lang="fr-FR" sz="2000" dirty="0"/>
          </a:p>
          <a:p>
            <a:pPr marL="514350" indent="-514350">
              <a:spcAft>
                <a:spcPts val="1800"/>
              </a:spcAft>
              <a:buClr>
                <a:srgbClr val="FF6FCF"/>
              </a:buClr>
              <a:buFont typeface="+mj-lt"/>
              <a:buAutoNum type="arabicPeriod"/>
            </a:pPr>
            <a:r>
              <a:rPr lang="fr-FR" dirty="0" err="1"/>
              <a:t>Anthropophagisch</a:t>
            </a:r>
            <a:r>
              <a:rPr lang="fr-FR" dirty="0"/>
              <a:t> </a:t>
            </a:r>
            <a:r>
              <a:rPr lang="fr-FR" dirty="0" err="1"/>
              <a:t>assimilierende</a:t>
            </a:r>
            <a:endParaRPr lang="fr-FR" dirty="0"/>
          </a:p>
          <a:p>
            <a:pPr marL="715963" lvl="1" indent="-350838">
              <a:spcAft>
                <a:spcPts val="1800"/>
              </a:spcAft>
              <a:buClr>
                <a:srgbClr val="FF6FCF"/>
              </a:buClr>
              <a:buFont typeface="Arial"/>
              <a:buChar char="•"/>
            </a:pPr>
            <a:r>
              <a:rPr lang="fr-FR" sz="2000" dirty="0" err="1"/>
              <a:t>um</a:t>
            </a:r>
            <a:r>
              <a:rPr lang="fr-FR" sz="2000" dirty="0"/>
              <a:t> </a:t>
            </a:r>
            <a:r>
              <a:rPr lang="fr-FR" sz="2000" dirty="0" err="1"/>
              <a:t>zu</a:t>
            </a:r>
            <a:r>
              <a:rPr lang="fr-FR" sz="2000" dirty="0"/>
              <a:t> </a:t>
            </a:r>
            <a:r>
              <a:rPr lang="fr-FR" sz="2000" dirty="0" err="1"/>
              <a:t>profitieren</a:t>
            </a:r>
            <a:endParaRPr lang="fr-FR" noProof="0" dirty="0"/>
          </a:p>
          <a:p>
            <a:pPr>
              <a:spcAft>
                <a:spcPts val="1800"/>
              </a:spcAft>
            </a:pP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460314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465" y="1494253"/>
            <a:ext cx="5837070" cy="3821892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099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800" b="1" dirty="0" err="1">
                <a:solidFill>
                  <a:srgbClr val="7F7F7F"/>
                </a:solidFill>
              </a:rPr>
              <a:t>Fremdkörpergranulom</a:t>
            </a:r>
            <a:endParaRPr lang="fr-FR" sz="4800" b="1" noProof="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991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612358" y="1073897"/>
            <a:ext cx="2270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b="1" dirty="0" err="1"/>
              <a:t>Anthropoemie</a:t>
            </a:r>
            <a:endParaRPr lang="fr-CH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340288" y="889231"/>
            <a:ext cx="23615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b="1" dirty="0" err="1"/>
              <a:t>Einkapselnde</a:t>
            </a:r>
            <a:endParaRPr lang="fr-CH" b="1" dirty="0"/>
          </a:p>
          <a:p>
            <a:pPr algn="ctr"/>
            <a:r>
              <a:rPr lang="fr-CH" dirty="0"/>
              <a:t>Anthropophagie</a:t>
            </a:r>
            <a:endParaRPr lang="fr-CH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6309254" y="889231"/>
            <a:ext cx="23615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b="1" dirty="0" err="1"/>
              <a:t>Assimilierende</a:t>
            </a:r>
            <a:endParaRPr lang="fr-CH" b="1" dirty="0"/>
          </a:p>
          <a:p>
            <a:pPr algn="ctr"/>
            <a:r>
              <a:rPr lang="fr-CH" dirty="0"/>
              <a:t>Anthropophagie</a:t>
            </a:r>
          </a:p>
        </p:txBody>
      </p:sp>
      <p:sp>
        <p:nvSpPr>
          <p:cNvPr id="7" name="Oval 6"/>
          <p:cNvSpPr/>
          <p:nvPr/>
        </p:nvSpPr>
        <p:spPr>
          <a:xfrm rot="18900000">
            <a:off x="811275" y="3106242"/>
            <a:ext cx="1872336" cy="1793882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grpSp>
        <p:nvGrpSpPr>
          <p:cNvPr id="12" name="Gruppierung 11"/>
          <p:cNvGrpSpPr/>
          <p:nvPr/>
        </p:nvGrpSpPr>
        <p:grpSpPr>
          <a:xfrm>
            <a:off x="830888" y="3086628"/>
            <a:ext cx="1833110" cy="1833110"/>
            <a:chOff x="830888" y="3086628"/>
            <a:chExt cx="1833110" cy="1833110"/>
          </a:xfrm>
        </p:grpSpPr>
        <p:cxnSp>
          <p:nvCxnSpPr>
            <p:cNvPr id="9" name="Gerade Verbindung 8"/>
            <p:cNvCxnSpPr>
              <a:stCxn id="7" idx="0"/>
            </p:cNvCxnSpPr>
            <p:nvPr/>
          </p:nvCxnSpPr>
          <p:spPr>
            <a:xfrm rot="18900000" flipH="1">
              <a:off x="1274715" y="3302053"/>
              <a:ext cx="6040" cy="471386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0"/>
            <p:cNvCxnSpPr>
              <a:stCxn id="7" idx="6"/>
            </p:cNvCxnSpPr>
            <p:nvPr/>
          </p:nvCxnSpPr>
          <p:spPr>
            <a:xfrm rot="18900000" flipH="1">
              <a:off x="2018693" y="3503054"/>
              <a:ext cx="457758" cy="0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>
              <a:stCxn id="7" idx="4"/>
            </p:cNvCxnSpPr>
            <p:nvPr/>
          </p:nvCxnSpPr>
          <p:spPr>
            <a:xfrm rot="18900000" flipV="1">
              <a:off x="2219646" y="4246241"/>
              <a:ext cx="0" cy="458290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>
              <a:stCxn id="7" idx="2"/>
            </p:cNvCxnSpPr>
            <p:nvPr/>
          </p:nvCxnSpPr>
          <p:spPr>
            <a:xfrm rot="18900000">
              <a:off x="1018287" y="4502954"/>
              <a:ext cx="458770" cy="0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>
              <a:stCxn id="7" idx="7"/>
            </p:cNvCxnSpPr>
            <p:nvPr/>
          </p:nvCxnSpPr>
          <p:spPr>
            <a:xfrm>
              <a:off x="1767057" y="3086628"/>
              <a:ext cx="532" cy="477906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>
              <a:stCxn id="7" idx="3"/>
            </p:cNvCxnSpPr>
            <p:nvPr/>
          </p:nvCxnSpPr>
          <p:spPr>
            <a:xfrm flipV="1">
              <a:off x="1727829" y="4465756"/>
              <a:ext cx="0" cy="453982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>
              <a:stCxn id="7" idx="1"/>
            </p:cNvCxnSpPr>
            <p:nvPr/>
          </p:nvCxnSpPr>
          <p:spPr>
            <a:xfrm>
              <a:off x="830888" y="4022797"/>
              <a:ext cx="465344" cy="0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9"/>
            <p:cNvCxnSpPr>
              <a:stCxn id="7" idx="5"/>
            </p:cNvCxnSpPr>
            <p:nvPr/>
          </p:nvCxnSpPr>
          <p:spPr>
            <a:xfrm flipH="1">
              <a:off x="2225853" y="3983569"/>
              <a:ext cx="438145" cy="0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uppierung 14"/>
          <p:cNvGrpSpPr/>
          <p:nvPr/>
        </p:nvGrpSpPr>
        <p:grpSpPr>
          <a:xfrm>
            <a:off x="1349328" y="2040570"/>
            <a:ext cx="1147024" cy="1772220"/>
            <a:chOff x="1349328" y="2040570"/>
            <a:chExt cx="1147024" cy="1772220"/>
          </a:xfrm>
        </p:grpSpPr>
        <p:pic>
          <p:nvPicPr>
            <p:cNvPr id="2" name="Bild 1"/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5446386" flipV="1">
              <a:off x="1082910" y="2626879"/>
              <a:ext cx="1452329" cy="919494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2225853" y="2040570"/>
              <a:ext cx="270499" cy="237290"/>
            </a:xfrm>
            <a:prstGeom prst="ellipse">
              <a:avLst/>
            </a:prstGeom>
            <a:solidFill>
              <a:srgbClr val="EA81E9"/>
            </a:solidFill>
            <a:ln>
              <a:solidFill>
                <a:srgbClr val="EA81E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sp>
        <p:nvSpPr>
          <p:cNvPr id="19" name="Oval 18"/>
          <p:cNvSpPr/>
          <p:nvPr/>
        </p:nvSpPr>
        <p:spPr>
          <a:xfrm rot="18900000">
            <a:off x="3584891" y="2998451"/>
            <a:ext cx="1872336" cy="1793882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3" name="Oval 32"/>
          <p:cNvSpPr/>
          <p:nvPr/>
        </p:nvSpPr>
        <p:spPr>
          <a:xfrm>
            <a:off x="4442979" y="3375429"/>
            <a:ext cx="227079" cy="223322"/>
          </a:xfrm>
          <a:prstGeom prst="ellipse">
            <a:avLst/>
          </a:prstGeom>
          <a:solidFill>
            <a:srgbClr val="EA81E9"/>
          </a:solidFill>
          <a:ln w="174625" cmpd="tri">
            <a:solidFill>
              <a:srgbClr val="EA81E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grpSp>
        <p:nvGrpSpPr>
          <p:cNvPr id="16" name="Gruppierung 15"/>
          <p:cNvGrpSpPr/>
          <p:nvPr/>
        </p:nvGrpSpPr>
        <p:grpSpPr>
          <a:xfrm>
            <a:off x="3604504" y="2988396"/>
            <a:ext cx="1826537" cy="1823551"/>
            <a:chOff x="3604504" y="2988396"/>
            <a:chExt cx="1826537" cy="1823551"/>
          </a:xfrm>
        </p:grpSpPr>
        <p:cxnSp>
          <p:nvCxnSpPr>
            <p:cNvPr id="20" name="Gerade Verbindung 19"/>
            <p:cNvCxnSpPr>
              <a:stCxn id="19" idx="0"/>
            </p:cNvCxnSpPr>
            <p:nvPr/>
          </p:nvCxnSpPr>
          <p:spPr>
            <a:xfrm>
              <a:off x="3886826" y="3261159"/>
              <a:ext cx="329050" cy="337592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>
              <a:stCxn id="19" idx="4"/>
            </p:cNvCxnSpPr>
            <p:nvPr/>
          </p:nvCxnSpPr>
          <p:spPr>
            <a:xfrm flipH="1" flipV="1">
              <a:off x="4831232" y="4205565"/>
              <a:ext cx="324060" cy="324060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>
              <a:stCxn id="19" idx="2"/>
            </p:cNvCxnSpPr>
            <p:nvPr/>
          </p:nvCxnSpPr>
          <p:spPr>
            <a:xfrm flipV="1">
              <a:off x="3859088" y="4232963"/>
              <a:ext cx="324400" cy="324400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>
              <a:stCxn id="19" idx="3"/>
            </p:cNvCxnSpPr>
            <p:nvPr/>
          </p:nvCxnSpPr>
          <p:spPr>
            <a:xfrm flipV="1">
              <a:off x="4501445" y="4357965"/>
              <a:ext cx="0" cy="453982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>
              <a:stCxn id="19" idx="1"/>
            </p:cNvCxnSpPr>
            <p:nvPr/>
          </p:nvCxnSpPr>
          <p:spPr>
            <a:xfrm>
              <a:off x="3604504" y="3915006"/>
              <a:ext cx="465344" cy="0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Freihandform 13"/>
            <p:cNvSpPr/>
            <p:nvPr/>
          </p:nvSpPr>
          <p:spPr>
            <a:xfrm>
              <a:off x="4254495" y="2988396"/>
              <a:ext cx="157931" cy="772548"/>
            </a:xfrm>
            <a:custGeom>
              <a:avLst/>
              <a:gdLst>
                <a:gd name="connsiteX0" fmla="*/ 157931 w 157931"/>
                <a:gd name="connsiteY0" fmla="*/ 0 h 772548"/>
                <a:gd name="connsiteX1" fmla="*/ 812 w 157931"/>
                <a:gd name="connsiteY1" fmla="*/ 392821 h 772548"/>
                <a:gd name="connsiteX2" fmla="*/ 92465 w 157931"/>
                <a:gd name="connsiteY2" fmla="*/ 772548 h 772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931" h="772548">
                  <a:moveTo>
                    <a:pt x="157931" y="0"/>
                  </a:moveTo>
                  <a:cubicBezTo>
                    <a:pt x="84827" y="132031"/>
                    <a:pt x="11723" y="264063"/>
                    <a:pt x="812" y="392821"/>
                  </a:cubicBezTo>
                  <a:cubicBezTo>
                    <a:pt x="-10099" y="521579"/>
                    <a:pt x="92465" y="772548"/>
                    <a:pt x="92465" y="772548"/>
                  </a:cubicBezTo>
                </a:path>
              </a:pathLst>
            </a:cu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cxnSp>
          <p:nvCxnSpPr>
            <p:cNvPr id="34" name="Gerade Verbindung 33"/>
            <p:cNvCxnSpPr/>
            <p:nvPr/>
          </p:nvCxnSpPr>
          <p:spPr>
            <a:xfrm flipH="1">
              <a:off x="4992896" y="3915006"/>
              <a:ext cx="438145" cy="0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Freihandform 7"/>
            <p:cNvSpPr/>
            <p:nvPr/>
          </p:nvSpPr>
          <p:spPr>
            <a:xfrm>
              <a:off x="4616543" y="3328841"/>
              <a:ext cx="645512" cy="526670"/>
            </a:xfrm>
            <a:custGeom>
              <a:avLst/>
              <a:gdLst>
                <a:gd name="connsiteX0" fmla="*/ 641569 w 645512"/>
                <a:gd name="connsiteY0" fmla="*/ 0 h 526670"/>
                <a:gd name="connsiteX1" fmla="*/ 549916 w 645512"/>
                <a:gd name="connsiteY1" fmla="*/ 248787 h 526670"/>
                <a:gd name="connsiteX2" fmla="*/ 0 w 645512"/>
                <a:gd name="connsiteY2" fmla="*/ 523762 h 526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5512" h="526670">
                  <a:moveTo>
                    <a:pt x="641569" y="0"/>
                  </a:moveTo>
                  <a:cubicBezTo>
                    <a:pt x="649206" y="80746"/>
                    <a:pt x="656844" y="161493"/>
                    <a:pt x="549916" y="248787"/>
                  </a:cubicBezTo>
                  <a:cubicBezTo>
                    <a:pt x="442988" y="336081"/>
                    <a:pt x="6547" y="554315"/>
                    <a:pt x="0" y="523762"/>
                  </a:cubicBezTo>
                </a:path>
              </a:pathLst>
            </a:cu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sp>
        <p:nvSpPr>
          <p:cNvPr id="54" name="Oval 53"/>
          <p:cNvSpPr/>
          <p:nvPr/>
        </p:nvSpPr>
        <p:spPr>
          <a:xfrm>
            <a:off x="7434217" y="3060386"/>
            <a:ext cx="357573" cy="353592"/>
          </a:xfrm>
          <a:prstGeom prst="ellipse">
            <a:avLst/>
          </a:prstGeom>
          <a:solidFill>
            <a:srgbClr val="EA81E9"/>
          </a:solidFill>
          <a:ln w="3175" cmpd="sng">
            <a:solidFill>
              <a:srgbClr val="EA81E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grpSp>
        <p:nvGrpSpPr>
          <p:cNvPr id="17" name="Gruppierung 16"/>
          <p:cNvGrpSpPr/>
          <p:nvPr/>
        </p:nvGrpSpPr>
        <p:grpSpPr>
          <a:xfrm>
            <a:off x="6271466" y="2754705"/>
            <a:ext cx="2437118" cy="1987117"/>
            <a:chOff x="6271466" y="2754705"/>
            <a:chExt cx="2437118" cy="1987117"/>
          </a:xfrm>
        </p:grpSpPr>
        <p:sp>
          <p:nvSpPr>
            <p:cNvPr id="45" name="Oval 44"/>
            <p:cNvSpPr/>
            <p:nvPr/>
          </p:nvSpPr>
          <p:spPr>
            <a:xfrm rot="18900000">
              <a:off x="6271466" y="2754705"/>
              <a:ext cx="2437118" cy="1800739"/>
            </a:xfrm>
            <a:custGeom>
              <a:avLst/>
              <a:gdLst>
                <a:gd name="connsiteX0" fmla="*/ 0 w 1872336"/>
                <a:gd name="connsiteY0" fmla="*/ 896941 h 1793882"/>
                <a:gd name="connsiteX1" fmla="*/ 936168 w 1872336"/>
                <a:gd name="connsiteY1" fmla="*/ 0 h 1793882"/>
                <a:gd name="connsiteX2" fmla="*/ 1872336 w 1872336"/>
                <a:gd name="connsiteY2" fmla="*/ 896941 h 1793882"/>
                <a:gd name="connsiteX3" fmla="*/ 936168 w 1872336"/>
                <a:gd name="connsiteY3" fmla="*/ 1793882 h 1793882"/>
                <a:gd name="connsiteX4" fmla="*/ 0 w 1872336"/>
                <a:gd name="connsiteY4" fmla="*/ 896941 h 1793882"/>
                <a:gd name="connsiteX0" fmla="*/ 0 w 2724135"/>
                <a:gd name="connsiteY0" fmla="*/ 902996 h 1802845"/>
                <a:gd name="connsiteX1" fmla="*/ 936168 w 2724135"/>
                <a:gd name="connsiteY1" fmla="*/ 6055 h 1802845"/>
                <a:gd name="connsiteX2" fmla="*/ 2724135 w 2724135"/>
                <a:gd name="connsiteY2" fmla="*/ 643729 h 1802845"/>
                <a:gd name="connsiteX3" fmla="*/ 936168 w 2724135"/>
                <a:gd name="connsiteY3" fmla="*/ 1799937 h 1802845"/>
                <a:gd name="connsiteX4" fmla="*/ 0 w 2724135"/>
                <a:gd name="connsiteY4" fmla="*/ 902996 h 1802845"/>
                <a:gd name="connsiteX0" fmla="*/ 0 w 2437118"/>
                <a:gd name="connsiteY0" fmla="*/ 901438 h 1800739"/>
                <a:gd name="connsiteX1" fmla="*/ 936168 w 2437118"/>
                <a:gd name="connsiteY1" fmla="*/ 4497 h 1800739"/>
                <a:gd name="connsiteX2" fmla="*/ 2437118 w 2437118"/>
                <a:gd name="connsiteY2" fmla="*/ 669954 h 1800739"/>
                <a:gd name="connsiteX3" fmla="*/ 936168 w 2437118"/>
                <a:gd name="connsiteY3" fmla="*/ 1798379 h 1800739"/>
                <a:gd name="connsiteX4" fmla="*/ 0 w 2437118"/>
                <a:gd name="connsiteY4" fmla="*/ 901438 h 1800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7118" h="1800739">
                  <a:moveTo>
                    <a:pt x="0" y="901438"/>
                  </a:moveTo>
                  <a:cubicBezTo>
                    <a:pt x="0" y="406071"/>
                    <a:pt x="529982" y="43078"/>
                    <a:pt x="936168" y="4497"/>
                  </a:cubicBezTo>
                  <a:cubicBezTo>
                    <a:pt x="1342354" y="-34084"/>
                    <a:pt x="2437118" y="174587"/>
                    <a:pt x="2437118" y="669954"/>
                  </a:cubicBezTo>
                  <a:cubicBezTo>
                    <a:pt x="2437118" y="1165321"/>
                    <a:pt x="1342354" y="1759798"/>
                    <a:pt x="936168" y="1798379"/>
                  </a:cubicBezTo>
                  <a:cubicBezTo>
                    <a:pt x="529982" y="1836960"/>
                    <a:pt x="0" y="1396805"/>
                    <a:pt x="0" y="901438"/>
                  </a:cubicBezTo>
                  <a:close/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cxnSp>
          <p:nvCxnSpPr>
            <p:cNvPr id="55" name="Gerade Verbindung 54"/>
            <p:cNvCxnSpPr/>
            <p:nvPr/>
          </p:nvCxnSpPr>
          <p:spPr>
            <a:xfrm rot="18900000" flipH="1">
              <a:off x="6830103" y="3150325"/>
              <a:ext cx="6040" cy="471386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55"/>
            <p:cNvCxnSpPr>
              <a:stCxn id="45" idx="3"/>
            </p:cNvCxnSpPr>
            <p:nvPr/>
          </p:nvCxnSpPr>
          <p:spPr>
            <a:xfrm flipH="1" flipV="1">
              <a:off x="7613004" y="4161628"/>
              <a:ext cx="312329" cy="328116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56"/>
            <p:cNvCxnSpPr/>
            <p:nvPr/>
          </p:nvCxnSpPr>
          <p:spPr>
            <a:xfrm rot="18900000">
              <a:off x="6573675" y="4351226"/>
              <a:ext cx="458770" cy="0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57"/>
            <p:cNvCxnSpPr/>
            <p:nvPr/>
          </p:nvCxnSpPr>
          <p:spPr>
            <a:xfrm flipV="1">
              <a:off x="7283217" y="4287840"/>
              <a:ext cx="0" cy="453982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58"/>
            <p:cNvCxnSpPr/>
            <p:nvPr/>
          </p:nvCxnSpPr>
          <p:spPr>
            <a:xfrm>
              <a:off x="6412462" y="3855511"/>
              <a:ext cx="465344" cy="15558"/>
            </a:xfrm>
            <a:prstGeom prst="line">
              <a:avLst/>
            </a:prstGeom>
            <a:ln>
              <a:solidFill>
                <a:srgbClr val="7F7F7F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2" name="Gerade Verbindung 61"/>
          <p:cNvCxnSpPr>
            <a:stCxn id="54" idx="0"/>
          </p:cNvCxnSpPr>
          <p:nvPr/>
        </p:nvCxnSpPr>
        <p:spPr>
          <a:xfrm flipV="1">
            <a:off x="7613004" y="2706979"/>
            <a:ext cx="324060" cy="353407"/>
          </a:xfrm>
          <a:prstGeom prst="line">
            <a:avLst/>
          </a:prstGeom>
          <a:ln>
            <a:solidFill>
              <a:srgbClr val="7F7F7F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Gerade Verbindung 64"/>
          <p:cNvCxnSpPr>
            <a:stCxn id="45" idx="2"/>
          </p:cNvCxnSpPr>
          <p:nvPr/>
        </p:nvCxnSpPr>
        <p:spPr>
          <a:xfrm flipH="1">
            <a:off x="7791790" y="2630495"/>
            <a:ext cx="396958" cy="456133"/>
          </a:xfrm>
          <a:prstGeom prst="line">
            <a:avLst/>
          </a:prstGeom>
          <a:ln>
            <a:solidFill>
              <a:srgbClr val="7F7F7F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9851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19" grpId="0" animBg="1"/>
      <p:bldP spid="33" grpId="0" animBg="1"/>
      <p:bldP spid="5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3088953" y="1598613"/>
            <a:ext cx="27366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FF6FCF"/>
              </a:buClr>
            </a:pPr>
            <a:r>
              <a:rPr lang="fr-FR" dirty="0" err="1"/>
              <a:t>Perspektivwechsel</a:t>
            </a:r>
            <a:endParaRPr lang="fr-FR" dirty="0"/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265145" y="309146"/>
            <a:ext cx="8508815" cy="1323975"/>
          </a:xfrm>
          <a:prstGeom prst="rect">
            <a:avLst/>
          </a:prstGeom>
        </p:spPr>
        <p:txBody>
          <a:bodyPr/>
          <a:lstStyle>
            <a:lvl1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4572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9144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3716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8288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b="1" dirty="0" err="1">
                <a:solidFill>
                  <a:srgbClr val="7F7F7F"/>
                </a:solidFill>
              </a:rPr>
              <a:t>Übergang</a:t>
            </a:r>
            <a:r>
              <a:rPr lang="fr-FR" b="1" dirty="0">
                <a:solidFill>
                  <a:srgbClr val="7F7F7F"/>
                </a:solidFill>
              </a:rPr>
              <a:t> </a:t>
            </a:r>
            <a:r>
              <a:rPr lang="fr-FR" b="1" dirty="0" err="1">
                <a:solidFill>
                  <a:srgbClr val="7F7F7F"/>
                </a:solidFill>
              </a:rPr>
              <a:t>zu</a:t>
            </a:r>
            <a:r>
              <a:rPr lang="fr-FR" b="1" dirty="0">
                <a:solidFill>
                  <a:srgbClr val="7F7F7F"/>
                </a:solidFill>
              </a:rPr>
              <a:t> </a:t>
            </a:r>
            <a:r>
              <a:rPr lang="fr-FR" b="1" dirty="0" err="1">
                <a:solidFill>
                  <a:srgbClr val="7F7F7F"/>
                </a:solidFill>
              </a:rPr>
              <a:t>einem</a:t>
            </a:r>
            <a:r>
              <a:rPr lang="fr-FR" b="1" dirty="0">
                <a:solidFill>
                  <a:srgbClr val="7F7F7F"/>
                </a:solidFill>
              </a:rPr>
              <a:t> </a:t>
            </a:r>
            <a:r>
              <a:rPr lang="fr-FR" b="1" dirty="0" err="1">
                <a:solidFill>
                  <a:srgbClr val="7F7F7F"/>
                </a:solidFill>
              </a:rPr>
              <a:t>assimilativen</a:t>
            </a:r>
            <a:r>
              <a:rPr lang="fr-FR" b="1" dirty="0">
                <a:solidFill>
                  <a:srgbClr val="7F7F7F"/>
                </a:solidFill>
              </a:rPr>
              <a:t> System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5287950A-2FDB-5B4B-8F06-9D73A49DFFC4}"/>
              </a:ext>
            </a:extLst>
          </p:cNvPr>
          <p:cNvGrpSpPr/>
          <p:nvPr/>
        </p:nvGrpSpPr>
        <p:grpSpPr>
          <a:xfrm>
            <a:off x="713240" y="2567593"/>
            <a:ext cx="3032219" cy="2792150"/>
            <a:chOff x="713240" y="2567593"/>
            <a:chExt cx="3032219" cy="2792150"/>
          </a:xfrm>
        </p:grpSpPr>
        <p:sp>
          <p:nvSpPr>
            <p:cNvPr id="5" name="Textfeld 4"/>
            <p:cNvSpPr txBox="1"/>
            <p:nvPr/>
          </p:nvSpPr>
          <p:spPr>
            <a:xfrm>
              <a:off x="713240" y="4436415"/>
              <a:ext cx="3032219" cy="923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fr-FR" sz="1800" b="1" dirty="0" err="1">
                  <a:solidFill>
                    <a:srgbClr val="000000"/>
                  </a:solidFill>
                </a:rPr>
                <a:t>Isolierung</a:t>
              </a:r>
              <a:r>
                <a:rPr lang="fr-FR" sz="1800" b="1" dirty="0">
                  <a:solidFill>
                    <a:srgbClr val="000000"/>
                  </a:solidFill>
                </a:rPr>
                <a:t> </a:t>
              </a:r>
              <a:r>
                <a:rPr lang="fr-FR" sz="1800" b="1" dirty="0" err="1">
                  <a:solidFill>
                    <a:srgbClr val="000000"/>
                  </a:solidFill>
                </a:rPr>
                <a:t>einer</a:t>
              </a:r>
              <a:r>
                <a:rPr lang="fr-FR" sz="1800" b="1" dirty="0">
                  <a:solidFill>
                    <a:srgbClr val="000000"/>
                  </a:solidFill>
                </a:rPr>
                <a:t> </a:t>
              </a:r>
              <a:r>
                <a:rPr lang="fr-FR" sz="1800" b="1" dirty="0" err="1">
                  <a:solidFill>
                    <a:srgbClr val="000000"/>
                  </a:solidFill>
                </a:rPr>
                <a:t>Devianz</a:t>
              </a:r>
              <a:endParaRPr lang="fr-FR" sz="1800" b="1" dirty="0">
                <a:solidFill>
                  <a:srgbClr val="000000"/>
                </a:solidFill>
              </a:endParaRPr>
            </a:p>
            <a:p>
              <a:pPr algn="ctr" rtl="0" latinLnBrk="1" hangingPunct="0"/>
              <a:r>
                <a:rPr lang="fr-FR" sz="1800" dirty="0" err="1">
                  <a:solidFill>
                    <a:srgbClr val="000000"/>
                  </a:solidFill>
                </a:rPr>
                <a:t>Abweichung</a:t>
              </a:r>
              <a:r>
                <a:rPr lang="fr-FR" sz="1800" dirty="0">
                  <a:solidFill>
                    <a:srgbClr val="000000"/>
                  </a:solidFill>
                </a:rPr>
                <a:t> </a:t>
              </a:r>
              <a:r>
                <a:rPr lang="fr-FR" sz="1800" dirty="0" err="1">
                  <a:solidFill>
                    <a:srgbClr val="000000"/>
                  </a:solidFill>
                </a:rPr>
                <a:t>und</a:t>
              </a:r>
              <a:endParaRPr lang="fr-FR" sz="1800" dirty="0">
                <a:solidFill>
                  <a:srgbClr val="000000"/>
                </a:solidFill>
              </a:endParaRPr>
            </a:p>
            <a:p>
              <a:pPr algn="ctr" rtl="0" latinLnBrk="1" hangingPunct="0"/>
              <a:r>
                <a:rPr lang="fr-FR" sz="1800" dirty="0" err="1">
                  <a:solidFill>
                    <a:srgbClr val="000000"/>
                  </a:solidFill>
                </a:rPr>
                <a:t>Normalität</a:t>
              </a:r>
              <a:r>
                <a:rPr lang="fr-FR" sz="1800" dirty="0">
                  <a:solidFill>
                    <a:srgbClr val="000000"/>
                  </a:solidFill>
                </a:rPr>
                <a:t> </a:t>
              </a:r>
              <a:r>
                <a:rPr lang="fr-FR" sz="1800" dirty="0" err="1">
                  <a:solidFill>
                    <a:srgbClr val="000000"/>
                  </a:solidFill>
                </a:rPr>
                <a:t>getrennt</a:t>
              </a:r>
              <a:r>
                <a:rPr lang="fr-FR" sz="1800" dirty="0">
                  <a:solidFill>
                    <a:srgbClr val="000000"/>
                  </a:solidFill>
                </a:rPr>
                <a:t> </a:t>
              </a:r>
              <a:r>
                <a:rPr lang="fr-FR" sz="1800" dirty="0" err="1">
                  <a:solidFill>
                    <a:srgbClr val="000000"/>
                  </a:solidFill>
                </a:rPr>
                <a:t>halten</a:t>
              </a:r>
              <a:endParaRPr lang="fr-FR" sz="1800" dirty="0">
                <a:solidFill>
                  <a:srgbClr val="000000"/>
                </a:solidFill>
              </a:endParaRPr>
            </a:p>
          </p:txBody>
        </p:sp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19006536-806E-794B-98A2-813D5CFF9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2098" y="2567593"/>
              <a:ext cx="1674502" cy="1674502"/>
            </a:xfrm>
            <a:prstGeom prst="roundRect">
              <a:avLst/>
            </a:prstGeom>
          </p:spPr>
        </p:pic>
      </p:grpSp>
      <p:cxnSp>
        <p:nvCxnSpPr>
          <p:cNvPr id="10" name="Gerade Verbindung 9"/>
          <p:cNvCxnSpPr>
            <a:cxnSpLocks/>
            <a:endCxn id="6" idx="1"/>
          </p:cNvCxnSpPr>
          <p:nvPr/>
        </p:nvCxnSpPr>
        <p:spPr>
          <a:xfrm flipV="1">
            <a:off x="3595607" y="4898079"/>
            <a:ext cx="1641220" cy="1"/>
          </a:xfrm>
          <a:prstGeom prst="line">
            <a:avLst/>
          </a:prstGeom>
          <a:noFill/>
          <a:ln w="25400" cap="flat">
            <a:solidFill>
              <a:schemeClr val="bg1">
                <a:lumMod val="50000"/>
              </a:schemeClr>
            </a:solidFill>
            <a:prstDash val="solid"/>
            <a:bevel/>
            <a:tailEnd type="stealth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72FF8D29-6552-7E42-B95D-959849ADC6FE}"/>
              </a:ext>
            </a:extLst>
          </p:cNvPr>
          <p:cNvGrpSpPr/>
          <p:nvPr/>
        </p:nvGrpSpPr>
        <p:grpSpPr>
          <a:xfrm>
            <a:off x="5236827" y="2567593"/>
            <a:ext cx="3079859" cy="2792150"/>
            <a:chOff x="5236827" y="2567593"/>
            <a:chExt cx="3079859" cy="2792150"/>
          </a:xfrm>
        </p:grpSpPr>
        <p:sp>
          <p:nvSpPr>
            <p:cNvPr id="6" name="Textfeld 5"/>
            <p:cNvSpPr txBox="1"/>
            <p:nvPr/>
          </p:nvSpPr>
          <p:spPr>
            <a:xfrm>
              <a:off x="5236827" y="4436415"/>
              <a:ext cx="3079859" cy="923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1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Förderung</a:t>
              </a:r>
              <a:r>
                <a:rPr kumimoji="0" lang="fr-FR" sz="1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fr-FR" sz="1800" b="1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Interaktionen</a:t>
              </a:r>
              <a:endParaRPr kumimoji="0" lang="fr-FR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algn="ctr" rtl="0" latinLnBrk="1" hangingPunct="0"/>
              <a:r>
                <a:rPr lang="fr-FR" sz="1800" dirty="0" err="1">
                  <a:solidFill>
                    <a:srgbClr val="000000"/>
                  </a:solidFill>
                </a:rPr>
                <a:t>zwischen</a:t>
              </a:r>
              <a:r>
                <a:rPr lang="fr-FR" sz="1800" dirty="0">
                  <a:solidFill>
                    <a:srgbClr val="000000"/>
                  </a:solidFill>
                </a:rPr>
                <a:t> </a:t>
              </a:r>
              <a:r>
                <a:rPr lang="fr-FR" sz="1800" dirty="0" err="1">
                  <a:solidFill>
                    <a:srgbClr val="000000"/>
                  </a:solidFill>
                </a:rPr>
                <a:t>Andersartigkeit</a:t>
              </a:r>
              <a:r>
                <a:rPr lang="fr-FR" sz="1800" dirty="0">
                  <a:solidFill>
                    <a:srgbClr val="000000"/>
                  </a:solidFill>
                </a:rPr>
                <a:t> </a:t>
              </a:r>
              <a:r>
                <a:rPr lang="fr-FR" sz="1800" dirty="0" err="1">
                  <a:solidFill>
                    <a:srgbClr val="000000"/>
                  </a:solidFill>
                </a:rPr>
                <a:t>und</a:t>
              </a:r>
              <a:endParaRPr lang="fr-FR" sz="1800" dirty="0">
                <a:solidFill>
                  <a:srgbClr val="000000"/>
                </a:solidFill>
              </a:endParaRPr>
            </a:p>
            <a:p>
              <a:pPr algn="ctr" rtl="0" latinLnBrk="1" hangingPunct="0"/>
              <a:r>
                <a:rPr lang="fr-FR" sz="1800" dirty="0" err="1">
                  <a:solidFill>
                    <a:srgbClr val="000000"/>
                  </a:solidFill>
                </a:rPr>
                <a:t>Normalität</a:t>
              </a:r>
              <a:endParaRPr lang="fr-FR" sz="1800" dirty="0">
                <a:solidFill>
                  <a:srgbClr val="000000"/>
                </a:solidFill>
              </a:endParaRPr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9E62D484-AC04-BA44-B792-AAEEE5A5E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39505" y="2567593"/>
              <a:ext cx="1674502" cy="1674502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7769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1242612" y="329774"/>
            <a:ext cx="21178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 latinLnBrk="1" hangingPunct="0"/>
            <a:r>
              <a:rPr lang="fr-CH" b="1" dirty="0" err="1">
                <a:solidFill>
                  <a:srgbClr val="000000"/>
                </a:solidFill>
              </a:rPr>
              <a:t>Asylarmodell</a:t>
            </a:r>
            <a:endParaRPr lang="fr-CH" b="1" dirty="0">
              <a:solidFill>
                <a:srgbClr val="00000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897156" y="4840677"/>
            <a:ext cx="2808801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en-US" sz="1800" b="1" dirty="0" err="1">
                <a:solidFill>
                  <a:srgbClr val="000000"/>
                </a:solidFill>
              </a:rPr>
              <a:t>Diskontinuität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zwischen</a:t>
            </a:r>
            <a:r>
              <a:rPr lang="en-US" sz="1800" b="1" dirty="0">
                <a:solidFill>
                  <a:srgbClr val="000000"/>
                </a:solidFill>
              </a:rPr>
              <a:t> Leben und </a:t>
            </a:r>
            <a:r>
              <a:rPr lang="en-US" sz="1800" b="1" dirty="0" err="1">
                <a:solidFill>
                  <a:srgbClr val="000000"/>
                </a:solidFill>
              </a:rPr>
              <a:t>Krankheit</a:t>
            </a:r>
            <a:endParaRPr lang="fr-CH" sz="1800" b="1" dirty="0">
              <a:solidFill>
                <a:srgbClr val="000000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5338718" y="4840677"/>
            <a:ext cx="271097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en-US" sz="1800" b="1" dirty="0" err="1">
                <a:solidFill>
                  <a:srgbClr val="000000"/>
                </a:solidFill>
              </a:rPr>
              <a:t>Kontinuität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Lebenspfad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4892269" y="329774"/>
            <a:ext cx="36038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 latinLnBrk="1" hangingPunct="0"/>
            <a:r>
              <a:rPr lang="fr-CH" b="1" dirty="0" err="1">
                <a:solidFill>
                  <a:srgbClr val="000000"/>
                </a:solidFill>
              </a:rPr>
              <a:t>Assimilierendes</a:t>
            </a:r>
            <a:r>
              <a:rPr lang="fr-CH" b="1" dirty="0">
                <a:solidFill>
                  <a:srgbClr val="000000"/>
                </a:solidFill>
              </a:rPr>
              <a:t> </a:t>
            </a:r>
            <a:r>
              <a:rPr lang="fr-CH" b="1" dirty="0" err="1">
                <a:solidFill>
                  <a:srgbClr val="000000"/>
                </a:solidFill>
              </a:rPr>
              <a:t>Modell</a:t>
            </a:r>
            <a:endParaRPr lang="fr-CH" b="1" dirty="0">
              <a:solidFill>
                <a:srgbClr val="000000"/>
              </a:solidFill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BB7C16CD-25AD-5E4A-91D6-8ECAC22980F4}"/>
              </a:ext>
            </a:extLst>
          </p:cNvPr>
          <p:cNvGrpSpPr/>
          <p:nvPr/>
        </p:nvGrpSpPr>
        <p:grpSpPr>
          <a:xfrm>
            <a:off x="552087" y="1324374"/>
            <a:ext cx="3498936" cy="3349141"/>
            <a:chOff x="552087" y="1324374"/>
            <a:chExt cx="3498936" cy="3349141"/>
          </a:xfrm>
        </p:grpSpPr>
        <p:sp>
          <p:nvSpPr>
            <p:cNvPr id="7" name="Textfeld 6"/>
            <p:cNvSpPr txBox="1"/>
            <p:nvPr/>
          </p:nvSpPr>
          <p:spPr>
            <a:xfrm>
              <a:off x="552087" y="1324374"/>
              <a:ext cx="3498936" cy="10156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en-US" sz="1200" dirty="0"/>
                <a:t>Patient in </a:t>
              </a:r>
              <a:r>
                <a:rPr lang="en-US" sz="1200" dirty="0" err="1"/>
                <a:t>einem</a:t>
              </a:r>
              <a:r>
                <a:rPr lang="en-US" sz="1200" dirty="0"/>
                <a:t> </a:t>
              </a:r>
              <a:r>
                <a:rPr lang="en-US" sz="1200" dirty="0" err="1"/>
                <a:t>künstlichen</a:t>
              </a:r>
              <a:r>
                <a:rPr lang="en-US" sz="1200" dirty="0"/>
                <a:t> </a:t>
              </a:r>
            </a:p>
            <a:p>
              <a:pPr algn="ctr" rtl="0" latinLnBrk="1" hangingPunct="0"/>
              <a:r>
                <a:rPr lang="en-US" sz="1200" dirty="0" err="1"/>
                <a:t>Raum</a:t>
              </a:r>
              <a:r>
                <a:rPr lang="en-US" sz="1200" dirty="0"/>
                <a:t>-Zeit-</a:t>
              </a:r>
              <a:r>
                <a:rPr lang="en-US" sz="1200" dirty="0" err="1"/>
                <a:t>Kontext</a:t>
              </a:r>
              <a:r>
                <a:rPr lang="en-US" sz="1200" dirty="0"/>
                <a:t> </a:t>
              </a:r>
              <a:r>
                <a:rPr lang="en-US" sz="1200" dirty="0" err="1"/>
                <a:t>beobachtet</a:t>
              </a:r>
              <a:r>
                <a:rPr lang="en-US" sz="1200" dirty="0"/>
                <a:t> </a:t>
              </a:r>
            </a:p>
            <a:p>
              <a:pPr algn="ctr" rtl="0" latinLnBrk="1" hangingPunct="0"/>
              <a:r>
                <a:rPr lang="en-US" sz="1200" dirty="0"/>
                <a:t>(</a:t>
              </a:r>
              <a:r>
                <a:rPr lang="en-US" sz="1200" b="1" i="1" dirty="0"/>
                <a:t>in vitro</a:t>
              </a:r>
              <a:r>
                <a:rPr lang="en-US" sz="1200" dirty="0"/>
                <a:t>) </a:t>
              </a:r>
            </a:p>
            <a:p>
              <a:pPr algn="ctr" rtl="0" latinLnBrk="1" hangingPunct="0"/>
              <a:r>
                <a:rPr lang="en-US" sz="1200" dirty="0"/>
                <a:t>von </a:t>
              </a:r>
              <a:r>
                <a:rPr lang="en-US" sz="1200" dirty="0" err="1"/>
                <a:t>seinem</a:t>
              </a:r>
              <a:r>
                <a:rPr lang="en-US" sz="1200" dirty="0"/>
                <a:t> </a:t>
              </a:r>
              <a:r>
                <a:rPr lang="en-US" sz="1200" dirty="0" err="1"/>
                <a:t>ursprünglichen</a:t>
              </a:r>
              <a:r>
                <a:rPr lang="en-US" sz="1200" dirty="0"/>
                <a:t> </a:t>
              </a:r>
            </a:p>
            <a:p>
              <a:pPr algn="ctr" rtl="0" latinLnBrk="1" hangingPunct="0"/>
              <a:r>
                <a:rPr lang="en-US" sz="1200" dirty="0" err="1"/>
                <a:t>Kontext</a:t>
              </a:r>
              <a:r>
                <a:rPr lang="en-US" sz="1200" dirty="0"/>
                <a:t> </a:t>
              </a:r>
              <a:r>
                <a:rPr lang="en-US" sz="1200" dirty="0" err="1"/>
                <a:t>amputiert</a:t>
              </a:r>
              <a:endParaRPr lang="en-US" sz="1200" dirty="0"/>
            </a:p>
          </p:txBody>
        </p:sp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7823D0A2-4B39-964B-90E6-E1CAC92FE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4180" y="2507196"/>
              <a:ext cx="2166319" cy="2166319"/>
            </a:xfrm>
            <a:prstGeom prst="roundRect">
              <a:avLst/>
            </a:prstGeom>
          </p:spPr>
        </p:pic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A4F2697-0375-3346-99BE-C6DBA9985F44}"/>
              </a:ext>
            </a:extLst>
          </p:cNvPr>
          <p:cNvGrpSpPr/>
          <p:nvPr/>
        </p:nvGrpSpPr>
        <p:grpSpPr>
          <a:xfrm>
            <a:off x="4944737" y="1324374"/>
            <a:ext cx="3498936" cy="3349141"/>
            <a:chOff x="4944737" y="1324374"/>
            <a:chExt cx="3498936" cy="3349141"/>
          </a:xfrm>
        </p:grpSpPr>
        <p:sp>
          <p:nvSpPr>
            <p:cNvPr id="8" name="Textfeld 7"/>
            <p:cNvSpPr txBox="1"/>
            <p:nvPr/>
          </p:nvSpPr>
          <p:spPr>
            <a:xfrm>
              <a:off x="4944737" y="1324374"/>
              <a:ext cx="3498936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fr-CH" sz="1200" dirty="0"/>
                <a:t>in seiner Situation </a:t>
              </a:r>
              <a:r>
                <a:rPr lang="fr-CH" sz="1200" dirty="0" err="1"/>
                <a:t>begleitet</a:t>
              </a:r>
              <a:r>
                <a:rPr lang="fr-CH" sz="1200" dirty="0"/>
                <a:t> </a:t>
              </a:r>
            </a:p>
            <a:p>
              <a:pPr algn="ctr" rtl="0" latinLnBrk="1" hangingPunct="0"/>
              <a:r>
                <a:rPr lang="fr-CH" sz="1200" dirty="0"/>
                <a:t>(in vivo)</a:t>
              </a:r>
            </a:p>
          </p:txBody>
        </p:sp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7F21373B-D54A-DC4D-B47E-28A23BE07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3192" y="2507196"/>
              <a:ext cx="2166319" cy="2166319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4105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04" name="Text Box 4"/>
          <p:cNvSpPr txBox="1">
            <a:spLocks noChangeArrowheads="1"/>
          </p:cNvSpPr>
          <p:nvPr/>
        </p:nvSpPr>
        <p:spPr bwMode="auto">
          <a:xfrm>
            <a:off x="2656861" y="239321"/>
            <a:ext cx="3664786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algn="ctr">
              <a:lnSpc>
                <a:spcPct val="100000"/>
              </a:lnSpc>
              <a:spcBef>
                <a:spcPct val="0"/>
              </a:spcBef>
              <a:buClrTx/>
              <a:buSzTx/>
              <a:defRPr sz="4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err="1"/>
              <a:t>Heterotopien</a:t>
            </a:r>
            <a:endParaRPr lang="en-US" dirty="0">
              <a:sym typeface="Wingdings" pitchFamily="2" charset="2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9275F7A6-D36A-0A41-82B4-D9F01F180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549900"/>
            <a:ext cx="4201458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>
            <a:lvl1pPr algn="l" rtl="0" latinLnBrk="1" hangingPunct="0">
              <a:defRPr sz="1000">
                <a:solidFill>
                  <a:srgbClr val="000000"/>
                </a:solidFill>
              </a:defRPr>
            </a:lvl1pPr>
          </a:lstStyle>
          <a:p>
            <a:r>
              <a:rPr lang="fr-CH" dirty="0"/>
              <a:t>Michel Foucault. Dits et écrits 1984; Des espaces autres </a:t>
            </a:r>
            <a:endParaRPr lang="fr-FR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256E6D8-D542-0747-9307-59D08EF5B2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7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373067"/>
            <a:ext cx="3905573" cy="3905573"/>
          </a:xfrm>
          <a:prstGeom prst="rect">
            <a:avLst/>
          </a:prstGeom>
        </p:spPr>
      </p:pic>
      <p:sp>
        <p:nvSpPr>
          <p:cNvPr id="1177605" name="Rectangle 5"/>
          <p:cNvSpPr>
            <a:spLocks noChangeArrowheads="1"/>
          </p:cNvSpPr>
          <p:nvPr/>
        </p:nvSpPr>
        <p:spPr bwMode="auto">
          <a:xfrm>
            <a:off x="3285641" y="1487091"/>
            <a:ext cx="5233351" cy="3791549"/>
          </a:xfrm>
          <a:prstGeom prst="rect">
            <a:avLst/>
          </a:prstGeom>
          <a:solidFill>
            <a:srgbClr val="FFFFFF">
              <a:alpha val="83000"/>
            </a:srgbClr>
          </a:solidFill>
        </p:spPr>
        <p:txBody>
          <a:bodyPr>
            <a:no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fr-CH" sz="1800" dirty="0" err="1">
                <a:solidFill>
                  <a:srgbClr val="404040"/>
                </a:solidFill>
              </a:rPr>
              <a:t>Reale</a:t>
            </a:r>
            <a:r>
              <a:rPr lang="fr-CH" sz="1800" dirty="0">
                <a:solidFill>
                  <a:srgbClr val="404040"/>
                </a:solidFill>
              </a:rPr>
              <a:t>, </a:t>
            </a:r>
            <a:r>
              <a:rPr lang="fr-CH" sz="1800" dirty="0" err="1">
                <a:solidFill>
                  <a:srgbClr val="404040"/>
                </a:solidFill>
              </a:rPr>
              <a:t>tatsächliche</a:t>
            </a:r>
            <a:r>
              <a:rPr lang="fr-CH" sz="1800" dirty="0">
                <a:solidFill>
                  <a:srgbClr val="404040"/>
                </a:solidFill>
              </a:rPr>
              <a:t> </a:t>
            </a:r>
            <a:r>
              <a:rPr lang="fr-CH" sz="1800" dirty="0" err="1">
                <a:solidFill>
                  <a:srgbClr val="404040"/>
                </a:solidFill>
              </a:rPr>
              <a:t>Orte</a:t>
            </a:r>
            <a:r>
              <a:rPr lang="fr-CH" sz="1800" dirty="0">
                <a:solidFill>
                  <a:srgbClr val="404040"/>
                </a:solidFill>
              </a:rPr>
              <a:t>, die </a:t>
            </a:r>
            <a:r>
              <a:rPr lang="fr-CH" sz="1800" dirty="0" err="1">
                <a:solidFill>
                  <a:srgbClr val="404040"/>
                </a:solidFill>
              </a:rPr>
              <a:t>inmitten</a:t>
            </a:r>
            <a:r>
              <a:rPr lang="fr-CH" sz="1800" dirty="0">
                <a:solidFill>
                  <a:srgbClr val="404040"/>
                </a:solidFill>
              </a:rPr>
              <a:t> der Gesellschaft </a:t>
            </a:r>
            <a:r>
              <a:rPr lang="fr-CH" sz="1800" dirty="0" err="1">
                <a:solidFill>
                  <a:srgbClr val="404040"/>
                </a:solidFill>
              </a:rPr>
              <a:t>selbst</a:t>
            </a:r>
            <a:r>
              <a:rPr lang="fr-CH" sz="1800" dirty="0">
                <a:solidFill>
                  <a:srgbClr val="404040"/>
                </a:solidFill>
              </a:rPr>
              <a:t> </a:t>
            </a:r>
            <a:r>
              <a:rPr lang="fr-CH" sz="1800" dirty="0" err="1">
                <a:solidFill>
                  <a:srgbClr val="404040"/>
                </a:solidFill>
              </a:rPr>
              <a:t>eingerichtet</a:t>
            </a:r>
            <a:r>
              <a:rPr lang="fr-CH" sz="1800" dirty="0">
                <a:solidFill>
                  <a:srgbClr val="404040"/>
                </a:solidFill>
              </a:rPr>
              <a:t> </a:t>
            </a:r>
            <a:r>
              <a:rPr lang="fr-CH" sz="1800" dirty="0" err="1">
                <a:solidFill>
                  <a:srgbClr val="404040"/>
                </a:solidFill>
              </a:rPr>
              <a:t>sind</a:t>
            </a:r>
            <a:endParaRPr lang="fr-CH" sz="1800" dirty="0">
              <a:solidFill>
                <a:srgbClr val="404040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fr-CH" sz="1800" dirty="0" err="1">
                <a:solidFill>
                  <a:srgbClr val="404040"/>
                </a:solidFill>
              </a:rPr>
              <a:t>Bilden</a:t>
            </a:r>
            <a:r>
              <a:rPr lang="fr-CH" sz="1800" dirty="0">
                <a:solidFill>
                  <a:srgbClr val="404040"/>
                </a:solidFill>
              </a:rPr>
              <a:t> </a:t>
            </a:r>
            <a:r>
              <a:rPr lang="fr-CH" sz="1800" dirty="0" err="1">
                <a:solidFill>
                  <a:srgbClr val="404040"/>
                </a:solidFill>
              </a:rPr>
              <a:t>eine</a:t>
            </a:r>
            <a:r>
              <a:rPr lang="fr-CH" sz="1800" dirty="0">
                <a:solidFill>
                  <a:srgbClr val="404040"/>
                </a:solidFill>
              </a:rPr>
              <a:t> Art </a:t>
            </a:r>
            <a:r>
              <a:rPr lang="fr-CH" sz="1800" dirty="0" err="1">
                <a:solidFill>
                  <a:srgbClr val="404040"/>
                </a:solidFill>
              </a:rPr>
              <a:t>Gegen-Raum</a:t>
            </a:r>
            <a:endParaRPr lang="fr-CH" sz="1800" dirty="0">
              <a:solidFill>
                <a:srgbClr val="404040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fr-CH" sz="1800" dirty="0" err="1">
                <a:solidFill>
                  <a:srgbClr val="404040"/>
                </a:solidFill>
              </a:rPr>
              <a:t>Kategorien</a:t>
            </a:r>
            <a:r>
              <a:rPr lang="fr-CH" sz="1800" dirty="0">
                <a:solidFill>
                  <a:srgbClr val="404040"/>
                </a:solidFill>
              </a:rPr>
              <a:t> </a:t>
            </a:r>
            <a:r>
              <a:rPr lang="fr-CH" sz="1800" dirty="0" err="1">
                <a:solidFill>
                  <a:srgbClr val="404040"/>
                </a:solidFill>
              </a:rPr>
              <a:t>von</a:t>
            </a:r>
            <a:r>
              <a:rPr lang="fr-CH" sz="1800" dirty="0">
                <a:solidFill>
                  <a:srgbClr val="404040"/>
                </a:solidFill>
              </a:rPr>
              <a:t> </a:t>
            </a:r>
            <a:r>
              <a:rPr lang="fr-CH" sz="1800" dirty="0" err="1">
                <a:solidFill>
                  <a:srgbClr val="404040"/>
                </a:solidFill>
              </a:rPr>
              <a:t>Orten</a:t>
            </a:r>
            <a:r>
              <a:rPr lang="fr-CH" sz="1800" dirty="0">
                <a:solidFill>
                  <a:srgbClr val="404040"/>
                </a:solidFill>
              </a:rPr>
              <a:t>, die </a:t>
            </a:r>
            <a:r>
              <a:rPr lang="fr-CH" sz="1800" dirty="0" err="1">
                <a:solidFill>
                  <a:srgbClr val="404040"/>
                </a:solidFill>
              </a:rPr>
              <a:t>außerhalb</a:t>
            </a:r>
            <a:r>
              <a:rPr lang="fr-CH" sz="1800" dirty="0">
                <a:solidFill>
                  <a:srgbClr val="404040"/>
                </a:solidFill>
              </a:rPr>
              <a:t> aller </a:t>
            </a:r>
            <a:r>
              <a:rPr lang="fr-CH" sz="1800" dirty="0" err="1">
                <a:solidFill>
                  <a:srgbClr val="404040"/>
                </a:solidFill>
              </a:rPr>
              <a:t>Orte</a:t>
            </a:r>
            <a:r>
              <a:rPr lang="fr-CH" sz="1800" dirty="0">
                <a:solidFill>
                  <a:srgbClr val="404040"/>
                </a:solidFill>
              </a:rPr>
              <a:t> </a:t>
            </a:r>
            <a:r>
              <a:rPr lang="fr-CH" sz="1800" dirty="0" err="1">
                <a:solidFill>
                  <a:srgbClr val="404040"/>
                </a:solidFill>
              </a:rPr>
              <a:t>liegen</a:t>
            </a:r>
            <a:r>
              <a:rPr lang="fr-CH" sz="1800" dirty="0">
                <a:solidFill>
                  <a:srgbClr val="404040"/>
                </a:solidFill>
              </a:rPr>
              <a:t>, </a:t>
            </a:r>
            <a:r>
              <a:rPr lang="fr-CH" sz="1800" dirty="0" err="1">
                <a:solidFill>
                  <a:srgbClr val="404040"/>
                </a:solidFill>
              </a:rPr>
              <a:t>auch</a:t>
            </a:r>
            <a:r>
              <a:rPr lang="fr-CH" sz="1800" dirty="0">
                <a:solidFill>
                  <a:srgbClr val="404040"/>
                </a:solidFill>
              </a:rPr>
              <a:t> </a:t>
            </a:r>
            <a:r>
              <a:rPr lang="fr-CH" sz="1800" dirty="0" err="1">
                <a:solidFill>
                  <a:srgbClr val="404040"/>
                </a:solidFill>
              </a:rPr>
              <a:t>wenn</a:t>
            </a:r>
            <a:r>
              <a:rPr lang="fr-CH" sz="1800" dirty="0">
                <a:solidFill>
                  <a:srgbClr val="404040"/>
                </a:solidFill>
              </a:rPr>
              <a:t> </a:t>
            </a:r>
            <a:r>
              <a:rPr lang="fr-CH" sz="1800" dirty="0" err="1">
                <a:solidFill>
                  <a:srgbClr val="404040"/>
                </a:solidFill>
              </a:rPr>
              <a:t>sie</a:t>
            </a:r>
            <a:r>
              <a:rPr lang="fr-CH" sz="1800" dirty="0">
                <a:solidFill>
                  <a:srgbClr val="404040"/>
                </a:solidFill>
              </a:rPr>
              <a:t> </a:t>
            </a:r>
            <a:r>
              <a:rPr lang="fr-CH" sz="1800" dirty="0" err="1">
                <a:solidFill>
                  <a:srgbClr val="404040"/>
                </a:solidFill>
              </a:rPr>
              <a:t>tatsächlich</a:t>
            </a:r>
            <a:r>
              <a:rPr lang="fr-CH" sz="1800" dirty="0">
                <a:solidFill>
                  <a:srgbClr val="404040"/>
                </a:solidFill>
              </a:rPr>
              <a:t> </a:t>
            </a:r>
            <a:r>
              <a:rPr lang="fr-CH" sz="1800" dirty="0" err="1">
                <a:solidFill>
                  <a:srgbClr val="404040"/>
                </a:solidFill>
              </a:rPr>
              <a:t>lokalisierbar</a:t>
            </a:r>
            <a:r>
              <a:rPr lang="fr-CH" sz="1800" dirty="0">
                <a:solidFill>
                  <a:srgbClr val="404040"/>
                </a:solidFill>
              </a:rPr>
              <a:t> </a:t>
            </a:r>
            <a:r>
              <a:rPr lang="fr-CH" sz="1800" dirty="0" err="1">
                <a:solidFill>
                  <a:srgbClr val="404040"/>
                </a:solidFill>
              </a:rPr>
              <a:t>sind</a:t>
            </a:r>
            <a:endParaRPr lang="fr-CH" sz="1800" dirty="0">
              <a:solidFill>
                <a:srgbClr val="404040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fr-CH" sz="1800" dirty="0" err="1">
                <a:solidFill>
                  <a:srgbClr val="404040"/>
                </a:solidFill>
              </a:rPr>
              <a:t>Arten</a:t>
            </a:r>
            <a:r>
              <a:rPr lang="fr-CH" sz="1800" dirty="0">
                <a:solidFill>
                  <a:srgbClr val="404040"/>
                </a:solidFill>
              </a:rPr>
              <a:t> </a:t>
            </a:r>
            <a:r>
              <a:rPr lang="fr-CH" sz="1800" dirty="0" err="1">
                <a:solidFill>
                  <a:srgbClr val="404040"/>
                </a:solidFill>
              </a:rPr>
              <a:t>von</a:t>
            </a:r>
            <a:r>
              <a:rPr lang="fr-CH" sz="1800" dirty="0">
                <a:solidFill>
                  <a:srgbClr val="404040"/>
                </a:solidFill>
              </a:rPr>
              <a:t> </a:t>
            </a:r>
            <a:r>
              <a:rPr lang="fr-CH" sz="1800" dirty="0" err="1">
                <a:solidFill>
                  <a:srgbClr val="404040"/>
                </a:solidFill>
              </a:rPr>
              <a:t>tatsächlich</a:t>
            </a:r>
            <a:r>
              <a:rPr lang="fr-CH" sz="1800" dirty="0">
                <a:solidFill>
                  <a:srgbClr val="404040"/>
                </a:solidFill>
              </a:rPr>
              <a:t> </a:t>
            </a:r>
            <a:r>
              <a:rPr lang="fr-CH" sz="1800" dirty="0" err="1">
                <a:solidFill>
                  <a:srgbClr val="404040"/>
                </a:solidFill>
              </a:rPr>
              <a:t>realisierten</a:t>
            </a:r>
            <a:r>
              <a:rPr lang="fr-CH" sz="1800" dirty="0">
                <a:solidFill>
                  <a:srgbClr val="404040"/>
                </a:solidFill>
              </a:rPr>
              <a:t> Utopien, in </a:t>
            </a:r>
            <a:r>
              <a:rPr lang="fr-CH" sz="1800" dirty="0" err="1">
                <a:solidFill>
                  <a:srgbClr val="404040"/>
                </a:solidFill>
              </a:rPr>
              <a:t>denen</a:t>
            </a:r>
            <a:r>
              <a:rPr lang="fr-CH" sz="1800" dirty="0">
                <a:solidFill>
                  <a:srgbClr val="404040"/>
                </a:solidFill>
              </a:rPr>
              <a:t> </a:t>
            </a:r>
            <a:r>
              <a:rPr lang="fr-CH" sz="1800" dirty="0" err="1">
                <a:solidFill>
                  <a:srgbClr val="404040"/>
                </a:solidFill>
              </a:rPr>
              <a:t>reale</a:t>
            </a:r>
            <a:r>
              <a:rPr lang="fr-CH" sz="1800" dirty="0">
                <a:solidFill>
                  <a:srgbClr val="404040"/>
                </a:solidFill>
              </a:rPr>
              <a:t> </a:t>
            </a:r>
            <a:r>
              <a:rPr lang="fr-CH" sz="1800" dirty="0" err="1">
                <a:solidFill>
                  <a:srgbClr val="404040"/>
                </a:solidFill>
              </a:rPr>
              <a:t>Räume</a:t>
            </a:r>
            <a:r>
              <a:rPr lang="fr-CH" sz="1800" dirty="0">
                <a:solidFill>
                  <a:srgbClr val="404040"/>
                </a:solidFill>
              </a:rPr>
              <a:t>, </a:t>
            </a:r>
            <a:r>
              <a:rPr lang="fr-CH" sz="1800" dirty="0" err="1">
                <a:solidFill>
                  <a:srgbClr val="404040"/>
                </a:solidFill>
              </a:rPr>
              <a:t>alle</a:t>
            </a:r>
            <a:r>
              <a:rPr lang="fr-CH" sz="1800" dirty="0">
                <a:solidFill>
                  <a:srgbClr val="404040"/>
                </a:solidFill>
              </a:rPr>
              <a:t> </a:t>
            </a:r>
            <a:r>
              <a:rPr lang="fr-CH" sz="1800" dirty="0" err="1">
                <a:solidFill>
                  <a:srgbClr val="404040"/>
                </a:solidFill>
              </a:rPr>
              <a:t>anderen</a:t>
            </a:r>
            <a:r>
              <a:rPr lang="fr-CH" sz="1800" dirty="0">
                <a:solidFill>
                  <a:srgbClr val="404040"/>
                </a:solidFill>
              </a:rPr>
              <a:t> </a:t>
            </a:r>
            <a:r>
              <a:rPr lang="fr-CH" sz="1800" dirty="0" err="1">
                <a:solidFill>
                  <a:srgbClr val="404040"/>
                </a:solidFill>
              </a:rPr>
              <a:t>realen</a:t>
            </a:r>
            <a:r>
              <a:rPr lang="fr-CH" sz="1800" dirty="0">
                <a:solidFill>
                  <a:srgbClr val="404040"/>
                </a:solidFill>
              </a:rPr>
              <a:t> </a:t>
            </a:r>
            <a:r>
              <a:rPr lang="fr-CH" sz="1800" dirty="0" err="1">
                <a:solidFill>
                  <a:srgbClr val="404040"/>
                </a:solidFill>
              </a:rPr>
              <a:t>Räume</a:t>
            </a:r>
            <a:r>
              <a:rPr lang="fr-CH" sz="1800" dirty="0">
                <a:solidFill>
                  <a:srgbClr val="404040"/>
                </a:solidFill>
              </a:rPr>
              <a:t>, die </a:t>
            </a:r>
            <a:r>
              <a:rPr lang="fr-CH" sz="1800" dirty="0" err="1">
                <a:solidFill>
                  <a:srgbClr val="404040"/>
                </a:solidFill>
              </a:rPr>
              <a:t>wir</a:t>
            </a:r>
            <a:r>
              <a:rPr lang="fr-CH" sz="1800" dirty="0">
                <a:solidFill>
                  <a:srgbClr val="404040"/>
                </a:solidFill>
              </a:rPr>
              <a:t> in der </a:t>
            </a:r>
            <a:r>
              <a:rPr lang="fr-CH" sz="1800" dirty="0" err="1">
                <a:solidFill>
                  <a:srgbClr val="404040"/>
                </a:solidFill>
              </a:rPr>
              <a:t>Kultur</a:t>
            </a:r>
            <a:r>
              <a:rPr lang="fr-CH" sz="1800" dirty="0">
                <a:solidFill>
                  <a:srgbClr val="404040"/>
                </a:solidFill>
              </a:rPr>
              <a:t> </a:t>
            </a:r>
            <a:r>
              <a:rPr lang="fr-CH" sz="1800" dirty="0" err="1">
                <a:solidFill>
                  <a:srgbClr val="404040"/>
                </a:solidFill>
              </a:rPr>
              <a:t>finden</a:t>
            </a:r>
            <a:r>
              <a:rPr lang="fr-CH" sz="1800" dirty="0">
                <a:solidFill>
                  <a:srgbClr val="404040"/>
                </a:solidFill>
              </a:rPr>
              <a:t> </a:t>
            </a:r>
            <a:r>
              <a:rPr lang="fr-CH" sz="1800" dirty="0" err="1">
                <a:solidFill>
                  <a:srgbClr val="404040"/>
                </a:solidFill>
              </a:rPr>
              <a:t>können</a:t>
            </a:r>
            <a:r>
              <a:rPr lang="fr-CH" sz="1800" dirty="0">
                <a:solidFill>
                  <a:srgbClr val="404040"/>
                </a:solidFill>
              </a:rPr>
              <a:t>, </a:t>
            </a:r>
            <a:r>
              <a:rPr lang="fr-CH" sz="1800" dirty="0" err="1">
                <a:solidFill>
                  <a:srgbClr val="404040"/>
                </a:solidFill>
              </a:rPr>
              <a:t>gleichzeitig</a:t>
            </a:r>
            <a:r>
              <a:rPr lang="fr-CH" sz="1800" dirty="0">
                <a:solidFill>
                  <a:srgbClr val="404040"/>
                </a:solidFill>
              </a:rPr>
              <a:t> </a:t>
            </a:r>
            <a:r>
              <a:rPr lang="fr-CH" sz="1800" dirty="0" err="1">
                <a:solidFill>
                  <a:srgbClr val="404040"/>
                </a:solidFill>
              </a:rPr>
              <a:t>dargestellt</a:t>
            </a:r>
            <a:r>
              <a:rPr lang="fr-CH" sz="1800" dirty="0">
                <a:solidFill>
                  <a:srgbClr val="404040"/>
                </a:solidFill>
              </a:rPr>
              <a:t>, </a:t>
            </a:r>
            <a:r>
              <a:rPr lang="fr-CH" sz="1800" dirty="0" err="1">
                <a:solidFill>
                  <a:srgbClr val="404040"/>
                </a:solidFill>
              </a:rPr>
              <a:t>angefochten</a:t>
            </a:r>
            <a:r>
              <a:rPr lang="fr-CH" sz="1800" dirty="0">
                <a:solidFill>
                  <a:srgbClr val="404040"/>
                </a:solidFill>
              </a:rPr>
              <a:t> </a:t>
            </a:r>
            <a:r>
              <a:rPr lang="fr-CH" sz="1800" dirty="0" err="1">
                <a:solidFill>
                  <a:srgbClr val="404040"/>
                </a:solidFill>
              </a:rPr>
              <a:t>und</a:t>
            </a:r>
            <a:r>
              <a:rPr lang="fr-CH" sz="1800" dirty="0">
                <a:solidFill>
                  <a:srgbClr val="404040"/>
                </a:solidFill>
              </a:rPr>
              <a:t> </a:t>
            </a:r>
            <a:r>
              <a:rPr lang="fr-CH" sz="1800" dirty="0" err="1">
                <a:solidFill>
                  <a:srgbClr val="404040"/>
                </a:solidFill>
              </a:rPr>
              <a:t>umgekehrt</a:t>
            </a:r>
            <a:r>
              <a:rPr lang="fr-CH" sz="1800" dirty="0">
                <a:solidFill>
                  <a:srgbClr val="404040"/>
                </a:solidFill>
              </a:rPr>
              <a:t> </a:t>
            </a:r>
            <a:r>
              <a:rPr lang="fr-CH" sz="1800" dirty="0" err="1">
                <a:solidFill>
                  <a:srgbClr val="404040"/>
                </a:solidFill>
              </a:rPr>
              <a:t>werden</a:t>
            </a:r>
            <a:endParaRPr lang="fr-CH" sz="18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717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600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77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77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77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776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776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04" grpId="0"/>
      <p:bldP spid="1177605" grpId="0" uiExpand="1" build="p" bldLvl="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04" name="Text Box 4"/>
          <p:cNvSpPr txBox="1">
            <a:spLocks noChangeArrowheads="1"/>
          </p:cNvSpPr>
          <p:nvPr/>
        </p:nvSpPr>
        <p:spPr bwMode="auto">
          <a:xfrm>
            <a:off x="1797129" y="397083"/>
            <a:ext cx="5761514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algn="ctr">
              <a:lnSpc>
                <a:spcPct val="100000"/>
              </a:lnSpc>
              <a:spcBef>
                <a:spcPct val="0"/>
              </a:spcBef>
              <a:buClrTx/>
              <a:buSzTx/>
              <a:defRPr sz="4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it-IT" sz="3200" dirty="0" err="1"/>
              <a:t>Zwei</a:t>
            </a:r>
            <a:r>
              <a:rPr lang="it-IT" sz="3200" dirty="0"/>
              <a:t> Arten von </a:t>
            </a:r>
            <a:r>
              <a:rPr lang="it-IT" sz="3200" dirty="0" err="1"/>
              <a:t>Heterotopien</a:t>
            </a:r>
            <a:endParaRPr lang="it-IT" sz="3200" dirty="0"/>
          </a:p>
        </p:txBody>
      </p:sp>
      <p:sp>
        <p:nvSpPr>
          <p:cNvPr id="1177605" name="Rectangle 5"/>
          <p:cNvSpPr>
            <a:spLocks noChangeArrowheads="1"/>
          </p:cNvSpPr>
          <p:nvPr/>
        </p:nvSpPr>
        <p:spPr bwMode="auto">
          <a:xfrm>
            <a:off x="827088" y="1989138"/>
            <a:ext cx="7559675" cy="3744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800100" lvl="1" indent="-342900" algn="l">
              <a:lnSpc>
                <a:spcPct val="90000"/>
              </a:lnSpc>
              <a:buSzTx/>
              <a:buFont typeface="Wingdings" pitchFamily="2" charset="2"/>
              <a:buChar char="§"/>
            </a:pPr>
            <a:endParaRPr lang="it-IT" sz="1400"/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5000625" y="3551981"/>
            <a:ext cx="3643313" cy="125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l">
              <a:lnSpc>
                <a:spcPct val="90000"/>
              </a:lnSpc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it-IT" sz="1400" dirty="0" err="1"/>
              <a:t>Dies</a:t>
            </a:r>
            <a:r>
              <a:rPr lang="it-IT" sz="1400" dirty="0"/>
              <a:t> </a:t>
            </a:r>
            <a:r>
              <a:rPr lang="it-IT" sz="1400" dirty="0" err="1"/>
              <a:t>betrifft</a:t>
            </a:r>
            <a:r>
              <a:rPr lang="it-IT" sz="1400" dirty="0"/>
              <a:t> </a:t>
            </a:r>
            <a:r>
              <a:rPr lang="it-IT" sz="1400" dirty="0" err="1"/>
              <a:t>Personen</a:t>
            </a:r>
            <a:r>
              <a:rPr lang="it-IT" sz="1400" dirty="0"/>
              <a:t>, </a:t>
            </a:r>
            <a:r>
              <a:rPr lang="it-IT" sz="1400" dirty="0" err="1"/>
              <a:t>deren</a:t>
            </a:r>
            <a:r>
              <a:rPr lang="it-IT" sz="1400" dirty="0"/>
              <a:t> </a:t>
            </a:r>
            <a:r>
              <a:rPr lang="it-IT" sz="1400" dirty="0" err="1"/>
              <a:t>Verhalten</a:t>
            </a:r>
            <a:r>
              <a:rPr lang="it-IT" sz="1400" dirty="0"/>
              <a:t> "</a:t>
            </a:r>
            <a:r>
              <a:rPr lang="it-IT" sz="1400" dirty="0" err="1"/>
              <a:t>abweichend</a:t>
            </a:r>
            <a:r>
              <a:rPr lang="it-IT" sz="1400" dirty="0"/>
              <a:t>" </a:t>
            </a:r>
            <a:r>
              <a:rPr lang="it-IT" sz="1400" dirty="0" err="1"/>
              <a:t>ist</a:t>
            </a:r>
            <a:r>
              <a:rPr lang="it-IT" sz="1400" dirty="0"/>
              <a:t> und </a:t>
            </a:r>
            <a:r>
              <a:rPr lang="it-IT" sz="1400" dirty="0" err="1"/>
              <a:t>ausserhalb</a:t>
            </a:r>
            <a:r>
              <a:rPr lang="it-IT" sz="1400" dirty="0"/>
              <a:t> </a:t>
            </a:r>
            <a:r>
              <a:rPr lang="it-IT" sz="1400" dirty="0" err="1"/>
              <a:t>der</a:t>
            </a:r>
            <a:r>
              <a:rPr lang="it-IT" sz="1400" dirty="0"/>
              <a:t> </a:t>
            </a:r>
            <a:r>
              <a:rPr lang="it-IT" sz="1400" dirty="0" err="1"/>
              <a:t>Norm</a:t>
            </a:r>
            <a:r>
              <a:rPr lang="it-IT" sz="1400" dirty="0"/>
              <a:t> </a:t>
            </a:r>
            <a:r>
              <a:rPr lang="it-IT" sz="1400" dirty="0" err="1"/>
              <a:t>liegt</a:t>
            </a:r>
            <a:r>
              <a:rPr lang="it-IT" sz="1400" dirty="0"/>
              <a:t>. </a:t>
            </a:r>
          </a:p>
          <a:p>
            <a:pPr marL="180975" indent="-180975" algn="l">
              <a:lnSpc>
                <a:spcPct val="90000"/>
              </a:lnSpc>
              <a:buClr>
                <a:srgbClr val="9FD0AB"/>
              </a:buClr>
              <a:buFont typeface="Arial" panose="020B0604020202020204" pitchFamily="34" charset="0"/>
              <a:buChar char="•"/>
            </a:pPr>
            <a:endParaRPr lang="it-IT" sz="1400" dirty="0"/>
          </a:p>
          <a:p>
            <a:pPr marL="180975" indent="-180975" algn="l">
              <a:lnSpc>
                <a:spcPct val="90000"/>
              </a:lnSpc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it-IT" sz="1400" dirty="0" err="1"/>
              <a:t>Altersheime</a:t>
            </a:r>
            <a:r>
              <a:rPr lang="it-IT" sz="1400" dirty="0"/>
              <a:t>, </a:t>
            </a:r>
            <a:r>
              <a:rPr lang="it-IT" sz="1400" dirty="0" err="1"/>
              <a:t>psychiatrische</a:t>
            </a:r>
            <a:r>
              <a:rPr lang="it-IT" sz="1400" dirty="0"/>
              <a:t> </a:t>
            </a:r>
            <a:r>
              <a:rPr lang="it-IT" sz="1400" dirty="0" err="1"/>
              <a:t>Kliniken</a:t>
            </a:r>
            <a:r>
              <a:rPr lang="it-IT" sz="1400" dirty="0"/>
              <a:t>, </a:t>
            </a:r>
            <a:r>
              <a:rPr lang="it-IT" sz="1400" dirty="0" err="1"/>
              <a:t>Gefängnisse</a:t>
            </a:r>
            <a:endParaRPr lang="it-IT" sz="1400" dirty="0"/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963612" y="3523623"/>
            <a:ext cx="3643313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l">
              <a:lnSpc>
                <a:spcPct val="90000"/>
              </a:lnSpc>
              <a:buClr>
                <a:srgbClr val="9FD0AB"/>
              </a:buClr>
              <a:buSzTx/>
              <a:buFont typeface="Arial" panose="020B0604020202020204" pitchFamily="34" charset="0"/>
              <a:buChar char="•"/>
            </a:pPr>
            <a:r>
              <a:rPr lang="it-IT" sz="1400" dirty="0" err="1"/>
              <a:t>Privilegierte</a:t>
            </a:r>
            <a:r>
              <a:rPr lang="it-IT" sz="1400" dirty="0"/>
              <a:t>, </a:t>
            </a:r>
            <a:r>
              <a:rPr lang="it-IT" sz="1400" dirty="0" err="1"/>
              <a:t>heilige</a:t>
            </a:r>
            <a:r>
              <a:rPr lang="it-IT" sz="1400" dirty="0"/>
              <a:t>, </a:t>
            </a:r>
            <a:r>
              <a:rPr lang="it-IT" sz="1400" dirty="0" err="1"/>
              <a:t>verbotene</a:t>
            </a:r>
            <a:r>
              <a:rPr lang="it-IT" sz="1400" dirty="0"/>
              <a:t> Orte, die </a:t>
            </a:r>
            <a:r>
              <a:rPr lang="it-IT" sz="1400" dirty="0" err="1"/>
              <a:t>Personen</a:t>
            </a:r>
            <a:r>
              <a:rPr lang="it-IT" sz="1400" dirty="0"/>
              <a:t> </a:t>
            </a:r>
            <a:r>
              <a:rPr lang="it-IT" sz="1400" dirty="0" err="1"/>
              <a:t>vorbehalten</a:t>
            </a:r>
            <a:r>
              <a:rPr lang="it-IT" sz="1400" dirty="0"/>
              <a:t> </a:t>
            </a:r>
            <a:r>
              <a:rPr lang="it-IT" sz="1400" dirty="0" err="1"/>
              <a:t>sind</a:t>
            </a:r>
            <a:r>
              <a:rPr lang="it-IT" sz="1400" dirty="0"/>
              <a:t>, die </a:t>
            </a:r>
            <a:r>
              <a:rPr lang="it-IT" sz="1400" dirty="0" err="1"/>
              <a:t>sich</a:t>
            </a:r>
            <a:r>
              <a:rPr lang="it-IT" sz="1400" dirty="0"/>
              <a:t> in </a:t>
            </a:r>
            <a:r>
              <a:rPr lang="it-IT" sz="1400" dirty="0" err="1"/>
              <a:t>einer</a:t>
            </a:r>
            <a:r>
              <a:rPr lang="it-IT" sz="1400" dirty="0"/>
              <a:t> </a:t>
            </a:r>
            <a:r>
              <a:rPr lang="it-IT" sz="1400" dirty="0" err="1"/>
              <a:t>Krise</a:t>
            </a:r>
            <a:r>
              <a:rPr lang="it-IT" sz="1400" dirty="0"/>
              <a:t> in </a:t>
            </a:r>
            <a:r>
              <a:rPr lang="it-IT" sz="1400" dirty="0" err="1"/>
              <a:t>Bezug</a:t>
            </a:r>
            <a:r>
              <a:rPr lang="it-IT" sz="1400" dirty="0"/>
              <a:t> </a:t>
            </a:r>
            <a:r>
              <a:rPr lang="it-IT" sz="1400" dirty="0" err="1"/>
              <a:t>auf</a:t>
            </a:r>
            <a:r>
              <a:rPr lang="it-IT" sz="1400" dirty="0"/>
              <a:t> die </a:t>
            </a:r>
            <a:r>
              <a:rPr lang="it-IT" sz="1400" dirty="0" err="1"/>
              <a:t>Gesellschaft</a:t>
            </a:r>
            <a:r>
              <a:rPr lang="it-IT" sz="1400" dirty="0"/>
              <a:t> </a:t>
            </a:r>
            <a:r>
              <a:rPr lang="it-IT" sz="1400" dirty="0" err="1"/>
              <a:t>befinden</a:t>
            </a:r>
            <a:r>
              <a:rPr lang="it-IT" sz="1400" dirty="0"/>
              <a:t> (</a:t>
            </a:r>
            <a:r>
              <a:rPr lang="it-IT" sz="1400" dirty="0" err="1"/>
              <a:t>Jugendliche</a:t>
            </a:r>
            <a:r>
              <a:rPr lang="it-IT" sz="1400" dirty="0"/>
              <a:t>, </a:t>
            </a:r>
            <a:r>
              <a:rPr lang="it-IT" sz="1400" dirty="0" err="1"/>
              <a:t>ältere</a:t>
            </a:r>
            <a:r>
              <a:rPr lang="it-IT" sz="1400" dirty="0"/>
              <a:t> </a:t>
            </a:r>
            <a:r>
              <a:rPr lang="it-IT" sz="1400" dirty="0" err="1"/>
              <a:t>Menschen</a:t>
            </a:r>
            <a:r>
              <a:rPr lang="it-IT" sz="1400" dirty="0"/>
              <a:t>, </a:t>
            </a:r>
            <a:r>
              <a:rPr lang="it-IT" sz="1400" dirty="0" err="1"/>
              <a:t>Gebärende</a:t>
            </a:r>
            <a:r>
              <a:rPr lang="it-IT" sz="1400" dirty="0"/>
              <a:t>...)</a:t>
            </a:r>
          </a:p>
          <a:p>
            <a:pPr marL="180975" indent="-180975" algn="l">
              <a:lnSpc>
                <a:spcPct val="90000"/>
              </a:lnSpc>
              <a:buClr>
                <a:srgbClr val="9FD0AB"/>
              </a:buClr>
              <a:buSzTx/>
              <a:buFont typeface="Arial" panose="020B0604020202020204" pitchFamily="34" charset="0"/>
              <a:buChar char="•"/>
            </a:pPr>
            <a:endParaRPr lang="it-IT" sz="1400" dirty="0"/>
          </a:p>
          <a:p>
            <a:pPr marL="180975" lvl="1" indent="-180975" algn="l">
              <a:lnSpc>
                <a:spcPct val="90000"/>
              </a:lnSpc>
              <a:buClr>
                <a:srgbClr val="9FD0AB"/>
              </a:buClr>
              <a:buSzTx/>
              <a:buFont typeface="Arial" panose="020B0604020202020204" pitchFamily="34" charset="0"/>
              <a:buChar char="•"/>
            </a:pPr>
            <a:r>
              <a:rPr lang="it-IT" sz="1400" dirty="0"/>
              <a:t>In </a:t>
            </a:r>
            <a:r>
              <a:rPr lang="it-IT" sz="1400" dirty="0" err="1"/>
              <a:t>unserer</a:t>
            </a:r>
            <a:r>
              <a:rPr lang="it-IT" sz="1400" dirty="0"/>
              <a:t> </a:t>
            </a:r>
            <a:r>
              <a:rPr lang="it-IT" sz="1400" dirty="0" err="1"/>
              <a:t>Gesellschaft</a:t>
            </a:r>
            <a:r>
              <a:rPr lang="it-IT" sz="1400" dirty="0"/>
              <a:t> </a:t>
            </a:r>
            <a:r>
              <a:rPr lang="it-IT" sz="1400" dirty="0" err="1"/>
              <a:t>gehen</a:t>
            </a:r>
            <a:r>
              <a:rPr lang="it-IT" sz="1400" dirty="0"/>
              <a:t> </a:t>
            </a:r>
            <a:r>
              <a:rPr lang="it-IT" sz="1400" dirty="0" err="1"/>
              <a:t>diese</a:t>
            </a:r>
            <a:r>
              <a:rPr lang="it-IT" sz="1400" dirty="0"/>
              <a:t> </a:t>
            </a:r>
            <a:r>
              <a:rPr lang="it-IT" sz="1400" dirty="0" err="1"/>
              <a:t>immer</a:t>
            </a:r>
            <a:r>
              <a:rPr lang="it-IT" sz="1400" dirty="0"/>
              <a:t> </a:t>
            </a:r>
            <a:r>
              <a:rPr lang="it-IT" sz="1400" dirty="0" err="1"/>
              <a:t>mehr</a:t>
            </a:r>
            <a:r>
              <a:rPr lang="it-IT" sz="1400" dirty="0"/>
              <a:t> </a:t>
            </a:r>
            <a:r>
              <a:rPr lang="it-IT" sz="1400" dirty="0" err="1"/>
              <a:t>verloren</a:t>
            </a:r>
            <a:r>
              <a:rPr lang="it-IT" sz="1400" dirty="0"/>
              <a:t>: </a:t>
            </a:r>
          </a:p>
          <a:p>
            <a:pPr marL="638175" lvl="3" indent="-180975" algn="l">
              <a:lnSpc>
                <a:spcPct val="90000"/>
              </a:lnSpc>
              <a:buClr>
                <a:srgbClr val="9FD0AB"/>
              </a:buClr>
              <a:buSzTx/>
              <a:buFont typeface="Arial" panose="020B0604020202020204" pitchFamily="34" charset="0"/>
              <a:buChar char="•"/>
            </a:pPr>
            <a:r>
              <a:rPr lang="it-IT" sz="1400" dirty="0" err="1"/>
              <a:t>Militärdienst</a:t>
            </a:r>
            <a:endParaRPr lang="it-IT" sz="1400" dirty="0"/>
          </a:p>
          <a:p>
            <a:pPr marL="638175" lvl="3" indent="-180975" algn="l">
              <a:lnSpc>
                <a:spcPct val="90000"/>
              </a:lnSpc>
              <a:buClr>
                <a:srgbClr val="9FD0AB"/>
              </a:buClr>
              <a:buSzTx/>
              <a:buFont typeface="Arial" panose="020B0604020202020204" pitchFamily="34" charset="0"/>
              <a:buChar char="•"/>
            </a:pPr>
            <a:r>
              <a:rPr lang="it-IT" sz="1400" dirty="0" err="1"/>
              <a:t>Flitterwochen</a:t>
            </a:r>
            <a:endParaRPr lang="it-IT" sz="1400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26333DF6-0854-1448-8ED4-C39AB88CA57C}"/>
              </a:ext>
            </a:extLst>
          </p:cNvPr>
          <p:cNvGrpSpPr/>
          <p:nvPr/>
        </p:nvGrpSpPr>
        <p:grpSpPr>
          <a:xfrm>
            <a:off x="1564053" y="1346998"/>
            <a:ext cx="2156360" cy="2014270"/>
            <a:chOff x="1564053" y="1346998"/>
            <a:chExt cx="2156360" cy="2014270"/>
          </a:xfrm>
        </p:grpSpPr>
        <p:sp>
          <p:nvSpPr>
            <p:cNvPr id="14344" name="Rectangle 8"/>
            <p:cNvSpPr>
              <a:spLocks noChangeArrowheads="1"/>
            </p:cNvSpPr>
            <p:nvPr/>
          </p:nvSpPr>
          <p:spPr bwMode="auto">
            <a:xfrm>
              <a:off x="1564053" y="1346998"/>
              <a:ext cx="215636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sz="1600" b="1" dirty="0" err="1"/>
                <a:t>Krisen-Heterotopien</a:t>
              </a:r>
              <a:endParaRPr lang="it-IT" sz="1600" b="1" dirty="0"/>
            </a:p>
          </p:txBody>
        </p:sp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9CF49D11-9F3A-2C40-9711-3E21B4E56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8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4990" y="1826783"/>
              <a:ext cx="1534485" cy="1534485"/>
            </a:xfrm>
            <a:prstGeom prst="roundRect">
              <a:avLst/>
            </a:prstGeom>
          </p:spPr>
        </p:pic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ECD0721-A82D-4D46-9ECA-6716EE73D1BB}"/>
              </a:ext>
            </a:extLst>
          </p:cNvPr>
          <p:cNvGrpSpPr/>
          <p:nvPr/>
        </p:nvGrpSpPr>
        <p:grpSpPr>
          <a:xfrm>
            <a:off x="5263668" y="1346998"/>
            <a:ext cx="2850460" cy="2014270"/>
            <a:chOff x="5263668" y="1346998"/>
            <a:chExt cx="2850460" cy="2014270"/>
          </a:xfrm>
        </p:grpSpPr>
        <p:sp>
          <p:nvSpPr>
            <p:cNvPr id="14346" name="Rectangle 10"/>
            <p:cNvSpPr>
              <a:spLocks noChangeArrowheads="1"/>
            </p:cNvSpPr>
            <p:nvPr/>
          </p:nvSpPr>
          <p:spPr bwMode="auto">
            <a:xfrm>
              <a:off x="5263668" y="1346998"/>
              <a:ext cx="285046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sz="1600" b="1" dirty="0" err="1"/>
                <a:t>Heterotopien</a:t>
              </a:r>
              <a:r>
                <a:rPr lang="it-IT" sz="1600" b="1" dirty="0"/>
                <a:t> </a:t>
              </a:r>
              <a:r>
                <a:rPr lang="it-IT" sz="1600" b="1" dirty="0" err="1"/>
                <a:t>der</a:t>
              </a:r>
              <a:r>
                <a:rPr lang="it-IT" sz="1600" b="1" dirty="0"/>
                <a:t> ''</a:t>
              </a:r>
              <a:r>
                <a:rPr lang="it-IT" sz="1600" b="1" dirty="0" err="1"/>
                <a:t>Devianz</a:t>
              </a:r>
              <a:r>
                <a:rPr lang="it-IT" sz="1600" b="1" dirty="0"/>
                <a:t>''</a:t>
              </a:r>
            </a:p>
          </p:txBody>
        </p:sp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43268875-A6D3-5C48-BED8-76743BA24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20714" y="1823339"/>
              <a:ext cx="1537929" cy="1537929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0720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3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3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3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3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 build="p"/>
      <p:bldP spid="14345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6331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b="1" dirty="0" err="1">
                <a:solidFill>
                  <a:srgbClr val="7F7F7F"/>
                </a:solidFill>
              </a:rPr>
              <a:t>Rückzugsgefechte</a:t>
            </a:r>
            <a:r>
              <a:rPr lang="it-IT" b="1" dirty="0">
                <a:solidFill>
                  <a:srgbClr val="7F7F7F"/>
                </a:solidFill>
              </a:rPr>
              <a:t> </a:t>
            </a:r>
            <a:r>
              <a:rPr lang="it-IT" b="1" dirty="0" err="1">
                <a:solidFill>
                  <a:srgbClr val="7F7F7F"/>
                </a:solidFill>
              </a:rPr>
              <a:t>Paternalisten</a:t>
            </a:r>
            <a:endParaRPr lang="fr-FR" b="1" dirty="0">
              <a:solidFill>
                <a:srgbClr val="7F7F7F"/>
              </a:solidFill>
            </a:endParaRPr>
          </a:p>
        </p:txBody>
      </p:sp>
      <p:grpSp>
        <p:nvGrpSpPr>
          <p:cNvPr id="5" name="Gruppierung 4"/>
          <p:cNvGrpSpPr/>
          <p:nvPr/>
        </p:nvGrpSpPr>
        <p:grpSpPr>
          <a:xfrm>
            <a:off x="936013" y="1953810"/>
            <a:ext cx="1320097" cy="1627874"/>
            <a:chOff x="998006" y="2659241"/>
            <a:chExt cx="1320097" cy="1627874"/>
          </a:xfrm>
        </p:grpSpPr>
        <p:pic>
          <p:nvPicPr>
            <p:cNvPr id="2" name="Bild 1"/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8006" y="2659241"/>
              <a:ext cx="1320097" cy="1320097"/>
            </a:xfrm>
            <a:prstGeom prst="roundRect">
              <a:avLst/>
            </a:prstGeom>
            <a:ln>
              <a:solidFill>
                <a:srgbClr val="7F7F7F"/>
              </a:solidFill>
            </a:ln>
          </p:spPr>
        </p:pic>
        <p:sp>
          <p:nvSpPr>
            <p:cNvPr id="3" name="Rechteck 2"/>
            <p:cNvSpPr/>
            <p:nvPr/>
          </p:nvSpPr>
          <p:spPr>
            <a:xfrm>
              <a:off x="1098447" y="3979338"/>
              <a:ext cx="111921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Clr>
                  <a:srgbClr val="EA81E9"/>
                </a:buClr>
              </a:pPr>
              <a:r>
                <a:rPr lang="it-IT" sz="1400" dirty="0" err="1"/>
                <a:t>Fixierungen</a:t>
              </a:r>
              <a:endParaRPr lang="it-IT" sz="1400" dirty="0"/>
            </a:p>
          </p:txBody>
        </p:sp>
      </p:grpSp>
      <p:grpSp>
        <p:nvGrpSpPr>
          <p:cNvPr id="10" name="Gruppierung 9"/>
          <p:cNvGrpSpPr/>
          <p:nvPr/>
        </p:nvGrpSpPr>
        <p:grpSpPr>
          <a:xfrm>
            <a:off x="2673767" y="1953810"/>
            <a:ext cx="1320097" cy="1627874"/>
            <a:chOff x="2698394" y="2659241"/>
            <a:chExt cx="1320097" cy="1627874"/>
          </a:xfrm>
        </p:grpSpPr>
        <p:pic>
          <p:nvPicPr>
            <p:cNvPr id="6" name="Bild 5"/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98394" y="2659241"/>
              <a:ext cx="1320097" cy="1320097"/>
            </a:xfrm>
            <a:prstGeom prst="round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7" name="Rechteck 6"/>
            <p:cNvSpPr/>
            <p:nvPr/>
          </p:nvSpPr>
          <p:spPr>
            <a:xfrm>
              <a:off x="2878184" y="3979338"/>
              <a:ext cx="96051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Clr>
                  <a:srgbClr val="EA81E9"/>
                </a:buClr>
              </a:pPr>
              <a:r>
                <a:rPr lang="it-IT" sz="1400" dirty="0" err="1"/>
                <a:t>Isolierung</a:t>
              </a:r>
              <a:endParaRPr lang="it-IT" sz="1400" dirty="0"/>
            </a:p>
          </p:txBody>
        </p:sp>
      </p:grpSp>
      <p:grpSp>
        <p:nvGrpSpPr>
          <p:cNvPr id="12" name="Gruppierung 11"/>
          <p:cNvGrpSpPr/>
          <p:nvPr/>
        </p:nvGrpSpPr>
        <p:grpSpPr>
          <a:xfrm>
            <a:off x="4272928" y="1953810"/>
            <a:ext cx="1587294" cy="1627874"/>
            <a:chOff x="4321849" y="2659241"/>
            <a:chExt cx="1587294" cy="1627874"/>
          </a:xfrm>
        </p:grpSpPr>
        <p:pic>
          <p:nvPicPr>
            <p:cNvPr id="8" name="Bild 7"/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55442" y="2659241"/>
              <a:ext cx="1320097" cy="1320097"/>
            </a:xfrm>
            <a:prstGeom prst="roundRect">
              <a:avLst/>
            </a:prstGeom>
            <a:ln>
              <a:solidFill>
                <a:srgbClr val="7F7F7F"/>
              </a:solidFill>
            </a:ln>
          </p:spPr>
        </p:pic>
        <p:sp>
          <p:nvSpPr>
            <p:cNvPr id="9" name="Rechteck 8"/>
            <p:cNvSpPr/>
            <p:nvPr/>
          </p:nvSpPr>
          <p:spPr>
            <a:xfrm>
              <a:off x="4321849" y="3979338"/>
              <a:ext cx="158729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Clr>
                  <a:srgbClr val="EA81E9"/>
                </a:buClr>
              </a:pPr>
              <a:r>
                <a:rPr lang="it-IT" sz="1400" dirty="0" err="1"/>
                <a:t>Neuroleptisierung</a:t>
              </a:r>
              <a:endParaRPr lang="it-IT" sz="1400" dirty="0"/>
            </a:p>
          </p:txBody>
        </p:sp>
      </p:grpSp>
      <p:cxnSp>
        <p:nvCxnSpPr>
          <p:cNvPr id="16" name="Gerade Verbindung 15"/>
          <p:cNvCxnSpPr/>
          <p:nvPr/>
        </p:nvCxnSpPr>
        <p:spPr>
          <a:xfrm>
            <a:off x="2280450" y="2613859"/>
            <a:ext cx="368977" cy="0"/>
          </a:xfrm>
          <a:prstGeom prst="line">
            <a:avLst/>
          </a:prstGeom>
          <a:noFill/>
          <a:ln w="25400" cap="flat">
            <a:solidFill>
              <a:schemeClr val="bg1">
                <a:lumMod val="50000"/>
              </a:schemeClr>
            </a:solidFill>
            <a:prstDash val="solid"/>
            <a:bevel/>
            <a:tailEnd type="stealth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Gerade Verbindung 19"/>
          <p:cNvCxnSpPr/>
          <p:nvPr/>
        </p:nvCxnSpPr>
        <p:spPr>
          <a:xfrm>
            <a:off x="4018204" y="2613859"/>
            <a:ext cx="363977" cy="0"/>
          </a:xfrm>
          <a:prstGeom prst="line">
            <a:avLst/>
          </a:prstGeom>
          <a:noFill/>
          <a:ln w="25400" cap="flat">
            <a:solidFill>
              <a:schemeClr val="bg1">
                <a:lumMod val="50000"/>
              </a:schemeClr>
            </a:solidFill>
            <a:prstDash val="solid"/>
            <a:bevel/>
            <a:tailEnd type="stealth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Gerade Verbindung 22"/>
          <p:cNvCxnSpPr>
            <a:cxnSpLocks/>
            <a:stCxn id="8" idx="3"/>
            <a:endCxn id="17" idx="1"/>
          </p:cNvCxnSpPr>
          <p:nvPr/>
        </p:nvCxnSpPr>
        <p:spPr>
          <a:xfrm>
            <a:off x="5726618" y="2613859"/>
            <a:ext cx="1025726" cy="0"/>
          </a:xfrm>
          <a:prstGeom prst="line">
            <a:avLst/>
          </a:prstGeom>
          <a:noFill/>
          <a:ln w="25400" cap="flat">
            <a:solidFill>
              <a:schemeClr val="bg1">
                <a:lumMod val="50000"/>
              </a:schemeClr>
            </a:solidFill>
            <a:prstDash val="solid"/>
            <a:bevel/>
            <a:tailEnd type="stealth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Textfeld 23"/>
          <p:cNvSpPr txBox="1"/>
          <p:nvPr/>
        </p:nvSpPr>
        <p:spPr>
          <a:xfrm>
            <a:off x="2357910" y="4748390"/>
            <a:ext cx="195181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fr-FR" sz="1800" b="1" dirty="0" err="1">
                <a:solidFill>
                  <a:srgbClr val="000000"/>
                </a:solidFill>
              </a:rPr>
              <a:t>Gesetze</a:t>
            </a:r>
            <a:r>
              <a:rPr lang="fr-FR" sz="1800" b="1" dirty="0">
                <a:solidFill>
                  <a:srgbClr val="000000"/>
                </a:solidFill>
              </a:rPr>
              <a:t> - </a:t>
            </a:r>
            <a:r>
              <a:rPr lang="fr-FR" sz="1800" b="1" dirty="0" err="1">
                <a:solidFill>
                  <a:srgbClr val="000000"/>
                </a:solidFill>
              </a:rPr>
              <a:t>Regeln</a:t>
            </a:r>
            <a:endParaRPr lang="fr-FR" sz="1800" b="1" dirty="0">
              <a:solidFill>
                <a:srgbClr val="000000"/>
              </a:solidFill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7015969" y="4748390"/>
            <a:ext cx="79284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fr-FR" sz="1800" b="1" dirty="0" err="1">
                <a:solidFill>
                  <a:srgbClr val="000000"/>
                </a:solidFill>
              </a:rPr>
              <a:t>Werte</a:t>
            </a:r>
            <a:r>
              <a:rPr lang="fr-FR" sz="1800" b="1" dirty="0">
                <a:solidFill>
                  <a:srgbClr val="000000"/>
                </a:solidFill>
              </a:rPr>
              <a:t> </a:t>
            </a:r>
            <a:endParaRPr kumimoji="0" lang="fr-FR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D8FF6F1D-97C3-9746-8882-637B726F219D}"/>
              </a:ext>
            </a:extLst>
          </p:cNvPr>
          <p:cNvGrpSpPr/>
          <p:nvPr/>
        </p:nvGrpSpPr>
        <p:grpSpPr>
          <a:xfrm>
            <a:off x="6336551" y="1953810"/>
            <a:ext cx="1980029" cy="1617193"/>
            <a:chOff x="6336551" y="1953810"/>
            <a:chExt cx="1980029" cy="1617193"/>
          </a:xfrm>
        </p:grpSpPr>
        <p:sp>
          <p:nvSpPr>
            <p:cNvPr id="46" name="Rechteck 45"/>
            <p:cNvSpPr/>
            <p:nvPr/>
          </p:nvSpPr>
          <p:spPr>
            <a:xfrm>
              <a:off x="6336551" y="3294004"/>
              <a:ext cx="198002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1200" i="1" dirty="0" err="1"/>
                <a:t>relationelle</a:t>
              </a:r>
              <a:r>
                <a:rPr lang="fr-FR" sz="1200" i="1" dirty="0"/>
                <a:t> </a:t>
              </a:r>
              <a:r>
                <a:rPr lang="fr-FR" sz="1200" i="1" dirty="0" err="1"/>
                <a:t>Einschränkung</a:t>
              </a:r>
              <a:endParaRPr lang="fr-FR" sz="1200" i="1" dirty="0"/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4BB783F8-4427-814D-BF61-43775CCF4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52344" y="1953810"/>
              <a:ext cx="1320097" cy="1320097"/>
            </a:xfrm>
            <a:prstGeom prst="rect">
              <a:avLst/>
            </a:prstGeom>
          </p:spPr>
        </p:pic>
      </p:grpSp>
      <p:pic>
        <p:nvPicPr>
          <p:cNvPr id="25" name="Grafik 24">
            <a:extLst>
              <a:ext uri="{FF2B5EF4-FFF2-40B4-BE49-F238E27FC236}">
                <a16:creationId xmlns:a16="http://schemas.microsoft.com/office/drawing/2014/main" id="{F713A1E8-6C6B-9D43-BA54-4E5009BCC31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56451">
            <a:off x="1762204" y="4047645"/>
            <a:ext cx="1191410" cy="234778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27678A36-1097-F04F-9119-DFB1E0586D6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843549" flipH="1">
            <a:off x="3714019" y="4047649"/>
            <a:ext cx="1191410" cy="234778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EB0A8D96-631F-7448-BB58-57B49389F7A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>
            <a:off x="2847049" y="4064589"/>
            <a:ext cx="1019440" cy="200890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11DF16AC-BEFE-4548-AAC2-07527AC0740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>
            <a:off x="6902672" y="4050682"/>
            <a:ext cx="1019440" cy="20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623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079440" y="2053117"/>
            <a:ext cx="2530499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Keine</a:t>
            </a:r>
            <a:r>
              <a:rPr kumimoji="0" lang="fr-FR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Zwangsmassnahme</a:t>
            </a: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858566" y="2172942"/>
            <a:ext cx="2529772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Zwangsmassnahme</a:t>
            </a: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Bild 1" descr="Unbenannt-1 Kopie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351494">
            <a:off x="5230832" y="2961385"/>
            <a:ext cx="1456033" cy="845760"/>
          </a:xfrm>
          <a:prstGeom prst="rect">
            <a:avLst/>
          </a:prstGeom>
        </p:spPr>
      </p:pic>
      <p:pic>
        <p:nvPicPr>
          <p:cNvPr id="11" name="Bild 10" descr="Unbenannt-1 Kopie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248506" flipH="1">
            <a:off x="5840025" y="2961384"/>
            <a:ext cx="1456033" cy="84576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143B2B3-5198-944C-8C61-0191A0369E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448" y="697424"/>
            <a:ext cx="1240493" cy="1240493"/>
          </a:xfrm>
          <a:prstGeom prst="round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EBC27FB9-226D-CA46-BE69-5F43F99095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5503205" y="719533"/>
            <a:ext cx="1240493" cy="1240493"/>
          </a:xfrm>
          <a:prstGeom prst="round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3E70DB27-F8A3-5A4A-9AB4-4670B89F3B1B}"/>
              </a:ext>
            </a:extLst>
          </p:cNvPr>
          <p:cNvGrpSpPr/>
          <p:nvPr/>
        </p:nvGrpSpPr>
        <p:grpSpPr>
          <a:xfrm>
            <a:off x="4088458" y="3444423"/>
            <a:ext cx="1259317" cy="1708031"/>
            <a:chOff x="3950153" y="3444423"/>
            <a:chExt cx="1259317" cy="1708031"/>
          </a:xfrm>
        </p:grpSpPr>
        <p:sp>
          <p:nvSpPr>
            <p:cNvPr id="14" name="Textfeld 13"/>
            <p:cNvSpPr txBox="1"/>
            <p:nvPr/>
          </p:nvSpPr>
          <p:spPr>
            <a:xfrm>
              <a:off x="3950153" y="4783124"/>
              <a:ext cx="1259317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FR" sz="1800" dirty="0">
                  <a:solidFill>
                    <a:srgbClr val="000000"/>
                  </a:solidFill>
                </a:rPr>
                <a:t>Ultima ratio</a:t>
              </a:r>
              <a:endParaRPr kumimoji="0" lang="fr-F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8F248B9F-4280-114F-9E67-E6BC33BA4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0620" y="3444423"/>
              <a:ext cx="1218384" cy="1218384"/>
            </a:xfrm>
            <a:prstGeom prst="round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09B1F2CF-619B-0F47-99DC-D6A7C993E934}"/>
              </a:ext>
            </a:extLst>
          </p:cNvPr>
          <p:cNvGrpSpPr/>
          <p:nvPr/>
        </p:nvGrpSpPr>
        <p:grpSpPr>
          <a:xfrm>
            <a:off x="7049261" y="3444423"/>
            <a:ext cx="1374733" cy="1985030"/>
            <a:chOff x="7049261" y="3444423"/>
            <a:chExt cx="1374733" cy="1985030"/>
          </a:xfrm>
        </p:grpSpPr>
        <p:sp>
          <p:nvSpPr>
            <p:cNvPr id="15" name="Textfeld 14"/>
            <p:cNvSpPr txBox="1"/>
            <p:nvPr/>
          </p:nvSpPr>
          <p:spPr>
            <a:xfrm>
              <a:off x="7049261" y="4783124"/>
              <a:ext cx="1374733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FR" sz="1800" dirty="0" err="1">
                  <a:solidFill>
                    <a:srgbClr val="000000"/>
                  </a:solidFill>
                </a:rPr>
                <a:t>Nicht</a:t>
              </a:r>
              <a:r>
                <a:rPr lang="fr-FR" sz="1800" dirty="0">
                  <a:solidFill>
                    <a:srgbClr val="000000"/>
                  </a:solidFill>
                </a:rPr>
                <a:t> </a:t>
              </a:r>
              <a:r>
                <a:rPr lang="fr-FR" sz="1800" dirty="0" err="1">
                  <a:solidFill>
                    <a:srgbClr val="000000"/>
                  </a:solidFill>
                </a:rPr>
                <a:t>als</a:t>
              </a:r>
              <a:r>
                <a:rPr lang="fr-FR" sz="1800" dirty="0">
                  <a:solidFill>
                    <a:srgbClr val="000000"/>
                  </a:solidFill>
                </a:rPr>
                <a:t> 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FR" sz="1800" dirty="0" err="1">
                  <a:solidFill>
                    <a:srgbClr val="000000"/>
                  </a:solidFill>
                </a:rPr>
                <a:t>letztes</a:t>
              </a:r>
              <a:r>
                <a:rPr lang="fr-FR" sz="1800" dirty="0">
                  <a:solidFill>
                    <a:srgbClr val="000000"/>
                  </a:solidFill>
                </a:rPr>
                <a:t> </a:t>
              </a:r>
              <a:r>
                <a:rPr lang="fr-FR" sz="1800" dirty="0" err="1">
                  <a:solidFill>
                    <a:srgbClr val="000000"/>
                  </a:solidFill>
                </a:rPr>
                <a:t>Mittel</a:t>
              </a:r>
              <a:endParaRPr kumimoji="0" lang="fr-F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960FF82D-4F76-8544-AF15-5C691E7A0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34682" y="3444423"/>
              <a:ext cx="1218384" cy="1218384"/>
            </a:xfrm>
            <a:prstGeom prst="round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637106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4447"/>
            <a:ext cx="5310142" cy="352136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922818" y="3568376"/>
            <a:ext cx="1847820" cy="187743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6000" b="0" i="0" u="none" strike="noStrike" cap="none" spc="0" normalizeH="0" baseline="0" dirty="0">
                <a:ln>
                  <a:noFill/>
                </a:ln>
                <a:solidFill>
                  <a:srgbClr val="2D80B4"/>
                </a:solidFill>
                <a:effectLst/>
                <a:uFillTx/>
                <a:latin typeface="Arial Black"/>
                <a:cs typeface="Arial Black"/>
                <a:sym typeface="Arial"/>
              </a:rPr>
              <a:t>Ugo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200" b="0" i="0" u="none" strike="noStrike" cap="none" spc="0" normalizeH="0" baseline="0" dirty="0" err="1">
                <a:ln>
                  <a:noFill/>
                </a:ln>
                <a:solidFill>
                  <a:srgbClr val="2D80B4"/>
                </a:solidFill>
                <a:effectLst/>
                <a:uFillTx/>
                <a:latin typeface="Arial Black"/>
                <a:cs typeface="Arial Black"/>
                <a:sym typeface="Arial"/>
              </a:rPr>
              <a:t>Guarino</a:t>
            </a:r>
            <a:endParaRPr kumimoji="0" lang="fr-FR" sz="3200" b="0" i="0" u="none" strike="noStrike" cap="none" spc="0" normalizeH="0" baseline="0" dirty="0">
              <a:ln>
                <a:noFill/>
              </a:ln>
              <a:solidFill>
                <a:srgbClr val="2D80B4"/>
              </a:solidFill>
              <a:effectLst/>
              <a:uFillTx/>
              <a:latin typeface="Arial Black"/>
              <a:cs typeface="Arial Black"/>
              <a:sym typeface="Arial"/>
            </a:endParaRP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1927 – 2016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581" y="1924447"/>
            <a:ext cx="2743200" cy="87630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06840A5D-34A2-E84F-B8D2-221FCA58E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3975"/>
          </a:xfrm>
        </p:spPr>
        <p:txBody>
          <a:bodyPr/>
          <a:lstStyle/>
          <a:p>
            <a:pPr algn="ctr"/>
            <a:r>
              <a:rPr lang="fr-FR" sz="4400" b="1" dirty="0" err="1">
                <a:solidFill>
                  <a:schemeClr val="bg1">
                    <a:lumMod val="50000"/>
                  </a:schemeClr>
                </a:solidFill>
              </a:rPr>
              <a:t>Take</a:t>
            </a:r>
            <a:r>
              <a:rPr lang="fr-FR" sz="4400" b="1" dirty="0">
                <a:solidFill>
                  <a:schemeClr val="bg1">
                    <a:lumMod val="50000"/>
                  </a:schemeClr>
                </a:solidFill>
              </a:rPr>
              <a:t> home 2</a:t>
            </a:r>
          </a:p>
        </p:txBody>
      </p:sp>
    </p:spTree>
    <p:extLst>
      <p:ext uri="{BB962C8B-B14F-4D97-AF65-F5344CB8AC3E}">
        <p14:creationId xmlns:p14="http://schemas.microsoft.com/office/powerpoint/2010/main" val="1562325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0546"/>
            <a:ext cx="8229600" cy="13239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4000" b="1" dirty="0" err="1">
                <a:solidFill>
                  <a:srgbClr val="7F7F7F"/>
                </a:solidFill>
              </a:rPr>
              <a:t>Subsidiarität</a:t>
            </a:r>
            <a:r>
              <a:rPr lang="de-DE" sz="4000" b="1" dirty="0">
                <a:solidFill>
                  <a:srgbClr val="7F7F7F"/>
                </a:solidFill>
              </a:rPr>
              <a:t> und </a:t>
            </a:r>
            <a:r>
              <a:rPr lang="de-DE" sz="4000" b="1" dirty="0" err="1">
                <a:solidFill>
                  <a:srgbClr val="7F7F7F"/>
                </a:solidFill>
              </a:rPr>
              <a:t>Verhältnismässigkeit</a:t>
            </a:r>
            <a:r>
              <a:rPr lang="de-DE" sz="4000" b="1" dirty="0">
                <a:solidFill>
                  <a:srgbClr val="7F7F7F"/>
                </a:solidFill>
              </a:rPr>
              <a:t> </a:t>
            </a:r>
            <a:endParaRPr lang="fr-FR" sz="4000" b="1" dirty="0">
              <a:solidFill>
                <a:srgbClr val="7F7F7F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410434" y="5588587"/>
            <a:ext cx="30641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/>
              <a:t>SAMW. </a:t>
            </a:r>
            <a:r>
              <a:rPr lang="fr-FR" sz="1000" dirty="0" err="1"/>
              <a:t>Zwangsmassnahmen</a:t>
            </a:r>
            <a:r>
              <a:rPr lang="fr-FR" sz="1000" dirty="0"/>
              <a:t> in der </a:t>
            </a:r>
            <a:r>
              <a:rPr lang="fr-FR" sz="1000" dirty="0" err="1"/>
              <a:t>Medizin</a:t>
            </a:r>
            <a:r>
              <a:rPr lang="fr-FR" sz="1000" dirty="0"/>
              <a:t>, 2018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B5B0E-1C48-994B-A715-07AFD0273A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10685"/>
            <a:ext cx="3550040" cy="3550040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9146" y="2048379"/>
            <a:ext cx="5757620" cy="3074651"/>
          </a:xfrm>
          <a:solidFill>
            <a:srgbClr val="FFFFFF">
              <a:alpha val="80000"/>
            </a:srgbClr>
          </a:solidFill>
        </p:spPr>
        <p:txBody>
          <a:bodyPr/>
          <a:lstStyle/>
          <a:p>
            <a:pPr marL="514350" indent="-514350">
              <a:spcBef>
                <a:spcPts val="1800"/>
              </a:spcBef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de-DE" sz="2000" dirty="0" err="1"/>
              <a:t>Massnahme</a:t>
            </a:r>
            <a:r>
              <a:rPr lang="de-DE" sz="2000" dirty="0"/>
              <a:t> muss (1) notwendig und (2) geeignet sein</a:t>
            </a:r>
          </a:p>
          <a:p>
            <a:pPr marL="514350" indent="-514350">
              <a:spcBef>
                <a:spcPts val="1800"/>
              </a:spcBef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de-DE" sz="2000" dirty="0"/>
              <a:t>Sind mehrere </a:t>
            </a:r>
            <a:r>
              <a:rPr lang="de-DE" sz="2000" dirty="0" err="1"/>
              <a:t>Massnahmen</a:t>
            </a:r>
            <a:r>
              <a:rPr lang="de-DE" sz="2000" dirty="0"/>
              <a:t> geeignet, ist die am wenigsten belastende </a:t>
            </a:r>
            <a:r>
              <a:rPr lang="de-DE" sz="2000" dirty="0" err="1"/>
              <a:t>Massnahme</a:t>
            </a:r>
            <a:r>
              <a:rPr lang="de-DE" sz="2000" dirty="0"/>
              <a:t> zu </a:t>
            </a:r>
            <a:r>
              <a:rPr lang="de-DE" sz="2000" dirty="0" err="1"/>
              <a:t>wählen</a:t>
            </a:r>
            <a:endParaRPr lang="de-DE" sz="2000" dirty="0"/>
          </a:p>
          <a:p>
            <a:pPr marL="514350" indent="-514350">
              <a:spcBef>
                <a:spcPts val="1800"/>
              </a:spcBef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de-DE" sz="2000" b="1" dirty="0"/>
              <a:t>Diese Voraussetzungen </a:t>
            </a:r>
            <a:r>
              <a:rPr lang="de-DE" sz="2000" b="1" dirty="0" err="1"/>
              <a:t>müssen</a:t>
            </a:r>
            <a:r>
              <a:rPr lang="de-DE" sz="2000" b="1" dirty="0"/>
              <a:t> bei jedem Patienten individuell </a:t>
            </a:r>
            <a:r>
              <a:rPr lang="de-DE" sz="2000" b="1" dirty="0" err="1"/>
              <a:t>geprüft</a:t>
            </a:r>
            <a:r>
              <a:rPr lang="de-DE" sz="2000" b="1" dirty="0"/>
              <a:t> werden</a:t>
            </a:r>
          </a:p>
        </p:txBody>
      </p:sp>
    </p:spTree>
    <p:extLst>
      <p:ext uri="{BB962C8B-B14F-4D97-AF65-F5344CB8AC3E}">
        <p14:creationId xmlns:p14="http://schemas.microsoft.com/office/powerpoint/2010/main" val="109424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238543"/>
            <a:ext cx="8229600" cy="769441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400" b="1" dirty="0" err="1">
                <a:solidFill>
                  <a:srgbClr val="7F7F7F"/>
                </a:solidFill>
              </a:rPr>
              <a:t>Protokoll</a:t>
            </a:r>
            <a:endParaRPr lang="fr-FR" b="1" dirty="0">
              <a:solidFill>
                <a:srgbClr val="7F7F7F"/>
              </a:solidFill>
            </a:endParaRP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72" y="1483443"/>
            <a:ext cx="3636323" cy="3636323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3354363" y="1872288"/>
            <a:ext cx="5416658" cy="285863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30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2000" dirty="0" err="1">
                <a:solidFill>
                  <a:srgbClr val="404040"/>
                </a:solidFill>
              </a:rPr>
              <a:t>Zeichnet</a:t>
            </a:r>
            <a:r>
              <a:rPr lang="fr-FR" sz="2000" dirty="0">
                <a:solidFill>
                  <a:srgbClr val="404040"/>
                </a:solidFill>
              </a:rPr>
              <a:t> </a:t>
            </a:r>
            <a:r>
              <a:rPr lang="fr-FR" sz="2000" dirty="0" err="1">
                <a:solidFill>
                  <a:srgbClr val="404040"/>
                </a:solidFill>
              </a:rPr>
              <a:t>auf</a:t>
            </a:r>
            <a:r>
              <a:rPr lang="fr-FR" sz="2000" dirty="0">
                <a:solidFill>
                  <a:srgbClr val="404040"/>
                </a:solidFill>
              </a:rPr>
              <a:t>, </a:t>
            </a:r>
            <a:r>
              <a:rPr lang="fr-FR" sz="2000" dirty="0" err="1">
                <a:solidFill>
                  <a:srgbClr val="404040"/>
                </a:solidFill>
              </a:rPr>
              <a:t>hält</a:t>
            </a:r>
            <a:r>
              <a:rPr lang="fr-FR" sz="2000" dirty="0">
                <a:solidFill>
                  <a:srgbClr val="404040"/>
                </a:solidFill>
              </a:rPr>
              <a:t> </a:t>
            </a:r>
            <a:r>
              <a:rPr lang="fr-FR" sz="2000" dirty="0" err="1">
                <a:solidFill>
                  <a:srgbClr val="404040"/>
                </a:solidFill>
              </a:rPr>
              <a:t>fest</a:t>
            </a:r>
            <a:r>
              <a:rPr lang="fr-FR" sz="2000" dirty="0">
                <a:solidFill>
                  <a:srgbClr val="404040"/>
                </a:solidFill>
              </a:rPr>
              <a:t> </a:t>
            </a:r>
            <a:r>
              <a:rPr lang="fr-FR" sz="2000" dirty="0" err="1">
                <a:solidFill>
                  <a:srgbClr val="404040"/>
                </a:solidFill>
              </a:rPr>
              <a:t>oder</a:t>
            </a:r>
            <a:r>
              <a:rPr lang="fr-FR" sz="2000" dirty="0">
                <a:solidFill>
                  <a:srgbClr val="404040"/>
                </a:solidFill>
              </a:rPr>
              <a:t> </a:t>
            </a:r>
            <a:r>
              <a:rPr lang="fr-FR" sz="2000" dirty="0" err="1">
                <a:solidFill>
                  <a:srgbClr val="404040"/>
                </a:solidFill>
              </a:rPr>
              <a:t>schreibt</a:t>
            </a:r>
            <a:r>
              <a:rPr lang="fr-FR" sz="2000" dirty="0">
                <a:solidFill>
                  <a:srgbClr val="404040"/>
                </a:solidFill>
              </a:rPr>
              <a:t> vor, </a:t>
            </a:r>
            <a:r>
              <a:rPr lang="fr-FR" sz="2000" dirty="0" err="1">
                <a:solidFill>
                  <a:srgbClr val="404040"/>
                </a:solidFill>
              </a:rPr>
              <a:t>zu</a:t>
            </a:r>
            <a:r>
              <a:rPr lang="fr-FR" sz="2000" dirty="0">
                <a:solidFill>
                  <a:srgbClr val="404040"/>
                </a:solidFill>
              </a:rPr>
              <a:t> </a:t>
            </a:r>
            <a:r>
              <a:rPr lang="fr-FR" sz="2000" dirty="0" err="1">
                <a:solidFill>
                  <a:srgbClr val="404040"/>
                </a:solidFill>
              </a:rPr>
              <a:t>welchem</a:t>
            </a:r>
            <a:r>
              <a:rPr lang="fr-FR" sz="2000" dirty="0">
                <a:solidFill>
                  <a:srgbClr val="404040"/>
                </a:solidFill>
              </a:rPr>
              <a:t> </a:t>
            </a:r>
            <a:r>
              <a:rPr lang="fr-FR" sz="2000" dirty="0" err="1">
                <a:solidFill>
                  <a:srgbClr val="404040"/>
                </a:solidFill>
              </a:rPr>
              <a:t>Zeitpunkt</a:t>
            </a:r>
            <a:r>
              <a:rPr lang="fr-FR" sz="2000" dirty="0">
                <a:solidFill>
                  <a:srgbClr val="404040"/>
                </a:solidFill>
              </a:rPr>
              <a:t> </a:t>
            </a:r>
            <a:r>
              <a:rPr lang="fr-FR" sz="2000" dirty="0" err="1">
                <a:solidFill>
                  <a:srgbClr val="404040"/>
                </a:solidFill>
              </a:rPr>
              <a:t>oder</a:t>
            </a:r>
            <a:r>
              <a:rPr lang="fr-FR" sz="2000" dirty="0">
                <a:solidFill>
                  <a:srgbClr val="404040"/>
                </a:solidFill>
              </a:rPr>
              <a:t> in </a:t>
            </a:r>
            <a:r>
              <a:rPr lang="fr-FR" sz="2000" dirty="0" err="1">
                <a:solidFill>
                  <a:srgbClr val="404040"/>
                </a:solidFill>
              </a:rPr>
              <a:t>welcher</a:t>
            </a:r>
            <a:r>
              <a:rPr lang="fr-FR" sz="2000" dirty="0">
                <a:solidFill>
                  <a:srgbClr val="404040"/>
                </a:solidFill>
              </a:rPr>
              <a:t> </a:t>
            </a:r>
            <a:r>
              <a:rPr lang="fr-FR" sz="2000" dirty="0" err="1">
                <a:solidFill>
                  <a:srgbClr val="404040"/>
                </a:solidFill>
              </a:rPr>
              <a:t>Reihenfolge</a:t>
            </a:r>
            <a:r>
              <a:rPr lang="fr-FR" sz="2000" dirty="0">
                <a:solidFill>
                  <a:srgbClr val="404040"/>
                </a:solidFill>
              </a:rPr>
              <a:t> </a:t>
            </a:r>
            <a:r>
              <a:rPr lang="fr-FR" sz="2000" dirty="0" err="1">
                <a:solidFill>
                  <a:srgbClr val="404040"/>
                </a:solidFill>
              </a:rPr>
              <a:t>welcher</a:t>
            </a:r>
            <a:r>
              <a:rPr lang="fr-FR" sz="2000" dirty="0">
                <a:solidFill>
                  <a:srgbClr val="404040"/>
                </a:solidFill>
              </a:rPr>
              <a:t> </a:t>
            </a:r>
            <a:r>
              <a:rPr lang="fr-FR" sz="2000" dirty="0" err="1">
                <a:solidFill>
                  <a:srgbClr val="404040"/>
                </a:solidFill>
              </a:rPr>
              <a:t>Vorgang</a:t>
            </a:r>
            <a:r>
              <a:rPr lang="fr-FR" sz="2000" dirty="0">
                <a:solidFill>
                  <a:srgbClr val="404040"/>
                </a:solidFill>
              </a:rPr>
              <a:t> </a:t>
            </a:r>
            <a:r>
              <a:rPr lang="fr-FR" sz="2000" dirty="0" err="1">
                <a:solidFill>
                  <a:srgbClr val="404040"/>
                </a:solidFill>
              </a:rPr>
              <a:t>durch</a:t>
            </a:r>
            <a:r>
              <a:rPr lang="fr-FR" sz="2000" dirty="0">
                <a:solidFill>
                  <a:srgbClr val="404040"/>
                </a:solidFill>
              </a:rPr>
              <a:t> </a:t>
            </a:r>
            <a:r>
              <a:rPr lang="fr-FR" sz="2000" dirty="0" err="1">
                <a:solidFill>
                  <a:srgbClr val="404040"/>
                </a:solidFill>
              </a:rPr>
              <a:t>wen</a:t>
            </a:r>
            <a:r>
              <a:rPr lang="fr-FR" sz="2000" dirty="0">
                <a:solidFill>
                  <a:srgbClr val="404040"/>
                </a:solidFill>
              </a:rPr>
              <a:t> </a:t>
            </a:r>
            <a:r>
              <a:rPr lang="fr-FR" sz="2000" dirty="0" err="1">
                <a:solidFill>
                  <a:srgbClr val="404040"/>
                </a:solidFill>
              </a:rPr>
              <a:t>oder</a:t>
            </a:r>
            <a:r>
              <a:rPr lang="fr-FR" sz="2000" dirty="0">
                <a:solidFill>
                  <a:srgbClr val="404040"/>
                </a:solidFill>
              </a:rPr>
              <a:t> </a:t>
            </a:r>
            <a:r>
              <a:rPr lang="fr-FR" sz="2000" dirty="0" err="1">
                <a:solidFill>
                  <a:srgbClr val="404040"/>
                </a:solidFill>
              </a:rPr>
              <a:t>durch</a:t>
            </a:r>
            <a:r>
              <a:rPr lang="fr-FR" sz="2000" dirty="0">
                <a:solidFill>
                  <a:srgbClr val="404040"/>
                </a:solidFill>
              </a:rPr>
              <a:t> </a:t>
            </a:r>
            <a:r>
              <a:rPr lang="fr-FR" sz="2000" dirty="0" err="1">
                <a:solidFill>
                  <a:srgbClr val="404040"/>
                </a:solidFill>
              </a:rPr>
              <a:t>was</a:t>
            </a:r>
            <a:r>
              <a:rPr lang="fr-FR" sz="2000" dirty="0">
                <a:solidFill>
                  <a:srgbClr val="404040"/>
                </a:solidFill>
              </a:rPr>
              <a:t> </a:t>
            </a:r>
            <a:r>
              <a:rPr lang="fr-FR" sz="2000" dirty="0" err="1">
                <a:solidFill>
                  <a:srgbClr val="404040"/>
                </a:solidFill>
              </a:rPr>
              <a:t>veranlasst</a:t>
            </a:r>
            <a:r>
              <a:rPr lang="fr-FR" sz="2000" dirty="0">
                <a:solidFill>
                  <a:srgbClr val="404040"/>
                </a:solidFill>
              </a:rPr>
              <a:t> </a:t>
            </a:r>
            <a:r>
              <a:rPr lang="fr-FR" sz="2000" dirty="0" err="1">
                <a:solidFill>
                  <a:srgbClr val="404040"/>
                </a:solidFill>
              </a:rPr>
              <a:t>wurde</a:t>
            </a:r>
            <a:r>
              <a:rPr lang="fr-FR" sz="2000" dirty="0">
                <a:solidFill>
                  <a:srgbClr val="404040"/>
                </a:solidFill>
              </a:rPr>
              <a:t> </a:t>
            </a:r>
            <a:r>
              <a:rPr lang="fr-FR" sz="2000" dirty="0" err="1">
                <a:solidFill>
                  <a:srgbClr val="404040"/>
                </a:solidFill>
              </a:rPr>
              <a:t>oder</a:t>
            </a:r>
            <a:r>
              <a:rPr lang="fr-FR" sz="2000" dirty="0">
                <a:solidFill>
                  <a:srgbClr val="404040"/>
                </a:solidFill>
              </a:rPr>
              <a:t> </a:t>
            </a:r>
            <a:r>
              <a:rPr lang="fr-FR" sz="2000" dirty="0" err="1">
                <a:solidFill>
                  <a:srgbClr val="404040"/>
                </a:solidFill>
              </a:rPr>
              <a:t>wird</a:t>
            </a:r>
            <a:endParaRPr lang="fr-FR" sz="2000" dirty="0">
              <a:solidFill>
                <a:srgbClr val="404040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30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2000" dirty="0" err="1">
                <a:solidFill>
                  <a:srgbClr val="404040"/>
                </a:solidFill>
              </a:rPr>
              <a:t>Ermöglicht</a:t>
            </a:r>
            <a:r>
              <a:rPr lang="fr-FR" sz="2000" dirty="0">
                <a:solidFill>
                  <a:srgbClr val="404040"/>
                </a:solidFill>
              </a:rPr>
              <a:t> </a:t>
            </a:r>
            <a:r>
              <a:rPr lang="fr-FR" sz="2000" dirty="0" err="1">
                <a:solidFill>
                  <a:srgbClr val="404040"/>
                </a:solidFill>
              </a:rPr>
              <a:t>Vorgänge</a:t>
            </a:r>
            <a:r>
              <a:rPr lang="fr-FR" sz="2000" dirty="0">
                <a:solidFill>
                  <a:srgbClr val="404040"/>
                </a:solidFill>
              </a:rPr>
              <a:t> </a:t>
            </a:r>
            <a:r>
              <a:rPr lang="fr-FR" sz="2000" dirty="0" err="1">
                <a:solidFill>
                  <a:srgbClr val="404040"/>
                </a:solidFill>
              </a:rPr>
              <a:t>zu</a:t>
            </a:r>
            <a:r>
              <a:rPr lang="fr-FR" sz="2000" dirty="0">
                <a:solidFill>
                  <a:srgbClr val="404040"/>
                </a:solidFill>
              </a:rPr>
              <a:t> </a:t>
            </a:r>
            <a:r>
              <a:rPr lang="fr-FR" sz="2000" dirty="0" err="1">
                <a:solidFill>
                  <a:srgbClr val="404040"/>
                </a:solidFill>
              </a:rPr>
              <a:t>rekonstruieren</a:t>
            </a:r>
            <a:r>
              <a:rPr lang="fr-FR" sz="2000" dirty="0">
                <a:solidFill>
                  <a:srgbClr val="404040"/>
                </a:solidFill>
              </a:rPr>
              <a:t> </a:t>
            </a:r>
            <a:r>
              <a:rPr lang="fr-FR" sz="2000" dirty="0" err="1">
                <a:solidFill>
                  <a:srgbClr val="404040"/>
                </a:solidFill>
              </a:rPr>
              <a:t>oder</a:t>
            </a:r>
            <a:r>
              <a:rPr lang="fr-FR" sz="2000" dirty="0">
                <a:solidFill>
                  <a:srgbClr val="404040"/>
                </a:solidFill>
              </a:rPr>
              <a:t> </a:t>
            </a:r>
            <a:r>
              <a:rPr lang="fr-FR" sz="2000" dirty="0" err="1">
                <a:solidFill>
                  <a:srgbClr val="404040"/>
                </a:solidFill>
              </a:rPr>
              <a:t>zu</a:t>
            </a:r>
            <a:r>
              <a:rPr lang="fr-FR" sz="2000" dirty="0">
                <a:solidFill>
                  <a:srgbClr val="404040"/>
                </a:solidFill>
              </a:rPr>
              <a:t> </a:t>
            </a:r>
            <a:r>
              <a:rPr lang="fr-FR" sz="2000" dirty="0" err="1">
                <a:solidFill>
                  <a:srgbClr val="404040"/>
                </a:solidFill>
              </a:rPr>
              <a:t>planen</a:t>
            </a:r>
            <a:r>
              <a:rPr lang="fr-FR" sz="2000" dirty="0">
                <a:solidFill>
                  <a:srgbClr val="404040"/>
                </a:solidFill>
              </a:rPr>
              <a:t>, </a:t>
            </a:r>
            <a:r>
              <a:rPr lang="fr-FR" sz="2000" dirty="0" err="1">
                <a:solidFill>
                  <a:srgbClr val="404040"/>
                </a:solidFill>
              </a:rPr>
              <a:t>um</a:t>
            </a:r>
            <a:r>
              <a:rPr lang="fr-FR" sz="2000" dirty="0">
                <a:solidFill>
                  <a:srgbClr val="404040"/>
                </a:solidFill>
              </a:rPr>
              <a:t> </a:t>
            </a:r>
            <a:r>
              <a:rPr lang="fr-FR" sz="2000" dirty="0" err="1">
                <a:solidFill>
                  <a:srgbClr val="404040"/>
                </a:solidFill>
              </a:rPr>
              <a:t>Fehler</a:t>
            </a:r>
            <a:r>
              <a:rPr lang="fr-FR" sz="2000" dirty="0">
                <a:solidFill>
                  <a:srgbClr val="404040"/>
                </a:solidFill>
              </a:rPr>
              <a:t> </a:t>
            </a:r>
            <a:r>
              <a:rPr lang="fr-FR" sz="2000" dirty="0" err="1">
                <a:solidFill>
                  <a:srgbClr val="404040"/>
                </a:solidFill>
              </a:rPr>
              <a:t>bzw</a:t>
            </a:r>
            <a:r>
              <a:rPr lang="fr-FR" sz="2000" dirty="0">
                <a:solidFill>
                  <a:srgbClr val="404040"/>
                </a:solidFill>
              </a:rPr>
              <a:t>. </a:t>
            </a:r>
            <a:r>
              <a:rPr lang="fr-FR" sz="2000" dirty="0" err="1">
                <a:solidFill>
                  <a:srgbClr val="404040"/>
                </a:solidFill>
              </a:rPr>
              <a:t>Fehlfunktionen</a:t>
            </a:r>
            <a:r>
              <a:rPr lang="fr-FR" sz="2000" dirty="0">
                <a:solidFill>
                  <a:srgbClr val="404040"/>
                </a:solidFill>
              </a:rPr>
              <a:t> </a:t>
            </a:r>
            <a:r>
              <a:rPr lang="fr-FR" sz="2000" dirty="0" err="1">
                <a:solidFill>
                  <a:srgbClr val="404040"/>
                </a:solidFill>
              </a:rPr>
              <a:t>zu</a:t>
            </a:r>
            <a:r>
              <a:rPr lang="fr-FR" sz="2000" dirty="0">
                <a:solidFill>
                  <a:srgbClr val="404040"/>
                </a:solidFill>
              </a:rPr>
              <a:t> </a:t>
            </a:r>
            <a:r>
              <a:rPr lang="fr-FR" sz="2000" dirty="0" err="1">
                <a:solidFill>
                  <a:srgbClr val="404040"/>
                </a:solidFill>
              </a:rPr>
              <a:t>orten</a:t>
            </a:r>
            <a:r>
              <a:rPr lang="fr-FR" sz="2000" dirty="0">
                <a:solidFill>
                  <a:srgbClr val="404040"/>
                </a:solidFill>
              </a:rPr>
              <a:t> </a:t>
            </a:r>
            <a:r>
              <a:rPr lang="fr-FR" sz="2000" dirty="0" err="1">
                <a:solidFill>
                  <a:srgbClr val="404040"/>
                </a:solidFill>
              </a:rPr>
              <a:t>bzw</a:t>
            </a:r>
            <a:r>
              <a:rPr lang="fr-FR" sz="2000" dirty="0">
                <a:solidFill>
                  <a:srgbClr val="404040"/>
                </a:solidFill>
              </a:rPr>
              <a:t>. </a:t>
            </a:r>
            <a:r>
              <a:rPr lang="fr-FR" sz="2000" dirty="0" err="1">
                <a:solidFill>
                  <a:srgbClr val="404040"/>
                </a:solidFill>
              </a:rPr>
              <a:t>zu</a:t>
            </a:r>
            <a:r>
              <a:rPr lang="fr-FR" sz="2000" dirty="0">
                <a:solidFill>
                  <a:srgbClr val="404040"/>
                </a:solidFill>
              </a:rPr>
              <a:t> </a:t>
            </a:r>
            <a:r>
              <a:rPr lang="fr-FR" sz="2000" dirty="0" err="1">
                <a:solidFill>
                  <a:srgbClr val="404040"/>
                </a:solidFill>
              </a:rPr>
              <a:t>vermeiden</a:t>
            </a:r>
            <a:endParaRPr lang="fr-FR" sz="20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472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5423"/>
            <a:ext cx="2056578" cy="205657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80533"/>
            <a:ext cx="2061551" cy="206155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6" name="Rechteck 5"/>
          <p:cNvSpPr/>
          <p:nvPr/>
        </p:nvSpPr>
        <p:spPr>
          <a:xfrm>
            <a:off x="2498808" y="1073493"/>
            <a:ext cx="6523587" cy="160043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EA81E9"/>
              </a:buClr>
            </a:pPr>
            <a:r>
              <a:rPr lang="fr-FR" sz="28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Monitoring</a:t>
            </a:r>
            <a:r>
              <a:rPr lang="fr-FR" sz="2000" dirty="0">
                <a:solidFill>
                  <a:srgbClr val="404040"/>
                </a:solidFill>
              </a:rPr>
              <a:t> </a:t>
            </a:r>
          </a:p>
          <a:p>
            <a:pPr marL="342900" indent="-342900">
              <a:spcBef>
                <a:spcPts val="600"/>
              </a:spcBef>
              <a:buClr>
                <a:srgbClr val="EA81E9"/>
              </a:buClr>
              <a:buFont typeface="Arial"/>
              <a:buChar char="•"/>
            </a:pPr>
            <a:r>
              <a:rPr lang="fr-FR" sz="2000" dirty="0" err="1">
                <a:solidFill>
                  <a:srgbClr val="404040"/>
                </a:solidFill>
              </a:rPr>
              <a:t>internalisierter</a:t>
            </a:r>
            <a:r>
              <a:rPr lang="fr-FR" sz="2000" dirty="0">
                <a:solidFill>
                  <a:srgbClr val="404040"/>
                </a:solidFill>
              </a:rPr>
              <a:t> </a:t>
            </a:r>
            <a:r>
              <a:rPr lang="fr-FR" sz="2000" dirty="0" err="1">
                <a:solidFill>
                  <a:srgbClr val="404040"/>
                </a:solidFill>
              </a:rPr>
              <a:t>Prozess</a:t>
            </a:r>
            <a:r>
              <a:rPr lang="fr-FR" sz="2000" dirty="0">
                <a:solidFill>
                  <a:srgbClr val="404040"/>
                </a:solidFill>
              </a:rPr>
              <a:t> der </a:t>
            </a:r>
            <a:r>
              <a:rPr lang="fr-FR" sz="2000" dirty="0" err="1">
                <a:solidFill>
                  <a:srgbClr val="404040"/>
                </a:solidFill>
              </a:rPr>
              <a:t>Teamkommunikation</a:t>
            </a:r>
            <a:endParaRPr lang="fr-FR" sz="2000" dirty="0">
              <a:solidFill>
                <a:srgbClr val="404040"/>
              </a:solidFill>
            </a:endParaRPr>
          </a:p>
          <a:p>
            <a:pPr marL="342900" indent="-342900">
              <a:spcBef>
                <a:spcPts val="600"/>
              </a:spcBef>
              <a:buClr>
                <a:srgbClr val="EA81E9"/>
              </a:buClr>
              <a:buFont typeface="Arial"/>
              <a:buChar char="•"/>
            </a:pPr>
            <a:r>
              <a:rPr lang="fr-FR" sz="2000" dirty="0" err="1">
                <a:solidFill>
                  <a:srgbClr val="404040"/>
                </a:solidFill>
              </a:rPr>
              <a:t>während</a:t>
            </a:r>
            <a:r>
              <a:rPr lang="fr-FR" sz="2000" dirty="0">
                <a:solidFill>
                  <a:srgbClr val="404040"/>
                </a:solidFill>
              </a:rPr>
              <a:t> der </a:t>
            </a:r>
            <a:r>
              <a:rPr lang="fr-FR" sz="2000" dirty="0" err="1">
                <a:solidFill>
                  <a:srgbClr val="404040"/>
                </a:solidFill>
              </a:rPr>
              <a:t>Implementierung</a:t>
            </a:r>
            <a:r>
              <a:rPr lang="fr-FR" sz="2000" dirty="0">
                <a:solidFill>
                  <a:srgbClr val="404040"/>
                </a:solidFill>
              </a:rPr>
              <a:t> </a:t>
            </a:r>
            <a:r>
              <a:rPr lang="fr-FR" sz="2000" dirty="0" err="1">
                <a:solidFill>
                  <a:srgbClr val="404040"/>
                </a:solidFill>
              </a:rPr>
              <a:t>kontinuierlich</a:t>
            </a:r>
            <a:r>
              <a:rPr lang="fr-FR" sz="2000" dirty="0">
                <a:solidFill>
                  <a:srgbClr val="404040"/>
                </a:solidFill>
              </a:rPr>
              <a:t> </a:t>
            </a:r>
            <a:r>
              <a:rPr lang="fr-FR" sz="2000" dirty="0" err="1">
                <a:solidFill>
                  <a:srgbClr val="404040"/>
                </a:solidFill>
              </a:rPr>
              <a:t>durchgeführt</a:t>
            </a:r>
            <a:r>
              <a:rPr lang="fr-FR" sz="2000" dirty="0">
                <a:solidFill>
                  <a:srgbClr val="404040"/>
                </a:solidFill>
              </a:rPr>
              <a:t> </a:t>
            </a:r>
            <a:endParaRPr lang="fr-FR" sz="2000" dirty="0"/>
          </a:p>
        </p:txBody>
      </p:sp>
      <p:sp>
        <p:nvSpPr>
          <p:cNvPr id="3" name="Rechteck 2"/>
          <p:cNvSpPr/>
          <p:nvPr/>
        </p:nvSpPr>
        <p:spPr>
          <a:xfrm>
            <a:off x="2498808" y="3515946"/>
            <a:ext cx="6108104" cy="159072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/>
          <a:lstStyle/>
          <a:p>
            <a:r>
              <a:rPr lang="fr-FR" sz="28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Evaluation</a:t>
            </a:r>
          </a:p>
          <a:p>
            <a:pPr marL="342900" indent="-342900">
              <a:spcBef>
                <a:spcPts val="600"/>
              </a:spcBef>
              <a:buClr>
                <a:srgbClr val="EA81E9"/>
              </a:buClr>
              <a:buFont typeface="Arial"/>
              <a:buChar char="•"/>
            </a:pPr>
            <a:r>
              <a:rPr lang="fr-FR" sz="2000" dirty="0" err="1">
                <a:solidFill>
                  <a:srgbClr val="404040"/>
                </a:solidFill>
              </a:rPr>
              <a:t>Implementierung</a:t>
            </a:r>
            <a:r>
              <a:rPr lang="fr-FR" sz="2000" dirty="0">
                <a:solidFill>
                  <a:srgbClr val="404040"/>
                </a:solidFill>
              </a:rPr>
              <a:t> </a:t>
            </a:r>
            <a:r>
              <a:rPr lang="fr-FR" sz="2000" dirty="0" err="1">
                <a:solidFill>
                  <a:srgbClr val="404040"/>
                </a:solidFill>
              </a:rPr>
              <a:t>wird</a:t>
            </a:r>
            <a:r>
              <a:rPr lang="fr-FR" sz="2000" dirty="0">
                <a:solidFill>
                  <a:srgbClr val="404040"/>
                </a:solidFill>
              </a:rPr>
              <a:t> </a:t>
            </a:r>
            <a:r>
              <a:rPr lang="fr-FR" sz="2000" dirty="0" err="1">
                <a:solidFill>
                  <a:srgbClr val="404040"/>
                </a:solidFill>
              </a:rPr>
              <a:t>angehalten</a:t>
            </a:r>
            <a:r>
              <a:rPr lang="fr-FR" sz="2000" dirty="0">
                <a:solidFill>
                  <a:srgbClr val="404040"/>
                </a:solidFill>
              </a:rPr>
              <a:t>, </a:t>
            </a:r>
            <a:r>
              <a:rPr lang="fr-FR" sz="2000" dirty="0" err="1">
                <a:solidFill>
                  <a:srgbClr val="404040"/>
                </a:solidFill>
              </a:rPr>
              <a:t>um</a:t>
            </a:r>
            <a:r>
              <a:rPr lang="fr-FR" sz="2000" dirty="0">
                <a:solidFill>
                  <a:srgbClr val="404040"/>
                </a:solidFill>
              </a:rPr>
              <a:t> </a:t>
            </a:r>
            <a:r>
              <a:rPr lang="fr-FR" sz="2000" dirty="0" err="1">
                <a:solidFill>
                  <a:srgbClr val="404040"/>
                </a:solidFill>
              </a:rPr>
              <a:t>vergangene</a:t>
            </a:r>
            <a:r>
              <a:rPr lang="fr-FR" sz="2000" dirty="0">
                <a:solidFill>
                  <a:srgbClr val="404040"/>
                </a:solidFill>
              </a:rPr>
              <a:t> </a:t>
            </a:r>
            <a:r>
              <a:rPr lang="fr-FR" sz="2000" dirty="0" err="1">
                <a:solidFill>
                  <a:srgbClr val="404040"/>
                </a:solidFill>
              </a:rPr>
              <a:t>Aktivitäten</a:t>
            </a:r>
            <a:r>
              <a:rPr lang="fr-FR" sz="2000" dirty="0">
                <a:solidFill>
                  <a:srgbClr val="404040"/>
                </a:solidFill>
              </a:rPr>
              <a:t> </a:t>
            </a:r>
            <a:r>
              <a:rPr lang="fr-FR" sz="2000" dirty="0" err="1">
                <a:solidFill>
                  <a:srgbClr val="404040"/>
                </a:solidFill>
              </a:rPr>
              <a:t>zu</a:t>
            </a:r>
            <a:r>
              <a:rPr lang="fr-FR" sz="2000" dirty="0">
                <a:solidFill>
                  <a:srgbClr val="404040"/>
                </a:solidFill>
              </a:rPr>
              <a:t> </a:t>
            </a:r>
            <a:r>
              <a:rPr lang="fr-FR" sz="2000" dirty="0" err="1">
                <a:solidFill>
                  <a:srgbClr val="404040"/>
                </a:solidFill>
              </a:rPr>
              <a:t>reflektieren</a:t>
            </a:r>
            <a:r>
              <a:rPr lang="fr-FR" sz="2000" dirty="0">
                <a:solidFill>
                  <a:srgbClr val="404040"/>
                </a:solidFill>
              </a:rPr>
              <a:t> (</a:t>
            </a:r>
            <a:r>
              <a:rPr lang="fr-FR" sz="2000" dirty="0" err="1">
                <a:solidFill>
                  <a:srgbClr val="404040"/>
                </a:solidFill>
              </a:rPr>
              <a:t>Informationen</a:t>
            </a:r>
            <a:r>
              <a:rPr lang="fr-FR" sz="2000" dirty="0">
                <a:solidFill>
                  <a:srgbClr val="404040"/>
                </a:solidFill>
              </a:rPr>
              <a:t> </a:t>
            </a:r>
            <a:r>
              <a:rPr lang="fr-FR" sz="2000" dirty="0" err="1">
                <a:solidFill>
                  <a:srgbClr val="404040"/>
                </a:solidFill>
              </a:rPr>
              <a:t>aus</a:t>
            </a:r>
            <a:r>
              <a:rPr lang="fr-FR" sz="2000" dirty="0">
                <a:solidFill>
                  <a:srgbClr val="404040"/>
                </a:solidFill>
              </a:rPr>
              <a:t> </a:t>
            </a:r>
            <a:r>
              <a:rPr lang="fr-FR" sz="2000" dirty="0" err="1">
                <a:solidFill>
                  <a:srgbClr val="404040"/>
                </a:solidFill>
              </a:rPr>
              <a:t>dem</a:t>
            </a:r>
            <a:r>
              <a:rPr lang="fr-FR" sz="2000" dirty="0">
                <a:solidFill>
                  <a:srgbClr val="404040"/>
                </a:solidFill>
              </a:rPr>
              <a:t> Monitoring)</a:t>
            </a:r>
          </a:p>
        </p:txBody>
      </p:sp>
    </p:spTree>
    <p:extLst>
      <p:ext uri="{BB962C8B-B14F-4D97-AF65-F5344CB8AC3E}">
        <p14:creationId xmlns:p14="http://schemas.microsoft.com/office/powerpoint/2010/main" val="10457785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3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377482" y="5308329"/>
            <a:ext cx="20208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buClr>
                <a:srgbClr val="EA81E9"/>
              </a:buClr>
            </a:pPr>
            <a:r>
              <a:rPr lang="de-DE" sz="1600" dirty="0"/>
              <a:t>H. Thomas Johnson</a:t>
            </a:r>
          </a:p>
        </p:txBody>
      </p:sp>
      <p:pic>
        <p:nvPicPr>
          <p:cNvPr id="7" name="Bild 6" descr="Tom_Johnson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8077"/>
            <a:ext cx="3404246" cy="3708703"/>
          </a:xfrm>
          <a:prstGeom prst="rect">
            <a:avLst/>
          </a:prstGeom>
        </p:spPr>
      </p:pic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3035115" y="2649002"/>
            <a:ext cx="5395962" cy="1606852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marL="342900" indent="-342900">
              <a:lnSpc>
                <a:spcPct val="120000"/>
              </a:lnSpc>
              <a:spcAft>
                <a:spcPts val="1800"/>
              </a:spcAft>
              <a:buClr>
                <a:srgbClr val="EA81E9"/>
              </a:buClr>
              <a:buChar char="•"/>
            </a:pPr>
            <a:r>
              <a:rPr lang="de-DE" sz="2400" dirty="0" err="1"/>
              <a:t>What</a:t>
            </a:r>
            <a:r>
              <a:rPr lang="de-DE" sz="2400" dirty="0"/>
              <a:t> </a:t>
            </a:r>
            <a:r>
              <a:rPr lang="de-DE" sz="2400" dirty="0" err="1"/>
              <a:t>you</a:t>
            </a:r>
            <a:r>
              <a:rPr lang="de-DE" sz="2400" dirty="0"/>
              <a:t> </a:t>
            </a:r>
            <a:r>
              <a:rPr lang="de-DE" sz="2400" dirty="0" err="1"/>
              <a:t>measure</a:t>
            </a:r>
            <a:r>
              <a:rPr lang="de-DE" sz="2400" dirty="0"/>
              <a:t> </a:t>
            </a:r>
            <a:r>
              <a:rPr lang="de-DE" sz="2400" dirty="0" err="1"/>
              <a:t>is</a:t>
            </a:r>
            <a:r>
              <a:rPr lang="de-DE" sz="2400" dirty="0"/>
              <a:t> all </a:t>
            </a:r>
            <a:r>
              <a:rPr lang="de-DE" sz="2400" dirty="0" err="1"/>
              <a:t>you’ll</a:t>
            </a:r>
            <a:r>
              <a:rPr lang="de-DE" sz="2400" dirty="0"/>
              <a:t> </a:t>
            </a:r>
            <a:r>
              <a:rPr lang="de-DE" sz="2400" dirty="0" err="1"/>
              <a:t>get</a:t>
            </a:r>
            <a:endParaRPr lang="de-DE" sz="2400" dirty="0"/>
          </a:p>
          <a:p>
            <a:pPr marL="342900" indent="-342900">
              <a:lnSpc>
                <a:spcPct val="120000"/>
              </a:lnSpc>
              <a:spcAft>
                <a:spcPts val="1800"/>
              </a:spcAft>
              <a:buClr>
                <a:srgbClr val="EA81E9"/>
              </a:buClr>
              <a:buChar char="•"/>
            </a:pPr>
            <a:r>
              <a:rPr lang="de-DE" sz="2400" dirty="0" err="1"/>
              <a:t>What</a:t>
            </a:r>
            <a:r>
              <a:rPr lang="de-DE" sz="2400" dirty="0"/>
              <a:t> </a:t>
            </a:r>
            <a:r>
              <a:rPr lang="de-DE" sz="2400" dirty="0" err="1"/>
              <a:t>you</a:t>
            </a:r>
            <a:r>
              <a:rPr lang="de-DE" sz="2400" dirty="0"/>
              <a:t> </a:t>
            </a:r>
            <a:r>
              <a:rPr lang="de-DE" sz="2400" dirty="0" err="1"/>
              <a:t>don’t</a:t>
            </a:r>
            <a:r>
              <a:rPr lang="de-DE" sz="2400" dirty="0"/>
              <a:t> </a:t>
            </a:r>
            <a:r>
              <a:rPr lang="de-DE" sz="2400" dirty="0" err="1"/>
              <a:t>measure</a:t>
            </a:r>
            <a:r>
              <a:rPr lang="de-DE" sz="2400" dirty="0"/>
              <a:t> </a:t>
            </a:r>
            <a:r>
              <a:rPr lang="de-DE" sz="2400" dirty="0" err="1"/>
              <a:t>is</a:t>
            </a:r>
            <a:r>
              <a:rPr lang="de-DE" sz="2400" dirty="0"/>
              <a:t> lost</a:t>
            </a:r>
          </a:p>
        </p:txBody>
      </p:sp>
    </p:spTree>
    <p:extLst>
      <p:ext uri="{BB962C8B-B14F-4D97-AF65-F5344CB8AC3E}">
        <p14:creationId xmlns:p14="http://schemas.microsoft.com/office/powerpoint/2010/main" val="1802222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1391" y="1691318"/>
            <a:ext cx="3252642" cy="3252642"/>
          </a:xfrm>
          <a:prstGeom prst="round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8160" y="1691319"/>
            <a:ext cx="3252641" cy="325264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39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bg1">
              <a:lumMod val="50000"/>
            </a:schemeClr>
          </a:solidFill>
          <a:prstDash val="solid"/>
          <a:bevel/>
          <a:tailEnd type="stealth"/>
        </a:ln>
        <a:effectLst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1197</Words>
  <Application>Microsoft Macintosh PowerPoint</Application>
  <PresentationFormat>On-screen Show (4:3)</PresentationFormat>
  <Paragraphs>214</Paragraphs>
  <Slides>40</Slides>
  <Notes>4</Notes>
  <HiddenSlides>3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Arial</vt:lpstr>
      <vt:lpstr>Arial Black</vt:lpstr>
      <vt:lpstr>Calibri</vt:lpstr>
      <vt:lpstr>Helvetica Neue</vt:lpstr>
      <vt:lpstr>Wingdings</vt:lpstr>
      <vt:lpstr>Default</vt:lpstr>
      <vt:lpstr>PowerPoint Presentation</vt:lpstr>
      <vt:lpstr>ZGB</vt:lpstr>
      <vt:lpstr>Art. 183 StGB Freiheitsberaubung und Entführung</vt:lpstr>
      <vt:lpstr>PowerPoint Presentation</vt:lpstr>
      <vt:lpstr>Subsidiarität und Verhältnismässigkeit </vt:lpstr>
      <vt:lpstr>Protokoll</vt:lpstr>
      <vt:lpstr>PowerPoint Presentation</vt:lpstr>
      <vt:lpstr>PowerPoint Presentation</vt:lpstr>
      <vt:lpstr>PowerPoint Presentation</vt:lpstr>
      <vt:lpstr>Beispiele Formulare Fürsorgerische Unterbringung</vt:lpstr>
      <vt:lpstr>PowerPoint Presentation</vt:lpstr>
      <vt:lpstr>PowerPoint Presentation</vt:lpstr>
      <vt:lpstr>Absurde Konsequenzen</vt:lpstr>
      <vt:lpstr>Diskriminationslernen</vt:lpstr>
      <vt:lpstr>PowerPoint Presentation</vt:lpstr>
      <vt:lpstr>Chaining / Verketten</vt:lpstr>
      <vt:lpstr>Take home 1</vt:lpstr>
      <vt:lpstr>Zeitgenössische Dialektik der Psychiatrie</vt:lpstr>
      <vt:lpstr>PowerPoint Presentation</vt:lpstr>
      <vt:lpstr>Dispositif</vt:lpstr>
      <vt:lpstr>Diskursive  Schichten</vt:lpstr>
      <vt:lpstr>PowerPoint Presentation</vt:lpstr>
      <vt:lpstr>Medikalisierung</vt:lpstr>
      <vt:lpstr>Medikalisierung</vt:lpstr>
      <vt:lpstr>Medikalisierung</vt:lpstr>
      <vt:lpstr>Macht/Wissen</vt:lpstr>
      <vt:lpstr>Zwei Organisationsprinzipien der  modernen Disziplin und Selbstdisziplin</vt:lpstr>
      <vt:lpstr>Panoptikum</vt:lpstr>
      <vt:lpstr>Claude Levy-Strauss</vt:lpstr>
      <vt:lpstr>Anthropoemische Gesellschaften</vt:lpstr>
      <vt:lpstr>Anthropophage Gesellschaft</vt:lpstr>
      <vt:lpstr>3 Gesellschaftsformen</vt:lpstr>
      <vt:lpstr>Fremdkörpergranulom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Rückzugsgefechte Paternalisten</vt:lpstr>
      <vt:lpstr>Take home 2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OBJETS FLOTTANTS                #POSTGRADE #SYSTÉMIQUE #7 MAI 2015                                                                                                         GERARD CALZADA</dc:title>
  <dc:subject/>
  <dc:creator/>
  <cp:keywords/>
  <dc:description/>
  <cp:lastModifiedBy>Daniele Fabio Zullino</cp:lastModifiedBy>
  <cp:revision>1511</cp:revision>
  <cp:lastPrinted>2023-07-27T20:12:34Z</cp:lastPrinted>
  <dcterms:modified xsi:type="dcterms:W3CDTF">2025-07-08T06:10:07Z</dcterms:modified>
  <cp:category/>
</cp:coreProperties>
</file>